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6" r:id="rId2"/>
  </p:sldMasterIdLst>
  <p:notesMasterIdLst>
    <p:notesMasterId r:id="rId76"/>
  </p:notesMasterIdLst>
  <p:handoutMasterIdLst>
    <p:handoutMasterId r:id="rId77"/>
  </p:handoutMasterIdLst>
  <p:sldIdLst>
    <p:sldId id="708" r:id="rId3"/>
    <p:sldId id="862" r:id="rId4"/>
    <p:sldId id="716" r:id="rId5"/>
    <p:sldId id="585" r:id="rId6"/>
    <p:sldId id="591" r:id="rId7"/>
    <p:sldId id="596" r:id="rId8"/>
    <p:sldId id="759" r:id="rId9"/>
    <p:sldId id="865" r:id="rId10"/>
    <p:sldId id="866" r:id="rId11"/>
    <p:sldId id="346" r:id="rId12"/>
    <p:sldId id="851" r:id="rId13"/>
    <p:sldId id="855" r:id="rId14"/>
    <p:sldId id="856" r:id="rId15"/>
    <p:sldId id="824" r:id="rId16"/>
    <p:sldId id="506" r:id="rId17"/>
    <p:sldId id="857" r:id="rId18"/>
    <p:sldId id="826" r:id="rId19"/>
    <p:sldId id="849" r:id="rId20"/>
    <p:sldId id="349" r:id="rId21"/>
    <p:sldId id="432" r:id="rId22"/>
    <p:sldId id="354" r:id="rId23"/>
    <p:sldId id="353" r:id="rId24"/>
    <p:sldId id="395" r:id="rId25"/>
    <p:sldId id="352" r:id="rId26"/>
    <p:sldId id="867" r:id="rId27"/>
    <p:sldId id="721" r:id="rId28"/>
    <p:sldId id="744" r:id="rId29"/>
    <p:sldId id="745" r:id="rId30"/>
    <p:sldId id="746" r:id="rId31"/>
    <p:sldId id="748" r:id="rId32"/>
    <p:sldId id="827" r:id="rId33"/>
    <p:sldId id="828" r:id="rId34"/>
    <p:sldId id="831" r:id="rId35"/>
    <p:sldId id="868" r:id="rId36"/>
    <p:sldId id="832" r:id="rId37"/>
    <p:sldId id="869" r:id="rId38"/>
    <p:sldId id="834" r:id="rId39"/>
    <p:sldId id="830" r:id="rId40"/>
    <p:sldId id="752" r:id="rId41"/>
    <p:sldId id="753" r:id="rId42"/>
    <p:sldId id="754" r:id="rId43"/>
    <p:sldId id="812" r:id="rId44"/>
    <p:sldId id="852" r:id="rId45"/>
    <p:sldId id="836" r:id="rId46"/>
    <p:sldId id="829" r:id="rId47"/>
    <p:sldId id="813" r:id="rId48"/>
    <p:sldId id="818" r:id="rId49"/>
    <p:sldId id="820" r:id="rId50"/>
    <p:sldId id="850" r:id="rId51"/>
    <p:sldId id="805" r:id="rId52"/>
    <p:sldId id="479" r:id="rId53"/>
    <p:sldId id="480" r:id="rId54"/>
    <p:sldId id="840" r:id="rId55"/>
    <p:sldId id="838" r:id="rId56"/>
    <p:sldId id="811" r:id="rId57"/>
    <p:sldId id="847" r:id="rId58"/>
    <p:sldId id="839" r:id="rId59"/>
    <p:sldId id="505" r:id="rId60"/>
    <p:sldId id="453" r:id="rId61"/>
    <p:sldId id="842" r:id="rId62"/>
    <p:sldId id="492" r:id="rId63"/>
    <p:sldId id="843" r:id="rId64"/>
    <p:sldId id="846" r:id="rId65"/>
    <p:sldId id="841" r:id="rId66"/>
    <p:sldId id="817" r:id="rId67"/>
    <p:sldId id="844" r:id="rId68"/>
    <p:sldId id="749" r:id="rId69"/>
    <p:sldId id="416" r:id="rId70"/>
    <p:sldId id="483" r:id="rId71"/>
    <p:sldId id="845" r:id="rId72"/>
    <p:sldId id="428" r:id="rId73"/>
    <p:sldId id="495" r:id="rId74"/>
    <p:sldId id="450" r:id="rId75"/>
  </p:sldIdLst>
  <p:sldSz cx="9144000" cy="6858000" type="screen4x3"/>
  <p:notesSz cx="7010400" cy="9296400"/>
  <p:defaultTextStyle>
    <a:defPPr>
      <a:defRPr lang="en-GB"/>
    </a:defPPr>
    <a:lvl1pPr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Poll" initials="EP" lastIdx="1" clrIdx="0">
    <p:extLst>
      <p:ext uri="{19B8F6BF-5375-455C-9EA6-DF929625EA0E}">
        <p15:presenceInfo xmlns:p15="http://schemas.microsoft.com/office/powerpoint/2012/main" userId="Erik Po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39933"/>
    <a:srgbClr val="FF9900"/>
    <a:srgbClr val="008000"/>
    <a:srgbClr val="FF6600"/>
    <a:srgbClr val="33CC33"/>
    <a:srgbClr val="006600"/>
    <a:srgbClr val="66FF33"/>
    <a:srgbClr val="CC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54" d="100"/>
          <a:sy n="54" d="100"/>
        </p:scale>
        <p:origin x="750" y="78"/>
      </p:cViewPr>
      <p:guideLst>
        <p:guide orient="horz" pos="2160"/>
        <p:guide pos="2880"/>
      </p:guideLst>
    </p:cSldViewPr>
  </p:slideViewPr>
  <p:outlineViewPr>
    <p:cViewPr varScale="1">
      <p:scale>
        <a:sx n="170" d="200"/>
        <a:sy n="170" d="200"/>
      </p:scale>
      <p:origin x="-780" y="-84"/>
    </p:cViewPr>
  </p:outlineViewPr>
  <p:notesTextViewPr>
    <p:cViewPr>
      <p:scale>
        <a:sx n="150" d="100"/>
        <a:sy n="150" d="100"/>
      </p:scale>
      <p:origin x="0" y="0"/>
    </p:cViewPr>
  </p:notesTextViewPr>
  <p:sorterViewPr>
    <p:cViewPr varScale="1">
      <p:scale>
        <a:sx n="1" d="1"/>
        <a:sy n="1" d="1"/>
      </p:scale>
      <p:origin x="0" y="-5988"/>
    </p:cViewPr>
  </p:sorterViewPr>
  <p:notesViewPr>
    <p:cSldViewPr>
      <p:cViewPr varScale="1">
        <p:scale>
          <a:sx n="59" d="100"/>
          <a:sy n="59" d="100"/>
        </p:scale>
        <p:origin x="-1752"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lnSpc>
                <a:spcPct val="93000"/>
              </a:lnSpc>
              <a:buClr>
                <a:srgbClr val="000000"/>
              </a:buClr>
              <a:buSzPct val="100000"/>
              <a:buFont typeface="Times New Roman" panose="02020603050405020304" pitchFamily="18" charset="0"/>
              <a:buNone/>
              <a:defRPr sz="1200"/>
            </a:lvl1pPr>
          </a:lstStyle>
          <a:p>
            <a:pPr>
              <a:defRPr/>
            </a:pPr>
            <a:endParaRPr lang="en-GB" dirty="0">
              <a:latin typeface="Arial Rounded MT Bold" panose="020F0704030504030204"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lnSpc>
                <a:spcPct val="93000"/>
              </a:lnSpc>
              <a:buClr>
                <a:srgbClr val="000000"/>
              </a:buClr>
              <a:buSzPct val="100000"/>
              <a:buFont typeface="Times New Roman" panose="02020603050405020304" pitchFamily="18" charset="0"/>
              <a:buNone/>
              <a:defRPr sz="1200"/>
            </a:lvl1pPr>
          </a:lstStyle>
          <a:p>
            <a:pPr>
              <a:defRPr/>
            </a:pPr>
            <a:fld id="{E8743D8D-B383-407E-B305-F734D40BF4E7}" type="datetimeFigureOut">
              <a:rPr lang="en-GB">
                <a:latin typeface="Arial Rounded MT Bold" panose="020F0704030504030204" pitchFamily="34" charset="0"/>
              </a:rPr>
              <a:pPr>
                <a:defRPr/>
              </a:pPr>
              <a:t>13/11/2025</a:t>
            </a:fld>
            <a:endParaRPr lang="en-GB" dirty="0">
              <a:latin typeface="Arial Rounded MT Bold" panose="020F0704030504030204"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lnSpc>
                <a:spcPct val="93000"/>
              </a:lnSpc>
              <a:buClr>
                <a:srgbClr val="000000"/>
              </a:buClr>
              <a:buSzPct val="100000"/>
              <a:buFont typeface="Times New Roman" panose="02020603050405020304" pitchFamily="18" charset="0"/>
              <a:buNone/>
              <a:defRPr sz="1200"/>
            </a:lvl1pPr>
          </a:lstStyle>
          <a:p>
            <a:pPr>
              <a:defRPr/>
            </a:pPr>
            <a:endParaRPr lang="en-GB" dirty="0">
              <a:latin typeface="Arial Rounded MT Bold" panose="020F0704030504030204"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3000"/>
              </a:lnSpc>
              <a:buClr>
                <a:srgbClr val="000000"/>
              </a:buClr>
              <a:buSzPct val="100000"/>
              <a:buFont typeface="Times New Roman" panose="02020603050405020304" pitchFamily="18" charset="0"/>
              <a:buNone/>
              <a:defRPr sz="1200"/>
            </a:lvl1pPr>
          </a:lstStyle>
          <a:p>
            <a:pPr>
              <a:defRPr/>
            </a:pPr>
            <a:fld id="{E91BD8FA-2A2B-4437-B358-28625BCFC453}" type="slidenum">
              <a:rPr lang="en-GB" altLang="nl-NL">
                <a:latin typeface="Arial Rounded MT Bold" panose="020F0704030504030204" pitchFamily="34" charset="0"/>
              </a:rPr>
              <a:pPr>
                <a:defRPr/>
              </a:pPr>
              <a:t>‹#›</a:t>
            </a:fld>
            <a:endParaRPr lang="en-GB" altLang="nl-NL" dirty="0">
              <a:latin typeface="Arial Rounded MT Bold" panose="020F0704030504030204" pitchFamily="34" charset="0"/>
            </a:endParaRPr>
          </a:p>
        </p:txBody>
      </p:sp>
    </p:spTree>
    <p:extLst>
      <p:ext uri="{BB962C8B-B14F-4D97-AF65-F5344CB8AC3E}">
        <p14:creationId xmlns:p14="http://schemas.microsoft.com/office/powerpoint/2010/main" val="1755020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1" name="AutoShape 2"/>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2" name="AutoShape 3"/>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3" name="AutoShape 4"/>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4" name="AutoShape 5"/>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5" name="AutoShape 6"/>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056" name="AutoShape 7"/>
          <p:cNvSpPr>
            <a:spLocks noChangeArrowheads="1"/>
          </p:cNvSpPr>
          <p:nvPr/>
        </p:nvSpPr>
        <p:spPr bwMode="auto">
          <a:xfrm>
            <a:off x="0" y="0"/>
            <a:ext cx="7010400" cy="92964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 name="Rectangle 8"/>
          <p:cNvSpPr>
            <a:spLocks noGrp="1" noChangeArrowheads="1"/>
          </p:cNvSpPr>
          <p:nvPr>
            <p:ph type="hdr"/>
          </p:nvPr>
        </p:nvSpPr>
        <p:spPr bwMode="auto">
          <a:xfrm>
            <a:off x="0" y="0"/>
            <a:ext cx="3025775" cy="454025"/>
          </a:xfrm>
          <a:prstGeom prst="rect">
            <a:avLst/>
          </a:prstGeom>
          <a:noFill/>
          <a:ln w="9525">
            <a:noFill/>
            <a:round/>
            <a:headEnd/>
            <a:tailEnd/>
          </a:ln>
          <a:effectLst/>
        </p:spPr>
        <p:txBody>
          <a:bodyPr vert="horz" wrap="square" lIns="91710" tIns="47689" rIns="91710" bIns="47689" numCol="1" anchor="t" anchorCtr="0" compatLnSpc="1">
            <a:prstTxWarp prst="textNoShape">
              <a:avLst/>
            </a:prstTxWarp>
          </a:bodyPr>
          <a:lstStyle>
            <a:lvl1pPr eaLnBrk="1" hangingPunct="1">
              <a:lnSpc>
                <a:spcPct val="100000"/>
              </a:lnSpc>
              <a:buClr>
                <a:srgbClr val="000000"/>
              </a:buClr>
              <a:buSzPct val="100000"/>
              <a:buFont typeface="Times New Roman" pitchFamily="16" charset="0"/>
              <a:buNone/>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Arial Rounded MT Bold" panose="020F0704030504030204" pitchFamily="34" charset="0"/>
                <a:cs typeface="Times New Roman" pitchFamily="16" charset="0"/>
              </a:defRPr>
            </a:lvl1pPr>
          </a:lstStyle>
          <a:p>
            <a:pPr>
              <a:defRPr/>
            </a:pPr>
            <a:endParaRPr lang="en-GB" dirty="0"/>
          </a:p>
        </p:txBody>
      </p:sp>
      <p:sp>
        <p:nvSpPr>
          <p:cNvPr id="2057" name="Rectangle 9"/>
          <p:cNvSpPr>
            <a:spLocks noGrp="1" noChangeArrowheads="1"/>
          </p:cNvSpPr>
          <p:nvPr>
            <p:ph type="dt"/>
          </p:nvPr>
        </p:nvSpPr>
        <p:spPr bwMode="auto">
          <a:xfrm>
            <a:off x="3970338" y="0"/>
            <a:ext cx="3027362" cy="454025"/>
          </a:xfrm>
          <a:prstGeom prst="rect">
            <a:avLst/>
          </a:prstGeom>
          <a:noFill/>
          <a:ln w="9525">
            <a:noFill/>
            <a:round/>
            <a:headEnd/>
            <a:tailEnd/>
          </a:ln>
          <a:effectLst/>
        </p:spPr>
        <p:txBody>
          <a:bodyPr vert="horz" wrap="square" lIns="91710" tIns="47689" rIns="91710" bIns="47689" numCol="1" anchor="t" anchorCtr="0" compatLnSpc="1">
            <a:prstTxWarp prst="textNoShape">
              <a:avLst/>
            </a:prstTxWarp>
          </a:bodyPr>
          <a:lstStyle>
            <a:lvl1pPr algn="r" eaLnBrk="1" hangingPunct="1">
              <a:lnSpc>
                <a:spcPct val="100000"/>
              </a:lnSpc>
              <a:buClr>
                <a:srgbClr val="000000"/>
              </a:buClr>
              <a:buSzPct val="100000"/>
              <a:buFont typeface="Times New Roman" pitchFamily="16" charset="0"/>
              <a:buNone/>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Arial Rounded MT Bold" panose="020F0704030504030204" pitchFamily="34" charset="0"/>
                <a:cs typeface="Times New Roman" pitchFamily="16" charset="0"/>
              </a:defRPr>
            </a:lvl1pPr>
          </a:lstStyle>
          <a:p>
            <a:pPr>
              <a:defRPr/>
            </a:pPr>
            <a:endParaRPr lang="en-GB" dirty="0"/>
          </a:p>
        </p:txBody>
      </p:sp>
      <p:sp>
        <p:nvSpPr>
          <p:cNvPr id="2059" name="Rectangle 10"/>
          <p:cNvSpPr>
            <a:spLocks noGrp="1" noRot="1" noChangeAspect="1" noChangeArrowheads="1"/>
          </p:cNvSpPr>
          <p:nvPr>
            <p:ph type="sldImg"/>
          </p:nvPr>
        </p:nvSpPr>
        <p:spPr bwMode="auto">
          <a:xfrm>
            <a:off x="1182688" y="696913"/>
            <a:ext cx="4633912" cy="3475037"/>
          </a:xfrm>
          <a:prstGeom prst="rect">
            <a:avLst/>
          </a:prstGeom>
          <a:solidFill>
            <a:srgbClr val="FFFFFF"/>
          </a:solidFill>
          <a:ln w="9360">
            <a:solidFill>
              <a:srgbClr val="000000"/>
            </a:solidFill>
            <a:miter lim="800000"/>
            <a:headEnd/>
            <a:tailEnd/>
          </a:ln>
        </p:spPr>
      </p:sp>
      <p:sp>
        <p:nvSpPr>
          <p:cNvPr id="3" name="Rectangle 11"/>
          <p:cNvSpPr>
            <a:spLocks noGrp="1" noChangeArrowheads="1"/>
          </p:cNvSpPr>
          <p:nvPr>
            <p:ph type="body"/>
          </p:nvPr>
        </p:nvSpPr>
        <p:spPr bwMode="auto">
          <a:xfrm>
            <a:off x="701675" y="4416425"/>
            <a:ext cx="5595938" cy="4171950"/>
          </a:xfrm>
          <a:prstGeom prst="rect">
            <a:avLst/>
          </a:prstGeom>
          <a:noFill/>
          <a:ln w="9525">
            <a:noFill/>
            <a:round/>
            <a:headEnd/>
            <a:tailEnd/>
          </a:ln>
          <a:effectLst/>
        </p:spPr>
        <p:txBody>
          <a:bodyPr vert="horz" wrap="square" lIns="91710" tIns="47689" rIns="91710" bIns="47689" numCol="1" anchor="t" anchorCtr="0" compatLnSpc="1">
            <a:prstTxWarp prst="textNoShape">
              <a:avLst/>
            </a:prstTxWarp>
          </a:bodyPr>
          <a:lstStyle/>
          <a:p>
            <a:pPr lvl="0"/>
            <a:endParaRPr lang="en-US" noProof="0" dirty="0"/>
          </a:p>
        </p:txBody>
      </p:sp>
      <p:sp>
        <p:nvSpPr>
          <p:cNvPr id="2060" name="Rectangle 12"/>
          <p:cNvSpPr>
            <a:spLocks noGrp="1" noChangeArrowheads="1"/>
          </p:cNvSpPr>
          <p:nvPr>
            <p:ph type="ftr"/>
          </p:nvPr>
        </p:nvSpPr>
        <p:spPr bwMode="auto">
          <a:xfrm>
            <a:off x="0" y="8829675"/>
            <a:ext cx="3025775" cy="454025"/>
          </a:xfrm>
          <a:prstGeom prst="rect">
            <a:avLst/>
          </a:prstGeom>
          <a:noFill/>
          <a:ln w="9525">
            <a:noFill/>
            <a:round/>
            <a:headEnd/>
            <a:tailEnd/>
          </a:ln>
          <a:effectLst/>
        </p:spPr>
        <p:txBody>
          <a:bodyPr vert="horz" wrap="square" lIns="91710" tIns="47689" rIns="91710" bIns="47689" numCol="1" anchor="b" anchorCtr="0" compatLnSpc="1">
            <a:prstTxWarp prst="textNoShape">
              <a:avLst/>
            </a:prstTxWarp>
          </a:bodyPr>
          <a:lstStyle>
            <a:lvl1pPr eaLnBrk="1" hangingPunct="1">
              <a:lnSpc>
                <a:spcPct val="100000"/>
              </a:lnSpc>
              <a:buClr>
                <a:srgbClr val="000000"/>
              </a:buClr>
              <a:buSzPct val="100000"/>
              <a:buFont typeface="Times New Roman" pitchFamily="16" charset="0"/>
              <a:buNone/>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defRPr sz="1200">
                <a:solidFill>
                  <a:srgbClr val="000000"/>
                </a:solidFill>
                <a:latin typeface="Arial Rounded MT Bold" panose="020F0704030504030204" pitchFamily="34" charset="0"/>
                <a:cs typeface="Times New Roman" pitchFamily="16" charset="0"/>
              </a:defRPr>
            </a:lvl1pPr>
          </a:lstStyle>
          <a:p>
            <a:pPr>
              <a:defRPr/>
            </a:pPr>
            <a:endParaRPr lang="en-GB" dirty="0"/>
          </a:p>
        </p:txBody>
      </p:sp>
      <p:sp>
        <p:nvSpPr>
          <p:cNvPr id="2061" name="Rectangle 13"/>
          <p:cNvSpPr>
            <a:spLocks noGrp="1" noChangeArrowheads="1"/>
          </p:cNvSpPr>
          <p:nvPr>
            <p:ph type="sldNum"/>
          </p:nvPr>
        </p:nvSpPr>
        <p:spPr bwMode="auto">
          <a:xfrm>
            <a:off x="3970338" y="8829675"/>
            <a:ext cx="3027362" cy="454025"/>
          </a:xfrm>
          <a:prstGeom prst="rect">
            <a:avLst/>
          </a:prstGeom>
          <a:noFill/>
          <a:ln w="9525">
            <a:noFill/>
            <a:round/>
            <a:headEnd/>
            <a:tailEnd/>
          </a:ln>
          <a:effectLst/>
        </p:spPr>
        <p:txBody>
          <a:bodyPr vert="horz" wrap="square" lIns="91710" tIns="47689" rIns="91710" bIns="47689" numCol="1" anchor="b"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Arial Rounded MT Bold" panose="020F0704030504030204" pitchFamily="34" charset="0"/>
              </a:defRPr>
            </a:lvl1pPr>
          </a:lstStyle>
          <a:p>
            <a:pPr>
              <a:defRPr/>
            </a:pPr>
            <a:fld id="{A9B11392-17C7-43A2-9174-46EA27F88E07}" type="slidenum">
              <a:rPr lang="en-GB" altLang="nl-NL" smtClean="0"/>
              <a:pPr>
                <a:defRPr/>
              </a:pPr>
              <a:t>‹#›</a:t>
            </a:fld>
            <a:endParaRPr lang="en-GB" altLang="nl-NL" dirty="0"/>
          </a:p>
        </p:txBody>
      </p:sp>
    </p:spTree>
    <p:extLst>
      <p:ext uri="{BB962C8B-B14F-4D97-AF65-F5344CB8AC3E}">
        <p14:creationId xmlns:p14="http://schemas.microsoft.com/office/powerpoint/2010/main" val="2496033649"/>
      </p:ext>
    </p:extLst>
  </p:cSld>
  <p:clrMap bg1="lt1" tx1="dk1" bg2="lt2" tx2="dk2" accent1="accent1" accent2="accent2" accent3="accent3" accent4="accent4" accent5="accent5" accent6="accent6" hlink="hlink" folHlink="folHlink"/>
  <p:notesStyle>
    <a:lvl1pPr algn="l" defTabSz="49212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Arial Rounded MT Bold" panose="020F0704030504030204" pitchFamily="34" charset="0"/>
        <a:ea typeface="+mn-ea"/>
        <a:cs typeface="+mn-cs"/>
      </a:defRPr>
    </a:lvl1pPr>
    <a:lvl2pPr marL="742950" indent="-285750" algn="l" defTabSz="49212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9212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9212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9212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pPr>
            <a:fld id="{5CFAC44E-94A0-40F8-83A2-E404A3DEBCBB}" type="slidenum">
              <a:rPr lang="en-US" altLang="nl-NL" smtClean="0"/>
              <a:pPr>
                <a:spcBef>
                  <a:spcPct val="0"/>
                </a:spcBef>
              </a:pPr>
              <a:t>1</a:t>
            </a:fld>
            <a:endParaRPr lang="en-US" altLang="nl-NL"/>
          </a:p>
        </p:txBody>
      </p:sp>
      <p:sp>
        <p:nvSpPr>
          <p:cNvPr id="409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4100" name="Rectangle 2"/>
          <p:cNvSpPr>
            <a:spLocks noGrp="1" noChangeArrowheads="1"/>
          </p:cNvSpPr>
          <p:nvPr>
            <p:ph type="body" idx="1"/>
          </p:nvPr>
        </p:nvSpPr>
        <p:spPr>
          <a:xfrm>
            <a:off x="685800" y="4343400"/>
            <a:ext cx="5486400" cy="4208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extLst>
      <p:ext uri="{BB962C8B-B14F-4D97-AF65-F5344CB8AC3E}">
        <p14:creationId xmlns:p14="http://schemas.microsoft.com/office/powerpoint/2010/main" val="162365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20484" name="Tijdelijke aanduiding voor dia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1pPr>
            <a:lvl2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2pPr>
            <a:lvl3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3pPr>
            <a:lvl4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4pPr>
            <a:lvl5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9pPr>
          </a:lstStyle>
          <a:p>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fld id="{0C193197-7ADC-4513-B54D-02FD8E45085A}" type="slidenum">
              <a:rPr kumimoji="0" lang="en-US" altLang="nl-NL" sz="1300" b="0" i="0" u="none" strike="noStrike" kern="1200" cap="none" spc="0" normalizeH="0" baseline="0" noProof="0" smtClean="0">
                <a:ln>
                  <a:noFill/>
                </a:ln>
                <a:solidFill>
                  <a:srgbClr val="000000"/>
                </a:solidFill>
                <a:effectLst/>
                <a:uLnTx/>
                <a:uFillTx/>
                <a:latin typeface="Arial Rounded MT Bold" panose="020F0704030504030204" pitchFamily="34" charset="0"/>
              </a:rPr>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t>29</a:t>
            </a:fld>
            <a:endParaRPr kumimoji="0" lang="en-US" altLang="nl-NL" sz="1300" b="0" i="0" u="none" strike="noStrike" kern="1200" cap="none" spc="0" normalizeH="0" baseline="0" noProof="0">
              <a:ln>
                <a:noFill/>
              </a:ln>
              <a:solidFill>
                <a:srgbClr val="000000"/>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22955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20484" name="Tijdelijke aanduiding voor dia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1pPr>
            <a:lvl2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2pPr>
            <a:lvl3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3pPr>
            <a:lvl4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4pPr>
            <a:lvl5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9pPr>
          </a:lstStyle>
          <a:p>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fld id="{0C193197-7ADC-4513-B54D-02FD8E45085A}" type="slidenum">
              <a:rPr kumimoji="0" lang="en-US" altLang="nl-NL" sz="1300" b="0" i="0" u="none" strike="noStrike" kern="1200" cap="none" spc="0" normalizeH="0" baseline="0" noProof="0" smtClean="0">
                <a:ln>
                  <a:noFill/>
                </a:ln>
                <a:solidFill>
                  <a:srgbClr val="000000"/>
                </a:solidFill>
                <a:effectLst/>
                <a:uLnTx/>
                <a:uFillTx/>
                <a:latin typeface="Arial Rounded MT Bold" panose="020F0704030504030204" pitchFamily="34" charset="0"/>
              </a:rPr>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t>30</a:t>
            </a:fld>
            <a:endParaRPr kumimoji="0" lang="en-US" altLang="nl-NL" sz="1300" b="0" i="0" u="none" strike="noStrike" kern="1200" cap="none" spc="0" normalizeH="0" baseline="0" noProof="0">
              <a:ln>
                <a:noFill/>
              </a:ln>
              <a:solidFill>
                <a:srgbClr val="000000"/>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369760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5pPr>
            <a:lvl6pPr marL="25146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6pPr>
            <a:lvl7pPr marL="29718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7pPr>
            <a:lvl8pPr marL="34290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8pPr>
            <a:lvl9pPr marL="38862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9pPr>
          </a:lstStyle>
          <a:p>
            <a:pPr>
              <a:spcBef>
                <a:spcPct val="0"/>
              </a:spcBef>
            </a:pPr>
            <a:fld id="{9DA5A288-02E4-42F5-A645-5F7284397B2E}" type="slidenum">
              <a:rPr lang="en-GB" altLang="nl-NL" smtClean="0"/>
              <a:pPr>
                <a:spcBef>
                  <a:spcPct val="0"/>
                </a:spcBef>
              </a:pPr>
              <a:t>39</a:t>
            </a:fld>
            <a:endParaRPr lang="en-GB" altLang="nl-NL"/>
          </a:p>
        </p:txBody>
      </p:sp>
      <p:sp>
        <p:nvSpPr>
          <p:cNvPr id="27651" name="Text Box 1"/>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a:latin typeface="Arial Rounded MT Bold" panose="020F0704030504030204" pitchFamily="34" charset="0"/>
            </a:endParaRPr>
          </a:p>
        </p:txBody>
      </p:sp>
      <p:sp>
        <p:nvSpPr>
          <p:cNvPr id="27652" name="Rectangle 2"/>
          <p:cNvSpPr>
            <a:spLocks noGrp="1" noChangeArrowheads="1"/>
          </p:cNvSpPr>
          <p:nvPr>
            <p:ph type="body"/>
          </p:nvPr>
        </p:nvSpPr>
        <p:spPr>
          <a:xfrm>
            <a:off x="701675" y="4416425"/>
            <a:ext cx="5597525"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p>
        </p:txBody>
      </p:sp>
    </p:spTree>
    <p:extLst>
      <p:ext uri="{BB962C8B-B14F-4D97-AF65-F5344CB8AC3E}">
        <p14:creationId xmlns:p14="http://schemas.microsoft.com/office/powerpoint/2010/main" val="239385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5pPr>
            <a:lvl6pPr marL="25146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6pPr>
            <a:lvl7pPr marL="29718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7pPr>
            <a:lvl8pPr marL="34290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8pPr>
            <a:lvl9pPr marL="38862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sz="1200">
                <a:solidFill>
                  <a:srgbClr val="000000"/>
                </a:solidFill>
                <a:latin typeface="Times New Roman" panose="02020603050405020304" pitchFamily="18" charset="0"/>
              </a:defRPr>
            </a:lvl9pPr>
          </a:lstStyle>
          <a:p>
            <a:pPr>
              <a:spcBef>
                <a:spcPct val="0"/>
              </a:spcBef>
            </a:pPr>
            <a:fld id="{69D7D753-C99B-4E75-90FE-81941CAA4172}" type="slidenum">
              <a:rPr lang="en-GB" altLang="nl-NL" smtClean="0">
                <a:latin typeface="Arial Rounded MT Bold" panose="020F0704030504030204" pitchFamily="34" charset="0"/>
              </a:rPr>
              <a:pPr>
                <a:spcBef>
                  <a:spcPct val="0"/>
                </a:spcBef>
              </a:pPr>
              <a:t>40</a:t>
            </a:fld>
            <a:endParaRPr lang="en-GB" altLang="nl-NL" dirty="0">
              <a:latin typeface="Arial Rounded MT Bold" panose="020F0704030504030204" pitchFamily="34" charset="0"/>
            </a:endParaRPr>
          </a:p>
        </p:txBody>
      </p:sp>
      <p:sp>
        <p:nvSpPr>
          <p:cNvPr id="61443" name="Text Box 1"/>
          <p:cNvSpPr txBox="1">
            <a:spLocks noChangeArrowheads="1"/>
          </p:cNvSpPr>
          <p:nvPr/>
        </p:nvSpPr>
        <p:spPr bwMode="auto">
          <a:xfrm>
            <a:off x="1168400" y="696913"/>
            <a:ext cx="4673600" cy="3486150"/>
          </a:xfrm>
          <a:prstGeom prst="rect">
            <a:avLst/>
          </a:prstGeom>
          <a:solidFill>
            <a:srgbClr val="FFFFFF"/>
          </a:solidFill>
          <a:ln w="9360">
            <a:solidFill>
              <a:srgbClr val="000000"/>
            </a:solidFill>
            <a:miter lim="800000"/>
            <a:headEnd/>
            <a:tailEnd/>
          </a:ln>
        </p:spPr>
        <p:txBody>
          <a:bodyPr wrap="none" lIns="93177" tIns="46589" rIns="93177" bIns="46589"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61444" name="Rectangle 2"/>
          <p:cNvSpPr>
            <a:spLocks noGrp="1" noChangeArrowheads="1"/>
          </p:cNvSpPr>
          <p:nvPr>
            <p:ph type="body"/>
          </p:nvPr>
        </p:nvSpPr>
        <p:spPr>
          <a:xfrm>
            <a:off x="701675" y="4416425"/>
            <a:ext cx="5597525"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dirty="0"/>
          </a:p>
        </p:txBody>
      </p:sp>
    </p:spTree>
    <p:extLst>
      <p:ext uri="{BB962C8B-B14F-4D97-AF65-F5344CB8AC3E}">
        <p14:creationId xmlns:p14="http://schemas.microsoft.com/office/powerpoint/2010/main" val="36626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3">
            <a:extLst>
              <a:ext uri="{FF2B5EF4-FFF2-40B4-BE49-F238E27FC236}">
                <a16:creationId xmlns:a16="http://schemas.microsoft.com/office/drawing/2014/main" id="{15828C71-D6C5-89A8-86A6-CBAD72C52CA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1pPr>
            <a:lvl2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2pPr>
            <a:lvl3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3pPr>
            <a:lvl4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4pPr>
            <a:lvl5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5pPr>
            <a:lvl6pPr marL="25146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6pPr>
            <a:lvl7pPr marL="29718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7pPr>
            <a:lvl8pPr marL="34290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8pPr>
            <a:lvl9pPr marL="38862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9pPr>
          </a:lstStyle>
          <a:p>
            <a:fld id="{18EE3255-428B-4790-85C6-DA49DE67F17D}" type="slidenum">
              <a:rPr lang="en-GB" altLang="en-US">
                <a:solidFill>
                  <a:srgbClr val="000000"/>
                </a:solidFill>
                <a:latin typeface="Arial Rounded MT Bold" panose="020F0704030504030204" pitchFamily="34" charset="0"/>
                <a:cs typeface="Times New Roman" panose="02020603050405020304" pitchFamily="18" charset="0"/>
              </a:rPr>
              <a:pPr/>
              <a:t>51</a:t>
            </a:fld>
            <a:endParaRPr lang="en-GB" altLang="en-US">
              <a:solidFill>
                <a:srgbClr val="000000"/>
              </a:solidFill>
              <a:latin typeface="Arial Rounded MT Bold" panose="020F0704030504030204" pitchFamily="34" charset="0"/>
              <a:cs typeface="Times New Roman" panose="02020603050405020304" pitchFamily="18" charset="0"/>
            </a:endParaRPr>
          </a:p>
        </p:txBody>
      </p:sp>
      <p:sp>
        <p:nvSpPr>
          <p:cNvPr id="64515" name="Text Box 1">
            <a:extLst>
              <a:ext uri="{FF2B5EF4-FFF2-40B4-BE49-F238E27FC236}">
                <a16:creationId xmlns:a16="http://schemas.microsoft.com/office/drawing/2014/main" id="{CC39BF88-AC62-38ED-12B2-BCFDBCB7CB8C}"/>
              </a:ext>
            </a:extLst>
          </p:cNvPr>
          <p:cNvSpPr txBox="1">
            <a:spLocks noChangeArrowheads="1"/>
          </p:cNvSpPr>
          <p:nvPr/>
        </p:nvSpPr>
        <p:spPr bwMode="auto">
          <a:xfrm>
            <a:off x="1133475" y="744538"/>
            <a:ext cx="4530725" cy="3722687"/>
          </a:xfrm>
          <a:prstGeom prst="rect">
            <a:avLst/>
          </a:prstGeom>
          <a:solidFill>
            <a:srgbClr val="FFFFFF"/>
          </a:solidFill>
          <a:ln w="9360">
            <a:solidFill>
              <a:srgbClr val="000000"/>
            </a:solidFill>
            <a:miter lim="800000"/>
            <a:headEnd/>
            <a:tailEnd/>
          </a:ln>
        </p:spPr>
        <p:txBody>
          <a:bodyPr wrap="none" lIns="93177" tIns="46589" rIns="93177" bIns="46589" anchor="ctr"/>
          <a:lstStyle/>
          <a:p>
            <a:endParaRPr lang="en-US" altLang="en-US"/>
          </a:p>
        </p:txBody>
      </p:sp>
      <p:sp>
        <p:nvSpPr>
          <p:cNvPr id="64516" name="Rectangle 2">
            <a:extLst>
              <a:ext uri="{FF2B5EF4-FFF2-40B4-BE49-F238E27FC236}">
                <a16:creationId xmlns:a16="http://schemas.microsoft.com/office/drawing/2014/main" id="{3D62702E-A340-45E8-B959-7BC84B23699C}"/>
              </a:ext>
            </a:extLst>
          </p:cNvPr>
          <p:cNvSpPr>
            <a:spLocks noGrp="1" noChangeArrowheads="1"/>
          </p:cNvSpPr>
          <p:nvPr>
            <p:ph type="body"/>
          </p:nvPr>
        </p:nvSpPr>
        <p:spPr>
          <a:xfrm>
            <a:off x="681038" y="4716463"/>
            <a:ext cx="5427662"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3">
            <a:extLst>
              <a:ext uri="{FF2B5EF4-FFF2-40B4-BE49-F238E27FC236}">
                <a16:creationId xmlns:a16="http://schemas.microsoft.com/office/drawing/2014/main" id="{1369C4FC-AEB4-958A-7A7E-2D8B73AB50C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1pPr>
            <a:lvl2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2pPr>
            <a:lvl3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3pPr>
            <a:lvl4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4pPr>
            <a:lvl5pPr>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5pPr>
            <a:lvl6pPr marL="25146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6pPr>
            <a:lvl7pPr marL="29718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7pPr>
            <a:lvl8pPr marL="34290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8pPr>
            <a:lvl9pPr marL="3886200" indent="-228600" defTabSz="492125" eaLnBrk="0" fontAlgn="base" hangingPunct="0">
              <a:spcBef>
                <a:spcPct val="0"/>
              </a:spcBef>
              <a:spcAft>
                <a:spcPct val="0"/>
              </a:spcAft>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defRPr>
                <a:solidFill>
                  <a:schemeClr val="tx1"/>
                </a:solidFill>
                <a:latin typeface="Comic Sans MS" panose="030F0702030302020204" pitchFamily="66" charset="0"/>
              </a:defRPr>
            </a:lvl9pPr>
          </a:lstStyle>
          <a:p>
            <a:fld id="{7CAF259F-AB06-42CF-9D59-2D34C4C6CFA5}" type="slidenum">
              <a:rPr lang="en-GB" altLang="en-US">
                <a:solidFill>
                  <a:srgbClr val="000000"/>
                </a:solidFill>
                <a:latin typeface="Arial Rounded MT Bold" panose="020F0704030504030204" pitchFamily="34" charset="0"/>
                <a:cs typeface="Times New Roman" panose="02020603050405020304" pitchFamily="18" charset="0"/>
              </a:rPr>
              <a:pPr/>
              <a:t>52</a:t>
            </a:fld>
            <a:endParaRPr lang="en-GB" altLang="en-US">
              <a:solidFill>
                <a:srgbClr val="000000"/>
              </a:solidFill>
              <a:latin typeface="Arial Rounded MT Bold" panose="020F0704030504030204" pitchFamily="34" charset="0"/>
              <a:cs typeface="Times New Roman" panose="02020603050405020304" pitchFamily="18" charset="0"/>
            </a:endParaRPr>
          </a:p>
        </p:txBody>
      </p:sp>
      <p:sp>
        <p:nvSpPr>
          <p:cNvPr id="66563" name="Text Box 1">
            <a:extLst>
              <a:ext uri="{FF2B5EF4-FFF2-40B4-BE49-F238E27FC236}">
                <a16:creationId xmlns:a16="http://schemas.microsoft.com/office/drawing/2014/main" id="{774B0589-51C1-3FCE-F6B7-8C3482C1632A}"/>
              </a:ext>
            </a:extLst>
          </p:cNvPr>
          <p:cNvSpPr txBox="1">
            <a:spLocks noChangeArrowheads="1"/>
          </p:cNvSpPr>
          <p:nvPr/>
        </p:nvSpPr>
        <p:spPr bwMode="auto">
          <a:xfrm>
            <a:off x="1133475" y="744538"/>
            <a:ext cx="4530725" cy="3722687"/>
          </a:xfrm>
          <a:prstGeom prst="rect">
            <a:avLst/>
          </a:prstGeom>
          <a:solidFill>
            <a:srgbClr val="FFFFFF"/>
          </a:solidFill>
          <a:ln w="9360">
            <a:solidFill>
              <a:srgbClr val="000000"/>
            </a:solidFill>
            <a:miter lim="800000"/>
            <a:headEnd/>
            <a:tailEnd/>
          </a:ln>
        </p:spPr>
        <p:txBody>
          <a:bodyPr wrap="none" lIns="93177" tIns="46589" rIns="93177" bIns="46589" anchor="ctr"/>
          <a:lstStyle/>
          <a:p>
            <a:endParaRPr lang="en-US" altLang="en-US"/>
          </a:p>
        </p:txBody>
      </p:sp>
      <p:sp>
        <p:nvSpPr>
          <p:cNvPr id="66564" name="Rectangle 2">
            <a:extLst>
              <a:ext uri="{FF2B5EF4-FFF2-40B4-BE49-F238E27FC236}">
                <a16:creationId xmlns:a16="http://schemas.microsoft.com/office/drawing/2014/main" id="{B3038A2C-1579-A244-DA0C-75849F5E8A86}"/>
              </a:ext>
            </a:extLst>
          </p:cNvPr>
          <p:cNvSpPr>
            <a:spLocks noGrp="1" noChangeArrowheads="1"/>
          </p:cNvSpPr>
          <p:nvPr>
            <p:ph type="body"/>
          </p:nvPr>
        </p:nvSpPr>
        <p:spPr>
          <a:xfrm>
            <a:off x="681038" y="4716463"/>
            <a:ext cx="5427662" cy="45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3"/>
          <p:cNvSpPr>
            <a:spLocks noGrp="1" noChangeArrowheads="1"/>
          </p:cNvSpPr>
          <p:nvPr>
            <p:ph type="sldNum" sz="quarter"/>
          </p:nvPr>
        </p:nvSpPr>
        <p:spPr>
          <a:noFill/>
        </p:spPr>
        <p:txBody>
          <a:bodyPr/>
          <a:lstStyle/>
          <a:p>
            <a:pPr>
              <a:buFont typeface="Times New Roman" pitchFamily="18" charset="0"/>
              <a:buNone/>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pPr>
            <a:fld id="{D550023D-A403-497F-BD78-4EE37DF165DF}" type="slidenum">
              <a:rPr lang="en-GB" smtClean="0">
                <a:cs typeface="Times New Roman" pitchFamily="18" charset="0"/>
              </a:rPr>
              <a:pPr>
                <a:buFont typeface="Times New Roman" pitchFamily="18" charset="0"/>
                <a:buNone/>
                <a:tabLst>
                  <a:tab pos="0" algn="l"/>
                  <a:tab pos="465138" algn="l"/>
                  <a:tab pos="930275" algn="l"/>
                  <a:tab pos="1397000" algn="l"/>
                  <a:tab pos="1862138" algn="l"/>
                  <a:tab pos="2328863" algn="l"/>
                  <a:tab pos="2794000" algn="l"/>
                  <a:tab pos="3260725" algn="l"/>
                  <a:tab pos="3725863" algn="l"/>
                  <a:tab pos="4192588" algn="l"/>
                  <a:tab pos="4657725" algn="l"/>
                  <a:tab pos="5124450" algn="l"/>
                  <a:tab pos="5589588" algn="l"/>
                  <a:tab pos="6056313" algn="l"/>
                  <a:tab pos="6521450" algn="l"/>
                  <a:tab pos="6988175" algn="l"/>
                  <a:tab pos="7453313" algn="l"/>
                  <a:tab pos="7920038" algn="l"/>
                  <a:tab pos="8385175" algn="l"/>
                  <a:tab pos="8850313" algn="l"/>
                  <a:tab pos="9317038" algn="l"/>
                </a:tabLst>
              </a:pPr>
              <a:t>58</a:t>
            </a:fld>
            <a:endParaRPr lang="en-GB" dirty="0">
              <a:cs typeface="Times New Roman" pitchFamily="18" charset="0"/>
            </a:endParaRPr>
          </a:p>
        </p:txBody>
      </p:sp>
      <p:sp>
        <p:nvSpPr>
          <p:cNvPr id="110595" name="Text Box 1"/>
          <p:cNvSpPr txBox="1">
            <a:spLocks noChangeArrowheads="1"/>
          </p:cNvSpPr>
          <p:nvPr/>
        </p:nvSpPr>
        <p:spPr bwMode="auto">
          <a:xfrm>
            <a:off x="1132946" y="744160"/>
            <a:ext cx="4531783" cy="3722489"/>
          </a:xfrm>
          <a:prstGeom prst="rect">
            <a:avLst/>
          </a:prstGeom>
          <a:solidFill>
            <a:srgbClr val="FFFFFF"/>
          </a:solidFill>
          <a:ln w="9360">
            <a:solidFill>
              <a:srgbClr val="000000"/>
            </a:solidFill>
            <a:miter lim="800000"/>
            <a:headEnd/>
            <a:tailEnd/>
          </a:ln>
        </p:spPr>
        <p:txBody>
          <a:bodyPr wrap="none" lIns="93177" tIns="46589" rIns="93177" bIns="46589" anchor="ctr"/>
          <a:lstStyle/>
          <a:p>
            <a:endParaRPr lang="en-US"/>
          </a:p>
        </p:txBody>
      </p:sp>
      <p:sp>
        <p:nvSpPr>
          <p:cNvPr id="110596" name="Rectangle 2"/>
          <p:cNvSpPr>
            <a:spLocks noGrp="1" noChangeArrowheads="1"/>
          </p:cNvSpPr>
          <p:nvPr>
            <p:ph type="body"/>
          </p:nvPr>
        </p:nvSpPr>
        <p:spPr>
          <a:xfrm>
            <a:off x="680384" y="4715832"/>
            <a:ext cx="5427673" cy="4559880"/>
          </a:xfrm>
          <a:noFill/>
          <a:ln/>
        </p:spPr>
        <p:txBody>
          <a:bodyPr wrap="none" anchor="ctr"/>
          <a:lstStyle/>
          <a:p>
            <a:endParaRPr lang="en-US" dirty="0"/>
          </a:p>
        </p:txBody>
      </p:sp>
    </p:spTree>
    <p:extLst>
      <p:ext uri="{BB962C8B-B14F-4D97-AF65-F5344CB8AC3E}">
        <p14:creationId xmlns:p14="http://schemas.microsoft.com/office/powerpoint/2010/main" val="268571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a:extLst>
              <a:ext uri="{FF2B5EF4-FFF2-40B4-BE49-F238E27FC236}">
                <a16:creationId xmlns:a16="http://schemas.microsoft.com/office/drawing/2014/main" id="{895D830B-8453-07E4-3A87-2A7E70F9FED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2214E7CD-37D4-43A6-866E-B713C1870663}" type="slidenum">
              <a:rPr lang="en-GB" altLang="nl-NL" sz="1300">
                <a:latin typeface="Times New Roman" panose="02020603050405020304" pitchFamily="18" charset="0"/>
              </a:rPr>
              <a:pPr>
                <a:spcBef>
                  <a:spcPct val="0"/>
                </a:spcBef>
              </a:pPr>
              <a:t>10</a:t>
            </a:fld>
            <a:endParaRPr lang="en-GB" altLang="nl-NL" sz="1300">
              <a:latin typeface="Times New Roman" panose="02020603050405020304" pitchFamily="18" charset="0"/>
            </a:endParaRPr>
          </a:p>
        </p:txBody>
      </p:sp>
      <p:sp>
        <p:nvSpPr>
          <p:cNvPr id="38915" name="Text Box 1">
            <a:extLst>
              <a:ext uri="{FF2B5EF4-FFF2-40B4-BE49-F238E27FC236}">
                <a16:creationId xmlns:a16="http://schemas.microsoft.com/office/drawing/2014/main" id="{65B5BF78-3A44-EC39-5B92-82D9845DF956}"/>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endParaRPr>
          </a:p>
        </p:txBody>
      </p:sp>
      <p:sp>
        <p:nvSpPr>
          <p:cNvPr id="38916" name="Rectangle 2">
            <a:extLst>
              <a:ext uri="{FF2B5EF4-FFF2-40B4-BE49-F238E27FC236}">
                <a16:creationId xmlns:a16="http://schemas.microsoft.com/office/drawing/2014/main" id="{0283B206-E4DC-870E-E621-32A8D2587615}"/>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latin typeface="Times New Roman" panose="02020603050405020304" pitchFamily="18" charset="0"/>
            </a:endParaRPr>
          </a:p>
        </p:txBody>
      </p:sp>
    </p:spTree>
    <p:extLst>
      <p:ext uri="{BB962C8B-B14F-4D97-AF65-F5344CB8AC3E}">
        <p14:creationId xmlns:p14="http://schemas.microsoft.com/office/powerpoint/2010/main" val="101314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a:extLst>
              <a:ext uri="{FF2B5EF4-FFF2-40B4-BE49-F238E27FC236}">
                <a16:creationId xmlns:a16="http://schemas.microsoft.com/office/drawing/2014/main" id="{895D830B-8453-07E4-3A87-2A7E70F9FED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Rounded MT Bold" panose="020F0704030504030204" pitchFamily="34"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92125"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2214E7CD-37D4-43A6-866E-B713C1870663}" type="slidenum">
              <a:rPr lang="en-GB" altLang="nl-NL" sz="1300">
                <a:latin typeface="Times New Roman" panose="02020603050405020304" pitchFamily="18" charset="0"/>
              </a:rPr>
              <a:pPr>
                <a:spcBef>
                  <a:spcPct val="0"/>
                </a:spcBef>
              </a:pPr>
              <a:t>11</a:t>
            </a:fld>
            <a:endParaRPr lang="en-GB" altLang="nl-NL" sz="1300">
              <a:latin typeface="Times New Roman" panose="02020603050405020304" pitchFamily="18" charset="0"/>
            </a:endParaRPr>
          </a:p>
        </p:txBody>
      </p:sp>
      <p:sp>
        <p:nvSpPr>
          <p:cNvPr id="38915" name="Text Box 1">
            <a:extLst>
              <a:ext uri="{FF2B5EF4-FFF2-40B4-BE49-F238E27FC236}">
                <a16:creationId xmlns:a16="http://schemas.microsoft.com/office/drawing/2014/main" id="{65B5BF78-3A44-EC39-5B92-82D9845DF956}"/>
              </a:ext>
            </a:extLst>
          </p:cNvPr>
          <p:cNvSpPr txBox="1">
            <a:spLocks noChangeArrowheads="1"/>
          </p:cNvSpPr>
          <p:nvPr/>
        </p:nvSpPr>
        <p:spPr bwMode="auto">
          <a:xfrm>
            <a:off x="1257300" y="720725"/>
            <a:ext cx="4800600" cy="3600450"/>
          </a:xfrm>
          <a:prstGeom prst="rect">
            <a:avLst/>
          </a:prstGeom>
          <a:solidFill>
            <a:srgbClr val="FFFFFF"/>
          </a:solidFill>
          <a:ln w="9360">
            <a:solidFill>
              <a:srgbClr val="000000"/>
            </a:solidFill>
            <a:miter lim="800000"/>
            <a:headEnd/>
            <a:tailEnd/>
          </a:ln>
        </p:spPr>
        <p:txBody>
          <a:bodyPr wrap="none" anchor="ctr"/>
          <a:lstStyle/>
          <a:p>
            <a:pPr eaLnBrk="1" hangingPunct="1">
              <a:lnSpc>
                <a:spcPct val="86000"/>
              </a:lnSpc>
              <a:buClr>
                <a:srgbClr val="000000"/>
              </a:buClr>
              <a:buSzPct val="100000"/>
              <a:buFont typeface="Times New Roman" panose="02020603050405020304" pitchFamily="18" charset="0"/>
              <a:buNone/>
            </a:pPr>
            <a:endParaRPr lang="en-US" altLang="nl-NL">
              <a:latin typeface="Arial Rounded MT Bold" panose="020F0704030504030204" pitchFamily="34" charset="0"/>
            </a:endParaRPr>
          </a:p>
        </p:txBody>
      </p:sp>
      <p:sp>
        <p:nvSpPr>
          <p:cNvPr id="38916" name="Rectangle 2">
            <a:extLst>
              <a:ext uri="{FF2B5EF4-FFF2-40B4-BE49-F238E27FC236}">
                <a16:creationId xmlns:a16="http://schemas.microsoft.com/office/drawing/2014/main" id="{0283B206-E4DC-870E-E621-32A8D2587615}"/>
              </a:ext>
            </a:extLst>
          </p:cNvPr>
          <p:cNvSpPr>
            <a:spLocks noGrp="1" noChangeArrowheads="1"/>
          </p:cNvSpPr>
          <p:nvPr>
            <p:ph type="body"/>
          </p:nvPr>
        </p:nvSpPr>
        <p:spPr>
          <a:xfrm>
            <a:off x="731838" y="4560888"/>
            <a:ext cx="5846762"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nl-NL">
              <a:latin typeface="Times New Roman" panose="02020603050405020304" pitchFamily="18" charset="0"/>
            </a:endParaRPr>
          </a:p>
        </p:txBody>
      </p:sp>
    </p:spTree>
    <p:extLst>
      <p:ext uri="{BB962C8B-B14F-4D97-AF65-F5344CB8AC3E}">
        <p14:creationId xmlns:p14="http://schemas.microsoft.com/office/powerpoint/2010/main" val="382599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a16="http://schemas.microsoft.com/office/drawing/2014/main" id="{98DF9C2A-9D61-6155-922D-C1214955E345}"/>
              </a:ext>
            </a:extLst>
          </p:cNvPr>
          <p:cNvSpPr>
            <a:spLocks noGrp="1" noRot="1" noChangeAspect="1" noTextEdit="1"/>
          </p:cNvSpPr>
          <p:nvPr>
            <p:ph type="sldImg"/>
          </p:nvPr>
        </p:nvSpPr>
        <p:spPr/>
      </p:sp>
      <p:sp>
        <p:nvSpPr>
          <p:cNvPr id="45059" name="Tijdelijke aanduiding voor notities 2">
            <a:extLst>
              <a:ext uri="{FF2B5EF4-FFF2-40B4-BE49-F238E27FC236}">
                <a16:creationId xmlns:a16="http://schemas.microsoft.com/office/drawing/2014/main" id="{7E22C84B-DD7D-43B6-DA78-56F74056D5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45060" name="Tijdelijke aanduiding voor dianummer 3">
            <a:extLst>
              <a:ext uri="{FF2B5EF4-FFF2-40B4-BE49-F238E27FC236}">
                <a16:creationId xmlns:a16="http://schemas.microsoft.com/office/drawing/2014/main" id="{DFE19733-F420-E02F-97FE-D73C15CFD9CF}"/>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tx1"/>
                </a:solidFill>
                <a:latin typeface="Comic Sans MS" panose="030F0702030302020204" pitchFamily="66" charset="0"/>
              </a:defRPr>
            </a:lvl1pPr>
            <a:lvl2pPr>
              <a:tabLst>
                <a:tab pos="661988" algn="l"/>
                <a:tab pos="1323975" algn="l"/>
                <a:tab pos="1985963" algn="l"/>
                <a:tab pos="2647950" algn="l"/>
              </a:tabLst>
              <a:defRPr>
                <a:solidFill>
                  <a:schemeClr val="tx1"/>
                </a:solidFill>
                <a:latin typeface="Comic Sans MS" panose="030F0702030302020204" pitchFamily="66" charset="0"/>
              </a:defRPr>
            </a:lvl2pPr>
            <a:lvl3pPr>
              <a:tabLst>
                <a:tab pos="661988" algn="l"/>
                <a:tab pos="1323975" algn="l"/>
                <a:tab pos="1985963" algn="l"/>
                <a:tab pos="2647950" algn="l"/>
              </a:tabLst>
              <a:defRPr>
                <a:solidFill>
                  <a:schemeClr val="tx1"/>
                </a:solidFill>
                <a:latin typeface="Comic Sans MS" panose="030F0702030302020204" pitchFamily="66" charset="0"/>
              </a:defRPr>
            </a:lvl3pPr>
            <a:lvl4pPr>
              <a:tabLst>
                <a:tab pos="661988" algn="l"/>
                <a:tab pos="1323975" algn="l"/>
                <a:tab pos="1985963" algn="l"/>
                <a:tab pos="2647950" algn="l"/>
              </a:tabLst>
              <a:defRPr>
                <a:solidFill>
                  <a:schemeClr val="tx1"/>
                </a:solidFill>
                <a:latin typeface="Comic Sans MS" panose="030F0702030302020204" pitchFamily="66" charset="0"/>
              </a:defRPr>
            </a:lvl4pPr>
            <a:lvl5pPr>
              <a:tabLst>
                <a:tab pos="661988" algn="l"/>
                <a:tab pos="1323975" algn="l"/>
                <a:tab pos="1985963" algn="l"/>
                <a:tab pos="2647950" algn="l"/>
              </a:tabLst>
              <a:defRPr>
                <a:solidFill>
                  <a:schemeClr val="tx1"/>
                </a:solidFill>
                <a:latin typeface="Comic Sans MS" panose="030F0702030302020204" pitchFamily="66" charset="0"/>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9pPr>
          </a:lstStyle>
          <a:p>
            <a:fld id="{93B275ED-43E8-4AA5-B9D3-29A094783B08}" type="slidenum">
              <a:rPr lang="en-US" altLang="nl-NL">
                <a:solidFill>
                  <a:srgbClr val="000000"/>
                </a:solidFill>
                <a:latin typeface="Arial Rounded MT Bold" panose="020F0704030504030204" pitchFamily="34" charset="0"/>
              </a:rPr>
              <a:pPr/>
              <a:t>17</a:t>
            </a:fld>
            <a:endParaRPr lang="en-US" altLang="nl-NL">
              <a:solidFill>
                <a:srgbClr val="000000"/>
              </a:solidFill>
              <a:latin typeface="Arial Rounded MT Bold" panose="020F0704030504030204" pitchFamily="34" charset="0"/>
            </a:endParaRPr>
          </a:p>
        </p:txBody>
      </p:sp>
    </p:spTree>
    <p:extLst>
      <p:ext uri="{BB962C8B-B14F-4D97-AF65-F5344CB8AC3E}">
        <p14:creationId xmlns:p14="http://schemas.microsoft.com/office/powerpoint/2010/main" val="367077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a:extLst>
              <a:ext uri="{FF2B5EF4-FFF2-40B4-BE49-F238E27FC236}">
                <a16:creationId xmlns:a16="http://schemas.microsoft.com/office/drawing/2014/main" id="{98DF9C2A-9D61-6155-922D-C1214955E345}"/>
              </a:ext>
            </a:extLst>
          </p:cNvPr>
          <p:cNvSpPr>
            <a:spLocks noGrp="1" noRot="1" noChangeAspect="1" noTextEdit="1"/>
          </p:cNvSpPr>
          <p:nvPr>
            <p:ph type="sldImg"/>
          </p:nvPr>
        </p:nvSpPr>
        <p:spPr/>
      </p:sp>
      <p:sp>
        <p:nvSpPr>
          <p:cNvPr id="45059" name="Tijdelijke aanduiding voor notities 2">
            <a:extLst>
              <a:ext uri="{FF2B5EF4-FFF2-40B4-BE49-F238E27FC236}">
                <a16:creationId xmlns:a16="http://schemas.microsoft.com/office/drawing/2014/main" id="{7E22C84B-DD7D-43B6-DA78-56F74056D5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45060" name="Tijdelijke aanduiding voor dianummer 3">
            <a:extLst>
              <a:ext uri="{FF2B5EF4-FFF2-40B4-BE49-F238E27FC236}">
                <a16:creationId xmlns:a16="http://schemas.microsoft.com/office/drawing/2014/main" id="{DFE19733-F420-E02F-97FE-D73C15CFD9CF}"/>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tx1"/>
                </a:solidFill>
                <a:latin typeface="Comic Sans MS" panose="030F0702030302020204" pitchFamily="66" charset="0"/>
              </a:defRPr>
            </a:lvl1pPr>
            <a:lvl2pPr>
              <a:tabLst>
                <a:tab pos="661988" algn="l"/>
                <a:tab pos="1323975" algn="l"/>
                <a:tab pos="1985963" algn="l"/>
                <a:tab pos="2647950" algn="l"/>
              </a:tabLst>
              <a:defRPr>
                <a:solidFill>
                  <a:schemeClr val="tx1"/>
                </a:solidFill>
                <a:latin typeface="Comic Sans MS" panose="030F0702030302020204" pitchFamily="66" charset="0"/>
              </a:defRPr>
            </a:lvl2pPr>
            <a:lvl3pPr>
              <a:tabLst>
                <a:tab pos="661988" algn="l"/>
                <a:tab pos="1323975" algn="l"/>
                <a:tab pos="1985963" algn="l"/>
                <a:tab pos="2647950" algn="l"/>
              </a:tabLst>
              <a:defRPr>
                <a:solidFill>
                  <a:schemeClr val="tx1"/>
                </a:solidFill>
                <a:latin typeface="Comic Sans MS" panose="030F0702030302020204" pitchFamily="66" charset="0"/>
              </a:defRPr>
            </a:lvl3pPr>
            <a:lvl4pPr>
              <a:tabLst>
                <a:tab pos="661988" algn="l"/>
                <a:tab pos="1323975" algn="l"/>
                <a:tab pos="1985963" algn="l"/>
                <a:tab pos="2647950" algn="l"/>
              </a:tabLst>
              <a:defRPr>
                <a:solidFill>
                  <a:schemeClr val="tx1"/>
                </a:solidFill>
                <a:latin typeface="Comic Sans MS" panose="030F0702030302020204" pitchFamily="66" charset="0"/>
              </a:defRPr>
            </a:lvl4pPr>
            <a:lvl5pPr>
              <a:tabLst>
                <a:tab pos="661988" algn="l"/>
                <a:tab pos="1323975" algn="l"/>
                <a:tab pos="1985963" algn="l"/>
                <a:tab pos="2647950" algn="l"/>
              </a:tabLst>
              <a:defRPr>
                <a:solidFill>
                  <a:schemeClr val="tx1"/>
                </a:solidFill>
                <a:latin typeface="Comic Sans MS" panose="030F0702030302020204" pitchFamily="66" charset="0"/>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tx1"/>
                </a:solidFill>
                <a:latin typeface="Comic Sans MS" panose="030F0702030302020204" pitchFamily="66" charset="0"/>
              </a:defRPr>
            </a:lvl9pPr>
          </a:lstStyle>
          <a:p>
            <a:fld id="{93B275ED-43E8-4AA5-B9D3-29A094783B08}" type="slidenum">
              <a:rPr lang="en-US" altLang="nl-NL">
                <a:solidFill>
                  <a:srgbClr val="000000"/>
                </a:solidFill>
                <a:latin typeface="Arial Rounded MT Bold" panose="020F0704030504030204" pitchFamily="34" charset="0"/>
              </a:rPr>
              <a:pPr/>
              <a:t>20</a:t>
            </a:fld>
            <a:endParaRPr lang="en-US" altLang="nl-NL">
              <a:solidFill>
                <a:srgbClr val="000000"/>
              </a:solidFill>
              <a:latin typeface="Arial Rounded MT Bold" panose="020F0704030504030204" pitchFamily="34" charset="0"/>
            </a:endParaRPr>
          </a:p>
        </p:txBody>
      </p:sp>
    </p:spTree>
    <p:extLst>
      <p:ext uri="{BB962C8B-B14F-4D97-AF65-F5344CB8AC3E}">
        <p14:creationId xmlns:p14="http://schemas.microsoft.com/office/powerpoint/2010/main" val="130748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p:nvPr>
        </p:nvSpPr>
        <p:spPr/>
        <p:txBody>
          <a:bodyPr/>
          <a:lstStyle/>
          <a:p>
            <a:pPr>
              <a:defRPr/>
            </a:pPr>
            <a:fld id="{A9B11392-17C7-43A2-9174-46EA27F88E07}" type="slidenum">
              <a:rPr lang="en-GB" altLang="nl-NL" smtClean="0"/>
              <a:pPr>
                <a:defRPr/>
              </a:pPr>
              <a:t>25</a:t>
            </a:fld>
            <a:endParaRPr lang="en-GB" altLang="nl-NL" dirty="0"/>
          </a:p>
        </p:txBody>
      </p:sp>
    </p:spTree>
    <p:extLst>
      <p:ext uri="{BB962C8B-B14F-4D97-AF65-F5344CB8AC3E}">
        <p14:creationId xmlns:p14="http://schemas.microsoft.com/office/powerpoint/2010/main" val="494980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20484" name="Tijdelijke aanduiding voor dia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1pPr>
            <a:lvl2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2pPr>
            <a:lvl3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3pPr>
            <a:lvl4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4pPr>
            <a:lvl5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9pPr>
          </a:lstStyle>
          <a:p>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fld id="{0C193197-7ADC-4513-B54D-02FD8E45085A}" type="slidenum">
              <a:rPr kumimoji="0" lang="en-US" altLang="nl-NL" sz="1300" b="0" i="0" u="none" strike="noStrike" kern="1200" cap="none" spc="0" normalizeH="0" baseline="0" noProof="0" smtClean="0">
                <a:ln>
                  <a:noFill/>
                </a:ln>
                <a:solidFill>
                  <a:srgbClr val="000000"/>
                </a:solidFill>
                <a:effectLst/>
                <a:uLnTx/>
                <a:uFillTx/>
                <a:latin typeface="Arial Rounded MT Bold" panose="020F0704030504030204" pitchFamily="34" charset="0"/>
              </a:rPr>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t>26</a:t>
            </a:fld>
            <a:endParaRPr kumimoji="0" lang="en-US" altLang="nl-NL" sz="1300" b="0" i="0" u="none" strike="noStrike" kern="1200" cap="none" spc="0" normalizeH="0" baseline="0" noProof="0">
              <a:ln>
                <a:noFill/>
              </a:ln>
              <a:solidFill>
                <a:srgbClr val="000000"/>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161873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20484" name="Tijdelijke aanduiding voor dia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1pPr>
            <a:lvl2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2pPr>
            <a:lvl3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3pPr>
            <a:lvl4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4pPr>
            <a:lvl5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9pPr>
          </a:lstStyle>
          <a:p>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fld id="{0C193197-7ADC-4513-B54D-02FD8E45085A}" type="slidenum">
              <a:rPr kumimoji="0" lang="en-US" altLang="nl-NL" sz="1300" b="0" i="0" u="none" strike="noStrike" kern="1200" cap="none" spc="0" normalizeH="0" baseline="0" noProof="0" smtClean="0">
                <a:ln>
                  <a:noFill/>
                </a:ln>
                <a:solidFill>
                  <a:srgbClr val="000000"/>
                </a:solidFill>
                <a:effectLst/>
                <a:uLnTx/>
                <a:uFillTx/>
                <a:latin typeface="Arial Rounded MT Bold" panose="020F0704030504030204" pitchFamily="34" charset="0"/>
              </a:rPr>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t>27</a:t>
            </a:fld>
            <a:endParaRPr kumimoji="0" lang="en-US" altLang="nl-NL" sz="1300" b="0" i="0" u="none" strike="noStrike" kern="1200" cap="none" spc="0" normalizeH="0" baseline="0" noProof="0">
              <a:ln>
                <a:noFill/>
              </a:ln>
              <a:solidFill>
                <a:srgbClr val="000000"/>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213581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restrict the language, enforce this in the front-end? validate/sanatise inputs? or outputs?</a:t>
            </a:r>
          </a:p>
        </p:txBody>
      </p:sp>
      <p:sp>
        <p:nvSpPr>
          <p:cNvPr id="20484" name="Tijdelijke aanduiding voor dianumm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1pPr>
            <a:lvl2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2pPr>
            <a:lvl3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3pPr>
            <a:lvl4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4pPr>
            <a:lvl5pPr>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5pPr>
            <a:lvl6pPr marL="25146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6pPr>
            <a:lvl7pPr marL="29718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7pPr>
            <a:lvl8pPr marL="34290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8pPr>
            <a:lvl9pPr marL="3886200" indent="-228600" defTabSz="492125" eaLnBrk="0" fontAlgn="base" hangingPunct="0">
              <a:spcBef>
                <a:spcPct val="0"/>
              </a:spcBef>
              <a:spcAft>
                <a:spcPct val="0"/>
              </a:spcAft>
              <a:tabLst>
                <a:tab pos="661988" algn="l"/>
                <a:tab pos="1323975" algn="l"/>
                <a:tab pos="1985963" algn="l"/>
                <a:tab pos="2647950" algn="l"/>
              </a:tabLst>
              <a:defRPr>
                <a:solidFill>
                  <a:schemeClr val="bg1"/>
                </a:solidFill>
                <a:latin typeface="Comic Sans MS" panose="030F0702030302020204" pitchFamily="66" charset="0"/>
                <a:ea typeface="DejaVu Sans"/>
                <a:cs typeface="DejaVu Sans"/>
              </a:defRPr>
            </a:lvl9pPr>
          </a:lstStyle>
          <a:p>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fld id="{0C193197-7ADC-4513-B54D-02FD8E45085A}" type="slidenum">
              <a:rPr kumimoji="0" lang="en-US" altLang="nl-NL" sz="1300" b="0" i="0" u="none" strike="noStrike" kern="1200" cap="none" spc="0" normalizeH="0" baseline="0" noProof="0" smtClean="0">
                <a:ln>
                  <a:noFill/>
                </a:ln>
                <a:solidFill>
                  <a:srgbClr val="000000"/>
                </a:solidFill>
                <a:effectLst/>
                <a:uLnTx/>
                <a:uFillTx/>
                <a:latin typeface="Arial Rounded MT Bold" panose="020F0704030504030204" pitchFamily="34" charset="0"/>
              </a:rPr>
              <a:pPr marL="0" marR="0" lvl="0" indent="0" algn="r" defTabSz="49212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661988" algn="l"/>
                  <a:tab pos="1323975" algn="l"/>
                  <a:tab pos="1985963" algn="l"/>
                  <a:tab pos="2647950" algn="l"/>
                </a:tabLst>
                <a:defRPr/>
              </a:pPr>
              <a:t>28</a:t>
            </a:fld>
            <a:endParaRPr kumimoji="0" lang="en-US" altLang="nl-NL" sz="1300" b="0" i="0" u="none" strike="noStrike" kern="1200" cap="none" spc="0" normalizeH="0" baseline="0" noProof="0">
              <a:ln>
                <a:noFill/>
              </a:ln>
              <a:solidFill>
                <a:srgbClr val="000000"/>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251141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idx="10"/>
          </p:nvPr>
        </p:nvSpPr>
        <p:spPr>
          <a:ln/>
        </p:spPr>
        <p:txBody>
          <a:bodyPr/>
          <a:lstStyle>
            <a:lvl1pPr>
              <a:defRPr/>
            </a:lvl1pPr>
          </a:lstStyle>
          <a:p>
            <a:pPr>
              <a:defRPr/>
            </a:pPr>
            <a:fld id="{C3EA022D-6612-40C3-8F73-4FE84000F395}" type="slidenum">
              <a:rPr lang="en-GB" altLang="nl-NL" smtClean="0"/>
              <a:pPr>
                <a:defRPr/>
              </a:pPr>
              <a:t>‹#›</a:t>
            </a:fld>
            <a:endParaRPr lang="en-GB" altLang="nl-NL" dirty="0"/>
          </a:p>
        </p:txBody>
      </p:sp>
    </p:spTree>
    <p:extLst>
      <p:ext uri="{BB962C8B-B14F-4D97-AF65-F5344CB8AC3E}">
        <p14:creationId xmlns:p14="http://schemas.microsoft.com/office/powerpoint/2010/main" val="131406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ctr">
              <a:defRPr sz="1814" b="1" cap="all">
                <a:latin typeface="Arial Rounded MT Bold" panose="020F0704030504030204" pitchFamily="34" charset="0"/>
              </a:defRPr>
            </a:lvl1pPr>
          </a:lstStyle>
          <a:p>
            <a:r>
              <a:rPr lang="en-US" dirty="0"/>
              <a:t>Click to edit Master title style</a:t>
            </a:r>
          </a:p>
        </p:txBody>
      </p:sp>
      <p:sp>
        <p:nvSpPr>
          <p:cNvPr id="3" name="Text Placeholder 2"/>
          <p:cNvSpPr>
            <a:spLocks noGrp="1"/>
          </p:cNvSpPr>
          <p:nvPr>
            <p:ph type="body" idx="1"/>
          </p:nvPr>
        </p:nvSpPr>
        <p:spPr>
          <a:xfrm>
            <a:off x="701280" y="1977327"/>
            <a:ext cx="7771680" cy="1500638"/>
          </a:xfrm>
        </p:spPr>
        <p:txBody>
          <a:bodyPr anchor="b"/>
          <a:lstStyle>
            <a:lvl1pPr marL="0" indent="0" algn="ctr">
              <a:buNone/>
              <a:defRPr sz="2540">
                <a:solidFill>
                  <a:srgbClr val="C00000"/>
                </a:solidFill>
                <a:latin typeface="Arial Rounded MT Bold" panose="020F0704030504030204" pitchFamily="34" charset="0"/>
              </a:defRPr>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en-US" dirty="0"/>
              <a:t>Click to edit Master text styles</a:t>
            </a:r>
          </a:p>
        </p:txBody>
      </p:sp>
      <p:sp>
        <p:nvSpPr>
          <p:cNvPr id="4" name="Rectangle 3"/>
          <p:cNvSpPr>
            <a:spLocks noGrp="1" noChangeArrowheads="1"/>
          </p:cNvSpPr>
          <p:nvPr>
            <p:ph type="dt" idx="10"/>
          </p:nvPr>
        </p:nvSpPr>
        <p:spPr/>
        <p:txBody>
          <a:bodyPr/>
          <a:lstStyle>
            <a:lvl1pPr>
              <a:defRPr/>
            </a:lvl1pPr>
          </a:lstStyle>
          <a:p>
            <a:pPr>
              <a:defRPr/>
            </a:pPr>
            <a:r>
              <a:rPr lang="en-US"/>
              <a:t>Erik Poll</a:t>
            </a:r>
            <a:endParaRPr lang="en-US" dirty="0"/>
          </a:p>
        </p:txBody>
      </p:sp>
      <p:sp>
        <p:nvSpPr>
          <p:cNvPr id="5" name="Rectangle 4"/>
          <p:cNvSpPr>
            <a:spLocks noGrp="1" noChangeArrowheads="1"/>
          </p:cNvSpPr>
          <p:nvPr>
            <p:ph type="ftr" idx="11"/>
          </p:nvPr>
        </p:nvSpPr>
        <p:spPr/>
        <p:txBody>
          <a:bodyPr/>
          <a:lstStyle>
            <a:lvl1pPr>
              <a:defRPr/>
            </a:lvl1pPr>
          </a:lstStyle>
          <a:p>
            <a:pPr>
              <a:defRPr/>
            </a:pPr>
            <a:r>
              <a:rPr lang="en-US"/>
              <a:t>Radboud University Nijmegen</a:t>
            </a:r>
            <a:endParaRPr lang="en-US" dirty="0"/>
          </a:p>
        </p:txBody>
      </p:sp>
      <p:sp>
        <p:nvSpPr>
          <p:cNvPr id="6" name="Rectangle 5"/>
          <p:cNvSpPr>
            <a:spLocks noGrp="1" noChangeArrowheads="1"/>
          </p:cNvSpPr>
          <p:nvPr>
            <p:ph type="sldNum" idx="12"/>
          </p:nvPr>
        </p:nvSpPr>
        <p:spPr/>
        <p:txBody>
          <a:bodyPr/>
          <a:lstStyle>
            <a:lvl1pPr>
              <a:defRPr/>
            </a:lvl1pPr>
          </a:lstStyle>
          <a:p>
            <a:pPr>
              <a:defRPr/>
            </a:pPr>
            <a:fld id="{0B65DEB0-5426-4115-B1A1-BE4B89520665}" type="slidenum">
              <a:rPr lang="en-US" altLang="nl-NL"/>
              <a:pPr>
                <a:defRPr/>
              </a:pPr>
              <a:t>‹#›</a:t>
            </a:fld>
            <a:endParaRPr lang="en-US" altLang="nl-NL" dirty="0"/>
          </a:p>
        </p:txBody>
      </p:sp>
    </p:spTree>
    <p:extLst>
      <p:ext uri="{BB962C8B-B14F-4D97-AF65-F5344CB8AC3E}">
        <p14:creationId xmlns:p14="http://schemas.microsoft.com/office/powerpoint/2010/main" val="95893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6480" y="1604329"/>
            <a:ext cx="4043520" cy="4523515"/>
          </a:xfrm>
        </p:spPr>
        <p:txBody>
          <a:bodyPr/>
          <a:lstStyle>
            <a:lvl1pPr>
              <a:defRPr sz="1814">
                <a:latin typeface="Arial Rounded MT Bold" panose="020F0704030504030204" pitchFamily="34" charset="0"/>
              </a:defRPr>
            </a:lvl1pPr>
            <a:lvl2pPr>
              <a:defRPr sz="1814">
                <a:latin typeface="Arial Rounded MT Bold" panose="020F0704030504030204" pitchFamily="34" charset="0"/>
              </a:defRPr>
            </a:lvl2pPr>
            <a:lvl3pPr>
              <a:defRPr sz="1814">
                <a:latin typeface="Arial Rounded MT Bold" panose="020F0704030504030204" pitchFamily="34" charset="0"/>
              </a:defRPr>
            </a:lvl3pPr>
            <a:lvl4pPr>
              <a:defRPr sz="1633">
                <a:latin typeface="Arial Rounded MT Bold" panose="020F0704030504030204" pitchFamily="34" charset="0"/>
              </a:defRPr>
            </a:lvl4pPr>
            <a:lvl5pPr>
              <a:defRPr sz="1633">
                <a:latin typeface="Arial Rounded MT Bold" panose="020F0704030504030204" pitchFamily="34" charset="0"/>
              </a:defRPr>
            </a:lvl5pPr>
            <a:lvl6pPr>
              <a:defRPr sz="1633"/>
            </a:lvl6pPr>
            <a:lvl7pPr>
              <a:defRPr sz="1633"/>
            </a:lvl7pPr>
            <a:lvl8pPr>
              <a:defRPr sz="1633"/>
            </a:lvl8pPr>
            <a:lvl9pPr>
              <a:defRPr sz="16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240" y="1604329"/>
            <a:ext cx="4043520" cy="4523515"/>
          </a:xfrm>
        </p:spPr>
        <p:txBody>
          <a:bodyPr/>
          <a:lstStyle>
            <a:lvl1pPr>
              <a:defRPr sz="1814">
                <a:latin typeface="Arial Rounded MT Bold" panose="020F0704030504030204" pitchFamily="34" charset="0"/>
              </a:defRPr>
            </a:lvl1pPr>
            <a:lvl2pPr>
              <a:defRPr sz="1814">
                <a:latin typeface="Arial Rounded MT Bold" panose="020F0704030504030204" pitchFamily="34" charset="0"/>
              </a:defRPr>
            </a:lvl2pPr>
            <a:lvl3pPr>
              <a:defRPr sz="1814">
                <a:latin typeface="Arial Rounded MT Bold" panose="020F0704030504030204" pitchFamily="34" charset="0"/>
              </a:defRPr>
            </a:lvl3pPr>
            <a:lvl4pPr>
              <a:defRPr sz="1633">
                <a:latin typeface="Arial Rounded MT Bold" panose="020F0704030504030204" pitchFamily="34" charset="0"/>
              </a:defRPr>
            </a:lvl4pPr>
            <a:lvl5pPr>
              <a:defRPr sz="1633">
                <a:latin typeface="Arial Rounded MT Bold" panose="020F0704030504030204" pitchFamily="34" charset="0"/>
              </a:defRPr>
            </a:lvl5pPr>
            <a:lvl6pPr>
              <a:defRPr sz="1633"/>
            </a:lvl6pPr>
            <a:lvl7pPr>
              <a:defRPr sz="1633"/>
            </a:lvl7pPr>
            <a:lvl8pPr>
              <a:defRPr sz="1633"/>
            </a:lvl8pPr>
            <a:lvl9pPr>
              <a:defRPr sz="16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dt" idx="10"/>
          </p:nvPr>
        </p:nvSpPr>
        <p:spPr/>
        <p:txBody>
          <a:bodyPr/>
          <a:lstStyle>
            <a:lvl1pPr>
              <a:defRPr/>
            </a:lvl1pPr>
          </a:lstStyle>
          <a:p>
            <a:pPr>
              <a:defRPr/>
            </a:pPr>
            <a:r>
              <a:rPr lang="en-US"/>
              <a:t>Erik Poll</a:t>
            </a:r>
            <a:endParaRPr lang="en-US" dirty="0"/>
          </a:p>
        </p:txBody>
      </p:sp>
      <p:sp>
        <p:nvSpPr>
          <p:cNvPr id="6" name="Rectangle 4"/>
          <p:cNvSpPr>
            <a:spLocks noGrp="1" noChangeArrowheads="1"/>
          </p:cNvSpPr>
          <p:nvPr>
            <p:ph type="ftr" idx="11"/>
          </p:nvPr>
        </p:nvSpPr>
        <p:spPr/>
        <p:txBody>
          <a:bodyPr/>
          <a:lstStyle>
            <a:lvl1pPr>
              <a:defRPr/>
            </a:lvl1pPr>
          </a:lstStyle>
          <a:p>
            <a:pPr>
              <a:defRPr/>
            </a:pPr>
            <a:r>
              <a:rPr lang="en-US"/>
              <a:t>Radboud University Nijmegen</a:t>
            </a:r>
            <a:endParaRPr lang="en-US" dirty="0"/>
          </a:p>
        </p:txBody>
      </p:sp>
      <p:sp>
        <p:nvSpPr>
          <p:cNvPr id="7" name="Rectangle 5"/>
          <p:cNvSpPr>
            <a:spLocks noGrp="1" noChangeArrowheads="1"/>
          </p:cNvSpPr>
          <p:nvPr>
            <p:ph type="sldNum" idx="12"/>
          </p:nvPr>
        </p:nvSpPr>
        <p:spPr/>
        <p:txBody>
          <a:bodyPr/>
          <a:lstStyle>
            <a:lvl1pPr>
              <a:defRPr/>
            </a:lvl1pPr>
          </a:lstStyle>
          <a:p>
            <a:pPr>
              <a:defRPr/>
            </a:pPr>
            <a:fld id="{3A14781D-423D-4691-A409-FB2B6259717A}" type="slidenum">
              <a:rPr lang="en-US" altLang="nl-NL"/>
              <a:pPr>
                <a:defRPr/>
              </a:pPr>
              <a:t>‹#›</a:t>
            </a:fld>
            <a:endParaRPr lang="en-US" altLang="nl-NL" dirty="0"/>
          </a:p>
        </p:txBody>
      </p:sp>
    </p:spTree>
    <p:extLst>
      <p:ext uri="{BB962C8B-B14F-4D97-AF65-F5344CB8AC3E}">
        <p14:creationId xmlns:p14="http://schemas.microsoft.com/office/powerpoint/2010/main" val="807374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anose="020F0704030504030204" pitchFamily="34" charset="0"/>
              </a:defRPr>
            </a:lvl1pPr>
          </a:lstStyle>
          <a:p>
            <a:r>
              <a:rPr lang="en-US" dirty="0"/>
              <a:t>Click to edit Master title style</a:t>
            </a:r>
          </a:p>
        </p:txBody>
      </p:sp>
      <p:sp>
        <p:nvSpPr>
          <p:cNvPr id="3" name="Rectangle 3"/>
          <p:cNvSpPr>
            <a:spLocks noGrp="1" noChangeArrowheads="1"/>
          </p:cNvSpPr>
          <p:nvPr>
            <p:ph type="dt" idx="10"/>
          </p:nvPr>
        </p:nvSpPr>
        <p:spPr/>
        <p:txBody>
          <a:bodyPr/>
          <a:lstStyle>
            <a:lvl1pPr>
              <a:defRPr/>
            </a:lvl1pPr>
          </a:lstStyle>
          <a:p>
            <a:pPr>
              <a:defRPr/>
            </a:pPr>
            <a:r>
              <a:rPr lang="en-US"/>
              <a:t>Erik Poll</a:t>
            </a:r>
            <a:endParaRPr lang="en-US" dirty="0"/>
          </a:p>
        </p:txBody>
      </p:sp>
      <p:sp>
        <p:nvSpPr>
          <p:cNvPr id="4" name="Rectangle 4"/>
          <p:cNvSpPr>
            <a:spLocks noGrp="1" noChangeArrowheads="1"/>
          </p:cNvSpPr>
          <p:nvPr>
            <p:ph type="ftr" idx="11"/>
          </p:nvPr>
        </p:nvSpPr>
        <p:spPr/>
        <p:txBody>
          <a:bodyPr/>
          <a:lstStyle>
            <a:lvl1pPr>
              <a:defRPr/>
            </a:lvl1pPr>
          </a:lstStyle>
          <a:p>
            <a:pPr>
              <a:defRPr/>
            </a:pPr>
            <a:r>
              <a:rPr lang="en-US"/>
              <a:t>Radboud University Nijmegen</a:t>
            </a:r>
            <a:endParaRPr lang="en-US" dirty="0"/>
          </a:p>
        </p:txBody>
      </p:sp>
      <p:sp>
        <p:nvSpPr>
          <p:cNvPr id="5" name="Rectangle 5"/>
          <p:cNvSpPr>
            <a:spLocks noGrp="1" noChangeArrowheads="1"/>
          </p:cNvSpPr>
          <p:nvPr>
            <p:ph type="sldNum" idx="12"/>
          </p:nvPr>
        </p:nvSpPr>
        <p:spPr/>
        <p:txBody>
          <a:bodyPr/>
          <a:lstStyle>
            <a:lvl1pPr>
              <a:defRPr/>
            </a:lvl1pPr>
          </a:lstStyle>
          <a:p>
            <a:pPr>
              <a:defRPr/>
            </a:pPr>
            <a:fld id="{0A56E8B5-0B6A-439E-8DD8-4B62EB8DA477}" type="slidenum">
              <a:rPr lang="en-US" altLang="nl-NL"/>
              <a:pPr>
                <a:defRPr/>
              </a:pPr>
              <a:t>‹#›</a:t>
            </a:fld>
            <a:endParaRPr lang="en-US" altLang="nl-NL" dirty="0"/>
          </a:p>
        </p:txBody>
      </p:sp>
    </p:spTree>
    <p:extLst>
      <p:ext uri="{BB962C8B-B14F-4D97-AF65-F5344CB8AC3E}">
        <p14:creationId xmlns:p14="http://schemas.microsoft.com/office/powerpoint/2010/main" val="78542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a:defRPr/>
            </a:lvl1pPr>
          </a:lstStyle>
          <a:p>
            <a:pPr>
              <a:defRPr/>
            </a:pPr>
            <a:r>
              <a:rPr lang="en-US"/>
              <a:t>Erik Poll</a:t>
            </a:r>
            <a:endParaRPr lang="en-US" dirty="0"/>
          </a:p>
        </p:txBody>
      </p:sp>
      <p:sp>
        <p:nvSpPr>
          <p:cNvPr id="3" name="Rectangle 4"/>
          <p:cNvSpPr>
            <a:spLocks noGrp="1" noChangeArrowheads="1"/>
          </p:cNvSpPr>
          <p:nvPr>
            <p:ph type="ftr" idx="11"/>
          </p:nvPr>
        </p:nvSpPr>
        <p:spPr/>
        <p:txBody>
          <a:bodyPr/>
          <a:lstStyle>
            <a:lvl1pPr>
              <a:defRPr/>
            </a:lvl1pPr>
          </a:lstStyle>
          <a:p>
            <a:pPr>
              <a:defRPr/>
            </a:pPr>
            <a:r>
              <a:rPr lang="en-US"/>
              <a:t>Radboud University Nijmegen</a:t>
            </a:r>
            <a:endParaRPr lang="en-US" dirty="0"/>
          </a:p>
        </p:txBody>
      </p:sp>
      <p:sp>
        <p:nvSpPr>
          <p:cNvPr id="4" name="Rectangle 5"/>
          <p:cNvSpPr>
            <a:spLocks noGrp="1" noChangeArrowheads="1"/>
          </p:cNvSpPr>
          <p:nvPr>
            <p:ph type="sldNum" idx="12"/>
          </p:nvPr>
        </p:nvSpPr>
        <p:spPr/>
        <p:txBody>
          <a:bodyPr/>
          <a:lstStyle>
            <a:lvl1pPr>
              <a:defRPr/>
            </a:lvl1pPr>
          </a:lstStyle>
          <a:p>
            <a:pPr>
              <a:defRPr/>
            </a:pPr>
            <a:fld id="{31B52051-0689-466F-801D-3169EFE505AB}" type="slidenum">
              <a:rPr lang="en-US" altLang="nl-NL"/>
              <a:pPr>
                <a:defRPr/>
              </a:pPr>
              <a:t>‹#›</a:t>
            </a:fld>
            <a:endParaRPr lang="en-US" altLang="nl-NL" dirty="0"/>
          </a:p>
        </p:txBody>
      </p:sp>
    </p:spTree>
    <p:extLst>
      <p:ext uri="{BB962C8B-B14F-4D97-AF65-F5344CB8AC3E}">
        <p14:creationId xmlns:p14="http://schemas.microsoft.com/office/powerpoint/2010/main" val="236297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sldNum" idx="10"/>
          </p:nvPr>
        </p:nvSpPr>
        <p:spPr>
          <a:ln/>
        </p:spPr>
        <p:txBody>
          <a:bodyPr/>
          <a:lstStyle>
            <a:lvl1pPr>
              <a:defRPr/>
            </a:lvl1pPr>
          </a:lstStyle>
          <a:p>
            <a:pPr>
              <a:defRPr/>
            </a:pPr>
            <a:fld id="{203D43D3-408D-4D7A-B290-7A4D7FA16B86}" type="slidenum">
              <a:rPr lang="en-GB" altLang="nl-NL" smtClean="0"/>
              <a:pPr>
                <a:defRPr/>
              </a:pPr>
              <a:t>‹#›</a:t>
            </a:fld>
            <a:endParaRPr lang="en-GB" altLang="nl-NL" dirty="0"/>
          </a:p>
        </p:txBody>
      </p:sp>
    </p:spTree>
    <p:extLst>
      <p:ext uri="{BB962C8B-B14F-4D97-AF65-F5344CB8AC3E}">
        <p14:creationId xmlns:p14="http://schemas.microsoft.com/office/powerpoint/2010/main" val="74863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68760"/>
            <a:ext cx="3803650" cy="4816128"/>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1850" y="1268760"/>
            <a:ext cx="3805238" cy="4816128"/>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sldNum" idx="10"/>
          </p:nvPr>
        </p:nvSpPr>
        <p:spPr>
          <a:ln/>
        </p:spPr>
        <p:txBody>
          <a:bodyPr/>
          <a:lstStyle>
            <a:lvl1pPr>
              <a:defRPr/>
            </a:lvl1pPr>
          </a:lstStyle>
          <a:p>
            <a:pPr>
              <a:defRPr/>
            </a:pPr>
            <a:fld id="{D3A9F61A-0238-41AE-BB0B-6E00DBB90FAC}" type="slidenum">
              <a:rPr lang="en-GB" altLang="nl-NL" smtClean="0"/>
              <a:pPr>
                <a:defRPr/>
              </a:pPr>
              <a:t>‹#›</a:t>
            </a:fld>
            <a:endParaRPr lang="en-GB" altLang="nl-NL" dirty="0"/>
          </a:p>
        </p:txBody>
      </p:sp>
    </p:spTree>
    <p:extLst>
      <p:ext uri="{BB962C8B-B14F-4D97-AF65-F5344CB8AC3E}">
        <p14:creationId xmlns:p14="http://schemas.microsoft.com/office/powerpoint/2010/main" val="356549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idx="10"/>
          </p:nvPr>
        </p:nvSpPr>
        <p:spPr>
          <a:ln/>
        </p:spPr>
        <p:txBody>
          <a:bodyPr/>
          <a:lstStyle>
            <a:lvl1pPr>
              <a:defRPr/>
            </a:lvl1pPr>
          </a:lstStyle>
          <a:p>
            <a:pPr>
              <a:defRPr/>
            </a:pPr>
            <a:fld id="{6D6BC230-21FF-44A4-9AAD-1C1D30A8417D}" type="slidenum">
              <a:rPr lang="en-GB" altLang="nl-NL" smtClean="0"/>
              <a:pPr>
                <a:defRPr/>
              </a:pPr>
              <a:t>‹#›</a:t>
            </a:fld>
            <a:endParaRPr lang="en-GB" altLang="nl-NL" dirty="0"/>
          </a:p>
        </p:txBody>
      </p:sp>
    </p:spTree>
    <p:extLst>
      <p:ext uri="{BB962C8B-B14F-4D97-AF65-F5344CB8AC3E}">
        <p14:creationId xmlns:p14="http://schemas.microsoft.com/office/powerpoint/2010/main" val="335902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idx="10"/>
          </p:nvPr>
        </p:nvSpPr>
        <p:spPr>
          <a:ln/>
        </p:spPr>
        <p:txBody>
          <a:bodyPr/>
          <a:lstStyle>
            <a:lvl1pPr>
              <a:defRPr/>
            </a:lvl1pPr>
          </a:lstStyle>
          <a:p>
            <a:pPr>
              <a:defRPr/>
            </a:pPr>
            <a:fld id="{78E24446-1146-492B-891B-4917982AD882}" type="slidenum">
              <a:rPr lang="en-GB" altLang="nl-NL" smtClean="0"/>
              <a:pPr>
                <a:defRPr/>
              </a:pPr>
              <a:t>‹#›</a:t>
            </a:fld>
            <a:endParaRPr lang="en-GB" altLang="nl-NL" dirty="0"/>
          </a:p>
        </p:txBody>
      </p:sp>
    </p:spTree>
    <p:extLst>
      <p:ext uri="{BB962C8B-B14F-4D97-AF65-F5344CB8AC3E}">
        <p14:creationId xmlns:p14="http://schemas.microsoft.com/office/powerpoint/2010/main" val="116140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61288" cy="1008112"/>
          </a:xfrm>
        </p:spPr>
        <p:txBody>
          <a:bodyPr/>
          <a:lstStyle/>
          <a:p>
            <a:r>
              <a:rPr lang="en-US"/>
              <a:t>Click to edit Master title style</a:t>
            </a:r>
          </a:p>
        </p:txBody>
      </p:sp>
      <p:sp>
        <p:nvSpPr>
          <p:cNvPr id="3" name="Rectangle 4"/>
          <p:cNvSpPr>
            <a:spLocks noGrp="1" noChangeArrowheads="1"/>
          </p:cNvSpPr>
          <p:nvPr>
            <p:ph type="sldNum" idx="10"/>
          </p:nvPr>
        </p:nvSpPr>
        <p:spPr>
          <a:ln/>
        </p:spPr>
        <p:txBody>
          <a:bodyPr/>
          <a:lstStyle>
            <a:lvl1pPr>
              <a:defRPr/>
            </a:lvl1pPr>
          </a:lstStyle>
          <a:p>
            <a:pPr>
              <a:defRPr/>
            </a:pPr>
            <a:fld id="{C4A9004D-2E4E-45C3-A21A-70BF82E4DD2D}" type="slidenum">
              <a:rPr lang="en-GB" altLang="nl-NL" smtClean="0"/>
              <a:pPr>
                <a:defRPr/>
              </a:pPr>
              <a:t>‹#›</a:t>
            </a:fld>
            <a:endParaRPr lang="en-GB" altLang="nl-NL" dirty="0"/>
          </a:p>
        </p:txBody>
      </p:sp>
    </p:spTree>
    <p:extLst>
      <p:ext uri="{BB962C8B-B14F-4D97-AF65-F5344CB8AC3E}">
        <p14:creationId xmlns:p14="http://schemas.microsoft.com/office/powerpoint/2010/main" val="398673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6368" y="260648"/>
            <a:ext cx="7761288" cy="1008112"/>
          </a:xfrm>
        </p:spPr>
        <p:txBody>
          <a:bodyPr/>
          <a:lstStyle/>
          <a:p>
            <a:r>
              <a:rPr lang="en-US"/>
              <a:t>Click to edit Master title style</a:t>
            </a:r>
          </a:p>
        </p:txBody>
      </p:sp>
      <p:sp>
        <p:nvSpPr>
          <p:cNvPr id="3" name="Content Placeholder 2"/>
          <p:cNvSpPr>
            <a:spLocks noGrp="1"/>
          </p:cNvSpPr>
          <p:nvPr>
            <p:ph sz="half" idx="1"/>
          </p:nvPr>
        </p:nvSpPr>
        <p:spPr>
          <a:xfrm>
            <a:off x="685800" y="1268760"/>
            <a:ext cx="7761288"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717033"/>
            <a:ext cx="7761288" cy="2367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sldNum" idx="10"/>
          </p:nvPr>
        </p:nvSpPr>
        <p:spPr>
          <a:ln/>
        </p:spPr>
        <p:txBody>
          <a:bodyPr/>
          <a:lstStyle>
            <a:lvl1pPr>
              <a:defRPr/>
            </a:lvl1pPr>
          </a:lstStyle>
          <a:p>
            <a:pPr>
              <a:defRPr/>
            </a:pPr>
            <a:fld id="{C989210F-E187-462D-9A5A-A06FF233235A}" type="slidenum">
              <a:rPr lang="en-GB" altLang="nl-NL" smtClean="0"/>
              <a:pPr>
                <a:defRPr/>
              </a:pPr>
              <a:t>‹#›</a:t>
            </a:fld>
            <a:endParaRPr lang="en-GB" altLang="nl-NL" dirty="0"/>
          </a:p>
        </p:txBody>
      </p:sp>
    </p:spTree>
    <p:extLst>
      <p:ext uri="{BB962C8B-B14F-4D97-AF65-F5344CB8AC3E}">
        <p14:creationId xmlns:p14="http://schemas.microsoft.com/office/powerpoint/2010/main" val="382224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lvl1pPr>
              <a:defRPr>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atin typeface="Arial Rounded MT Bold" panose="020F0704030504030204" pitchFamily="34" charset="0"/>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dirty="0"/>
              <a:t>Click to edit Master subtitle style</a:t>
            </a:r>
          </a:p>
        </p:txBody>
      </p:sp>
      <p:sp>
        <p:nvSpPr>
          <p:cNvPr id="4" name="Rectangle 3"/>
          <p:cNvSpPr>
            <a:spLocks noGrp="1" noChangeArrowheads="1"/>
          </p:cNvSpPr>
          <p:nvPr>
            <p:ph type="dt" idx="10"/>
          </p:nvPr>
        </p:nvSpPr>
        <p:spPr/>
        <p:txBody>
          <a:bodyPr/>
          <a:lstStyle>
            <a:lvl1pPr>
              <a:defRPr/>
            </a:lvl1pPr>
          </a:lstStyle>
          <a:p>
            <a:pPr>
              <a:defRPr/>
            </a:pPr>
            <a:r>
              <a:rPr lang="en-US"/>
              <a:t>Erik Poll</a:t>
            </a:r>
            <a:endParaRPr lang="en-US" dirty="0"/>
          </a:p>
        </p:txBody>
      </p:sp>
      <p:sp>
        <p:nvSpPr>
          <p:cNvPr id="5" name="Rectangle 4"/>
          <p:cNvSpPr>
            <a:spLocks noGrp="1" noChangeArrowheads="1"/>
          </p:cNvSpPr>
          <p:nvPr>
            <p:ph type="ftr" idx="11"/>
          </p:nvPr>
        </p:nvSpPr>
        <p:spPr/>
        <p:txBody>
          <a:bodyPr/>
          <a:lstStyle>
            <a:lvl1pPr>
              <a:defRPr/>
            </a:lvl1pPr>
          </a:lstStyle>
          <a:p>
            <a:pPr>
              <a:defRPr/>
            </a:pPr>
            <a:r>
              <a:rPr lang="en-US"/>
              <a:t>Radboud University Nijmegen</a:t>
            </a:r>
            <a:endParaRPr lang="en-US" dirty="0"/>
          </a:p>
        </p:txBody>
      </p:sp>
      <p:sp>
        <p:nvSpPr>
          <p:cNvPr id="6" name="Rectangle 5"/>
          <p:cNvSpPr>
            <a:spLocks noGrp="1" noChangeArrowheads="1"/>
          </p:cNvSpPr>
          <p:nvPr>
            <p:ph type="sldNum" idx="12"/>
          </p:nvPr>
        </p:nvSpPr>
        <p:spPr/>
        <p:txBody>
          <a:bodyPr/>
          <a:lstStyle>
            <a:lvl1pPr>
              <a:defRPr/>
            </a:lvl1pPr>
          </a:lstStyle>
          <a:p>
            <a:pPr>
              <a:defRPr/>
            </a:pPr>
            <a:fld id="{3252218E-0481-4205-9DD0-7FB663384F66}" type="slidenum">
              <a:rPr lang="en-US" altLang="nl-NL"/>
              <a:pPr>
                <a:defRPr/>
              </a:pPr>
              <a:t>‹#›</a:t>
            </a:fld>
            <a:endParaRPr lang="en-US" altLang="nl-NL" dirty="0"/>
          </a:p>
        </p:txBody>
      </p:sp>
    </p:spTree>
    <p:extLst>
      <p:ext uri="{BB962C8B-B14F-4D97-AF65-F5344CB8AC3E}">
        <p14:creationId xmlns:p14="http://schemas.microsoft.com/office/powerpoint/2010/main" val="318888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40">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1814">
                <a:latin typeface="Arial Rounded MT Bold" panose="020F0704030504030204" pitchFamily="34" charset="0"/>
              </a:defRPr>
            </a:lvl1pPr>
            <a:lvl2pPr>
              <a:buFont typeface="Arial" pitchFamily="34" charset="0"/>
              <a:buChar char="•"/>
              <a:defRPr>
                <a:latin typeface="Arial Rounded MT Bold" panose="020F0704030504030204" pitchFamily="34" charset="0"/>
              </a:defRPr>
            </a:lvl2pPr>
            <a:lvl3pPr>
              <a:defRPr sz="1814">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idx="10"/>
          </p:nvPr>
        </p:nvSpPr>
        <p:spPr>
          <a:xfrm>
            <a:off x="2583360" y="6247376"/>
            <a:ext cx="3803040" cy="469489"/>
          </a:xfrm>
        </p:spPr>
        <p:txBody>
          <a:bodyPr/>
          <a:lstStyle>
            <a:lvl1pPr>
              <a:defRPr/>
            </a:lvl1pPr>
          </a:lstStyle>
          <a:p>
            <a:pPr>
              <a:defRPr/>
            </a:pPr>
            <a:r>
              <a:rPr lang="en-US"/>
              <a:t>Radboud University Nijmegen</a:t>
            </a:r>
            <a:endParaRPr lang="en-US" dirty="0"/>
          </a:p>
        </p:txBody>
      </p:sp>
      <p:sp>
        <p:nvSpPr>
          <p:cNvPr id="5" name="Rectangle 3"/>
          <p:cNvSpPr>
            <a:spLocks noGrp="1" noChangeArrowheads="1"/>
          </p:cNvSpPr>
          <p:nvPr>
            <p:ph type="dt" idx="11"/>
          </p:nvPr>
        </p:nvSpPr>
        <p:spPr/>
        <p:txBody>
          <a:bodyPr/>
          <a:lstStyle>
            <a:lvl1pPr>
              <a:defRPr/>
            </a:lvl1pPr>
          </a:lstStyle>
          <a:p>
            <a:pPr>
              <a:defRPr/>
            </a:pPr>
            <a:r>
              <a:rPr lang="en-US"/>
              <a:t>Erik Poll</a:t>
            </a:r>
          </a:p>
        </p:txBody>
      </p:sp>
      <p:sp>
        <p:nvSpPr>
          <p:cNvPr id="6" name="Rectangle 5"/>
          <p:cNvSpPr>
            <a:spLocks noGrp="1" noChangeArrowheads="1"/>
          </p:cNvSpPr>
          <p:nvPr>
            <p:ph type="sldNum" idx="12"/>
          </p:nvPr>
        </p:nvSpPr>
        <p:spPr/>
        <p:txBody>
          <a:bodyPr/>
          <a:lstStyle>
            <a:lvl1pPr>
              <a:defRPr/>
            </a:lvl1pPr>
          </a:lstStyle>
          <a:p>
            <a:pPr>
              <a:defRPr/>
            </a:pPr>
            <a:fld id="{3E61BF67-ACF3-4BC0-8580-DE31188868CD}" type="slidenum">
              <a:rPr lang="en-US" altLang="nl-NL"/>
              <a:pPr>
                <a:defRPr/>
              </a:pPr>
              <a:t>‹#›</a:t>
            </a:fld>
            <a:endParaRPr lang="en-US" altLang="nl-NL" dirty="0"/>
          </a:p>
        </p:txBody>
      </p:sp>
    </p:spTree>
    <p:extLst>
      <p:ext uri="{BB962C8B-B14F-4D97-AF65-F5344CB8AC3E}">
        <p14:creationId xmlns:p14="http://schemas.microsoft.com/office/powerpoint/2010/main" val="308169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76225"/>
            <a:ext cx="7761288" cy="84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nl-NL" dirty="0"/>
              <a:t>Click to edit the title text format</a:t>
            </a:r>
          </a:p>
        </p:txBody>
      </p:sp>
      <p:sp>
        <p:nvSpPr>
          <p:cNvPr id="1027" name="Rectangle 2"/>
          <p:cNvSpPr>
            <a:spLocks noGrp="1" noChangeArrowheads="1"/>
          </p:cNvSpPr>
          <p:nvPr>
            <p:ph type="body" idx="1"/>
          </p:nvPr>
        </p:nvSpPr>
        <p:spPr bwMode="auto">
          <a:xfrm>
            <a:off x="685800" y="1124745"/>
            <a:ext cx="7761288" cy="496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nl-NL" dirty="0"/>
              <a:t>Click to edit the outline text format</a:t>
            </a:r>
          </a:p>
          <a:p>
            <a:pPr lvl="1"/>
            <a:r>
              <a:rPr lang="en-GB" altLang="nl-NL" dirty="0"/>
              <a:t>Second Outline Level</a:t>
            </a:r>
          </a:p>
          <a:p>
            <a:pPr lvl="2"/>
            <a:r>
              <a:rPr lang="en-GB" altLang="nl-NL" dirty="0"/>
              <a:t>Third Outline Level</a:t>
            </a:r>
          </a:p>
          <a:p>
            <a:pPr lvl="3"/>
            <a:r>
              <a:rPr lang="en-GB" altLang="nl-NL" dirty="0"/>
              <a:t>Fourth Outline Level</a:t>
            </a:r>
          </a:p>
          <a:p>
            <a:pPr lvl="4"/>
            <a:r>
              <a:rPr lang="en-GB" altLang="nl-NL" dirty="0"/>
              <a:t>Fifth Outline Level</a:t>
            </a:r>
          </a:p>
          <a:p>
            <a:pPr lvl="4"/>
            <a:r>
              <a:rPr lang="en-GB" altLang="nl-NL" dirty="0"/>
              <a:t>Sixth Outline Level</a:t>
            </a:r>
          </a:p>
          <a:p>
            <a:pPr lvl="4"/>
            <a:r>
              <a:rPr lang="en-GB" altLang="nl-NL" dirty="0"/>
              <a:t>Seventh Outline Level</a:t>
            </a:r>
          </a:p>
          <a:p>
            <a:pPr lvl="4"/>
            <a:r>
              <a:rPr lang="en-GB" altLang="nl-NL" dirty="0"/>
              <a:t>Eighth Outline Level</a:t>
            </a:r>
          </a:p>
          <a:p>
            <a:pPr lvl="4"/>
            <a:r>
              <a:rPr lang="en-GB" altLang="nl-NL" dirty="0"/>
              <a:t>Ninth Outline Level</a:t>
            </a:r>
          </a:p>
        </p:txBody>
      </p:sp>
      <p:sp>
        <p:nvSpPr>
          <p:cNvPr id="1028" name="Text Box 3"/>
          <p:cNvSpPr txBox="1">
            <a:spLocks noChangeArrowheads="1"/>
          </p:cNvSpPr>
          <p:nvPr/>
        </p:nvSpPr>
        <p:spPr bwMode="auto">
          <a:xfrm>
            <a:off x="2627313" y="6237288"/>
            <a:ext cx="3960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2" name="Rectangle 4"/>
          <p:cNvSpPr>
            <a:spLocks noGrp="1" noChangeArrowheads="1"/>
          </p:cNvSpPr>
          <p:nvPr>
            <p:ph type="sldNum"/>
          </p:nvPr>
        </p:nvSpPr>
        <p:spPr bwMode="auto">
          <a:xfrm>
            <a:off x="6553200" y="6248400"/>
            <a:ext cx="1893888" cy="4460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defRPr sz="1400">
                <a:solidFill>
                  <a:srgbClr val="000000"/>
                </a:solidFill>
                <a:latin typeface="Arial Rounded MT Bold" panose="020F0704030504030204" pitchFamily="34" charset="0"/>
              </a:defRPr>
            </a:lvl1pPr>
          </a:lstStyle>
          <a:p>
            <a:pPr>
              <a:defRPr/>
            </a:pPr>
            <a:fld id="{290586BA-BC27-4D33-B03C-01CAD134E49D}" type="slidenum">
              <a:rPr lang="en-GB" altLang="nl-NL" smtClean="0"/>
              <a:pPr>
                <a:defRPr/>
              </a:pPr>
              <a:t>‹#›</a:t>
            </a:fld>
            <a:endParaRPr lang="en-GB" alt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Rounded MT Bold" panose="020F0704030504030204" pitchFamily="34" charset="0"/>
          <a:ea typeface="+mj-ea"/>
          <a:cs typeface="+mj-cs"/>
        </a:defRPr>
      </a:lvl1pPr>
      <a:lvl2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2pPr>
      <a:lvl3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3pPr>
      <a:lvl4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4pPr>
      <a:lvl5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5pPr>
      <a:lvl6pPr marL="25146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6pPr>
      <a:lvl7pPr marL="29718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7pPr>
      <a:lvl8pPr marL="34290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8pPr>
      <a:lvl9pPr marL="38862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9pPr>
    </p:titleStyle>
    <p:bodyStyle>
      <a:lvl1pPr marL="342900" indent="-342900" algn="l" defTabSz="492125" rtl="0" eaLnBrk="0" fontAlgn="base" hangingPunct="0">
        <a:lnSpc>
          <a:spcPct val="116000"/>
        </a:lnSpc>
        <a:spcBef>
          <a:spcPts val="600"/>
        </a:spcBef>
        <a:spcAft>
          <a:spcPct val="0"/>
        </a:spcAft>
        <a:buClr>
          <a:srgbClr val="000000"/>
        </a:buClr>
        <a:buSzPct val="100000"/>
        <a:buFont typeface="Times New Roman" pitchFamily="18" charset="0"/>
        <a:buChar char="•"/>
        <a:defRPr sz="2400">
          <a:solidFill>
            <a:srgbClr val="000000"/>
          </a:solidFill>
          <a:latin typeface="Arial Rounded MT Bold" panose="020F0704030504030204" pitchFamily="34" charset="0"/>
          <a:ea typeface="+mn-ea"/>
          <a:cs typeface="+mn-cs"/>
        </a:defRPr>
      </a:lvl1pPr>
      <a:lvl2pPr marL="742950" indent="-285750" algn="l" defTabSz="492125" rtl="0" eaLnBrk="0" fontAlgn="base" hangingPunct="0">
        <a:lnSpc>
          <a:spcPct val="116000"/>
        </a:lnSpc>
        <a:spcBef>
          <a:spcPts val="600"/>
        </a:spcBef>
        <a:spcAft>
          <a:spcPct val="0"/>
        </a:spcAft>
        <a:buClr>
          <a:srgbClr val="000000"/>
        </a:buClr>
        <a:buSzPct val="100000"/>
        <a:buFont typeface="Times New Roman" pitchFamily="18" charset="0"/>
        <a:buChar char="–"/>
        <a:defRPr sz="2000">
          <a:solidFill>
            <a:srgbClr val="000000"/>
          </a:solidFill>
          <a:latin typeface="Arial Rounded MT Bold" panose="020F0704030504030204" pitchFamily="34" charset="0"/>
          <a:cs typeface="+mn-cs"/>
        </a:defRPr>
      </a:lvl2pPr>
      <a:lvl3pPr marL="1143000" indent="-228600" algn="l" defTabSz="492125" rtl="0" eaLnBrk="0" fontAlgn="base" hangingPunct="0">
        <a:lnSpc>
          <a:spcPct val="116000"/>
        </a:lnSpc>
        <a:spcBef>
          <a:spcPts val="600"/>
        </a:spcBef>
        <a:spcAft>
          <a:spcPct val="0"/>
        </a:spcAft>
        <a:buClr>
          <a:srgbClr val="000000"/>
        </a:buClr>
        <a:buSzPct val="100000"/>
        <a:buFont typeface="Times New Roman" pitchFamily="18" charset="0"/>
        <a:buChar char="•"/>
        <a:defRPr sz="2000">
          <a:solidFill>
            <a:srgbClr val="000000"/>
          </a:solidFill>
          <a:latin typeface="Arial Rounded MT Bold" panose="020F0704030504030204" pitchFamily="34" charset="0"/>
          <a:cs typeface="+mn-cs"/>
        </a:defRPr>
      </a:lvl3pPr>
      <a:lvl4pPr marL="1600200" indent="-228600" algn="l" defTabSz="492125" rtl="0" eaLnBrk="0" fontAlgn="base" hangingPunct="0">
        <a:lnSpc>
          <a:spcPct val="116000"/>
        </a:lnSpc>
        <a:spcBef>
          <a:spcPts val="500"/>
        </a:spcBef>
        <a:spcAft>
          <a:spcPct val="0"/>
        </a:spcAft>
        <a:buClr>
          <a:srgbClr val="000000"/>
        </a:buClr>
        <a:buSzPct val="100000"/>
        <a:buFont typeface="Times New Roman" pitchFamily="18" charset="0"/>
        <a:buChar char="–"/>
        <a:defRPr sz="2000">
          <a:solidFill>
            <a:srgbClr val="000000"/>
          </a:solidFill>
          <a:latin typeface="Arial Rounded MT Bold" panose="020F0704030504030204" pitchFamily="34" charset="0"/>
          <a:cs typeface="+mn-cs"/>
        </a:defRPr>
      </a:lvl4pPr>
      <a:lvl5pPr marL="2057400" indent="-228600" algn="l" defTabSz="492125" rtl="0" eaLnBrk="0" fontAlgn="base" hangingPunct="0">
        <a:lnSpc>
          <a:spcPct val="116000"/>
        </a:lnSpc>
        <a:spcBef>
          <a:spcPts val="500"/>
        </a:spcBef>
        <a:spcAft>
          <a:spcPct val="0"/>
        </a:spcAft>
        <a:buClr>
          <a:srgbClr val="000000"/>
        </a:buClr>
        <a:buSzPct val="100000"/>
        <a:buFont typeface="Times New Roman" pitchFamily="18" charset="0"/>
        <a:buChar char="»"/>
        <a:defRPr sz="2000">
          <a:solidFill>
            <a:srgbClr val="000000"/>
          </a:solidFill>
          <a:latin typeface="Arial Rounded MT Bold" panose="020F0704030504030204" pitchFamily="34" charset="0"/>
          <a:cs typeface="+mn-cs"/>
        </a:defRPr>
      </a:lvl5pPr>
      <a:lvl6pPr marL="2514600" indent="-228600" algn="l" defTabSz="492125" rtl="0" fontAlgn="base">
        <a:lnSpc>
          <a:spcPct val="116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92125" rtl="0" fontAlgn="base">
        <a:lnSpc>
          <a:spcPct val="116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92125" rtl="0" fontAlgn="base">
        <a:lnSpc>
          <a:spcPct val="116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92125" rtl="0" fontAlgn="base">
        <a:lnSpc>
          <a:spcPct val="116000"/>
        </a:lnSpc>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5280" cy="80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nl-NL" dirty="0"/>
              <a:t>Click to edit the title text format</a:t>
            </a:r>
          </a:p>
        </p:txBody>
      </p:sp>
      <p:sp>
        <p:nvSpPr>
          <p:cNvPr id="1027" name="Rectangle 2"/>
          <p:cNvSpPr>
            <a:spLocks noGrp="1" noChangeArrowheads="1"/>
          </p:cNvSpPr>
          <p:nvPr>
            <p:ph type="body" idx="1"/>
          </p:nvPr>
        </p:nvSpPr>
        <p:spPr bwMode="auto">
          <a:xfrm>
            <a:off x="456480" y="1147801"/>
            <a:ext cx="8225280" cy="498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nl-NL" dirty="0"/>
              <a:t>Click to edit the outline text format</a:t>
            </a:r>
          </a:p>
          <a:p>
            <a:pPr lvl="1"/>
            <a:r>
              <a:rPr lang="en-GB" altLang="nl-NL" dirty="0"/>
              <a:t>Second Outline Level</a:t>
            </a:r>
          </a:p>
          <a:p>
            <a:pPr lvl="2"/>
            <a:r>
              <a:rPr lang="en-GB" altLang="nl-NL" dirty="0"/>
              <a:t>Third Outline Level</a:t>
            </a:r>
          </a:p>
          <a:p>
            <a:pPr lvl="3"/>
            <a:r>
              <a:rPr lang="en-GB" altLang="nl-NL" dirty="0"/>
              <a:t>Fourth Outline Level</a:t>
            </a:r>
          </a:p>
          <a:p>
            <a:pPr lvl="4"/>
            <a:r>
              <a:rPr lang="en-GB" altLang="nl-NL" dirty="0"/>
              <a:t>Fifth Outline Level</a:t>
            </a:r>
          </a:p>
          <a:p>
            <a:pPr lvl="4"/>
            <a:r>
              <a:rPr lang="en-GB" altLang="nl-NL" dirty="0"/>
              <a:t>Sixth Outline Level</a:t>
            </a:r>
          </a:p>
          <a:p>
            <a:pPr lvl="4"/>
            <a:r>
              <a:rPr lang="en-GB" altLang="nl-NL" dirty="0"/>
              <a:t>Seventh Outline Level</a:t>
            </a:r>
          </a:p>
          <a:p>
            <a:pPr lvl="4"/>
            <a:r>
              <a:rPr lang="en-GB" altLang="nl-NL" dirty="0"/>
              <a:t>Eighth Outline Level</a:t>
            </a:r>
          </a:p>
          <a:p>
            <a:pPr lvl="4"/>
            <a:r>
              <a:rPr lang="en-GB" altLang="nl-NL" dirty="0"/>
              <a:t>Ninth Outline Level</a:t>
            </a:r>
          </a:p>
        </p:txBody>
      </p:sp>
      <p:sp>
        <p:nvSpPr>
          <p:cNvPr id="2" name="Rectangle 3"/>
          <p:cNvSpPr>
            <a:spLocks noGrp="1" noChangeArrowheads="1"/>
          </p:cNvSpPr>
          <p:nvPr>
            <p:ph type="dt"/>
          </p:nvPr>
        </p:nvSpPr>
        <p:spPr bwMode="auto">
          <a:xfrm>
            <a:off x="45648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116000"/>
              </a:lnSpc>
              <a:buClr>
                <a:srgbClr val="000000"/>
              </a:buClr>
              <a:buSzPct val="100000"/>
              <a:buFont typeface="Times New Roman" pitchFamily="16" charset="0"/>
              <a:buNone/>
              <a:tabLst>
                <a:tab pos="0" algn="l"/>
                <a:tab pos="444967" algn="l"/>
                <a:tab pos="891374" algn="l"/>
                <a:tab pos="1337780" algn="l"/>
                <a:tab pos="1784187" algn="l"/>
                <a:tab pos="2230593" algn="l"/>
                <a:tab pos="2677000" algn="l"/>
                <a:tab pos="3123407" algn="l"/>
                <a:tab pos="3569813" algn="l"/>
                <a:tab pos="4016220" algn="l"/>
                <a:tab pos="4462626" algn="l"/>
                <a:tab pos="4909033" algn="l"/>
                <a:tab pos="5355439" algn="l"/>
                <a:tab pos="5801846" algn="l"/>
                <a:tab pos="6248253" algn="l"/>
                <a:tab pos="6694659" algn="l"/>
                <a:tab pos="7141066" algn="l"/>
                <a:tab pos="7587472" algn="l"/>
                <a:tab pos="8033879" algn="l"/>
                <a:tab pos="8480286" algn="l"/>
                <a:tab pos="8926692" algn="l"/>
              </a:tabLst>
              <a:defRPr sz="1270">
                <a:solidFill>
                  <a:srgbClr val="000000"/>
                </a:solidFill>
                <a:latin typeface="Arial Rounded MT Bold" panose="020F0704030504030204" pitchFamily="34" charset="0"/>
                <a:ea typeface="+mn-ea"/>
                <a:cs typeface="+mn-cs"/>
              </a:defRPr>
            </a:lvl1pPr>
          </a:lstStyle>
          <a:p>
            <a:pPr>
              <a:defRPr/>
            </a:pPr>
            <a:r>
              <a:rPr lang="en-US" dirty="0"/>
              <a:t>Erik Poll</a:t>
            </a:r>
          </a:p>
        </p:txBody>
      </p:sp>
      <p:sp>
        <p:nvSpPr>
          <p:cNvPr id="1028" name="Rectangle 4"/>
          <p:cNvSpPr>
            <a:spLocks noGrp="1" noChangeArrowheads="1"/>
          </p:cNvSpPr>
          <p:nvPr>
            <p:ph type="ftr"/>
          </p:nvPr>
        </p:nvSpPr>
        <p:spPr bwMode="auto">
          <a:xfrm>
            <a:off x="2623680" y="6247376"/>
            <a:ext cx="380304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a:lnSpc>
                <a:spcPct val="116000"/>
              </a:lnSpc>
              <a:buClr>
                <a:srgbClr val="000000"/>
              </a:buClr>
              <a:buSzPct val="100000"/>
              <a:buFont typeface="Times New Roman" pitchFamily="16" charset="0"/>
              <a:buNone/>
              <a:tabLst>
                <a:tab pos="0" algn="l"/>
                <a:tab pos="444967" algn="l"/>
                <a:tab pos="891374" algn="l"/>
                <a:tab pos="1337780" algn="l"/>
                <a:tab pos="1784187" algn="l"/>
                <a:tab pos="2230593" algn="l"/>
                <a:tab pos="2677000" algn="l"/>
                <a:tab pos="3123407" algn="l"/>
                <a:tab pos="3569813" algn="l"/>
                <a:tab pos="4016220" algn="l"/>
                <a:tab pos="4462626" algn="l"/>
                <a:tab pos="4909033" algn="l"/>
                <a:tab pos="5355439" algn="l"/>
                <a:tab pos="5801846" algn="l"/>
                <a:tab pos="6248253" algn="l"/>
                <a:tab pos="6694659" algn="l"/>
                <a:tab pos="7141066" algn="l"/>
                <a:tab pos="7587472" algn="l"/>
                <a:tab pos="8033879" algn="l"/>
                <a:tab pos="8480286" algn="l"/>
                <a:tab pos="8926692" algn="l"/>
              </a:tabLst>
              <a:defRPr sz="1270">
                <a:solidFill>
                  <a:srgbClr val="000000"/>
                </a:solidFill>
                <a:latin typeface="Arial Rounded MT Bold" panose="020F0704030504030204" pitchFamily="34" charset="0"/>
                <a:ea typeface="+mn-ea"/>
                <a:cs typeface="+mn-cs"/>
              </a:defRPr>
            </a:lvl1pPr>
          </a:lstStyle>
          <a:p>
            <a:pPr>
              <a:defRPr/>
            </a:pPr>
            <a:r>
              <a:rPr lang="en-US" dirty="0"/>
              <a:t>Radboud University Nijmegen</a:t>
            </a:r>
          </a:p>
        </p:txBody>
      </p:sp>
      <p:sp>
        <p:nvSpPr>
          <p:cNvPr id="1029" name="Rectangle 5"/>
          <p:cNvSpPr>
            <a:spLocks noGrp="1" noChangeArrowheads="1"/>
          </p:cNvSpPr>
          <p:nvPr>
            <p:ph type="sldNum"/>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116000"/>
              </a:lnSpc>
              <a:buClr>
                <a:srgbClr val="000000"/>
              </a:buClr>
              <a:buSzPct val="100000"/>
              <a:buFont typeface="Times New Roman" panose="02020603050405020304" pitchFamily="18" charset="0"/>
              <a:buNone/>
              <a:defRPr sz="1270">
                <a:solidFill>
                  <a:srgbClr val="000000"/>
                </a:solidFill>
                <a:latin typeface="Arial Rounded MT Bold" panose="020F0704030504030204" pitchFamily="34" charset="0"/>
              </a:defRPr>
            </a:lvl1pPr>
          </a:lstStyle>
          <a:p>
            <a:pPr>
              <a:defRPr/>
            </a:pPr>
            <a:fld id="{E233DDCF-2EC9-403A-8D1D-24A69B0A0E28}" type="slidenum">
              <a:rPr lang="en-US" altLang="nl-NL" smtClean="0"/>
              <a:pPr>
                <a:defRPr/>
              </a:pPr>
              <a:t>‹#›</a:t>
            </a:fld>
            <a:endParaRPr lang="en-US" altLang="nl-NL" dirty="0"/>
          </a:p>
        </p:txBody>
      </p:sp>
    </p:spTree>
    <p:extLst>
      <p:ext uri="{BB962C8B-B14F-4D97-AF65-F5344CB8AC3E}">
        <p14:creationId xmlns:p14="http://schemas.microsoft.com/office/powerpoint/2010/main" val="36921468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hdr="0" ftr="0"/>
  <p:txStyles>
    <p:titleStyle>
      <a:lvl1pPr algn="ctr" defTabSz="446407" rtl="0" eaLnBrk="0" fontAlgn="base" hangingPunct="0">
        <a:lnSpc>
          <a:spcPct val="116000"/>
        </a:lnSpc>
        <a:spcBef>
          <a:spcPct val="0"/>
        </a:spcBef>
        <a:spcAft>
          <a:spcPct val="0"/>
        </a:spcAft>
        <a:buClr>
          <a:srgbClr val="000000"/>
        </a:buClr>
        <a:buSzPct val="100000"/>
        <a:buFont typeface="Times New Roman" panose="02020603050405020304" pitchFamily="18" charset="0"/>
        <a:defRPr sz="2903">
          <a:solidFill>
            <a:srgbClr val="C5000B"/>
          </a:solidFill>
          <a:latin typeface="Arial Rounded MT Bold" panose="020F0704030504030204" pitchFamily="34" charset="0"/>
          <a:ea typeface="+mj-ea"/>
          <a:cs typeface="+mj-cs"/>
        </a:defRPr>
      </a:lvl1pPr>
      <a:lvl2pPr algn="ctr" defTabSz="446407" rtl="0" eaLnBrk="0" fontAlgn="base" hangingPunct="0">
        <a:lnSpc>
          <a:spcPct val="116000"/>
        </a:lnSpc>
        <a:spcBef>
          <a:spcPct val="0"/>
        </a:spcBef>
        <a:spcAft>
          <a:spcPct val="0"/>
        </a:spcAft>
        <a:buClr>
          <a:srgbClr val="000000"/>
        </a:buClr>
        <a:buSzPct val="100000"/>
        <a:buFont typeface="Times New Roman" panose="02020603050405020304" pitchFamily="18" charset="0"/>
        <a:defRPr sz="2903">
          <a:solidFill>
            <a:srgbClr val="C5000B"/>
          </a:solidFill>
          <a:latin typeface="Arial Rounded MT Bold" panose="020F0704030504030204" pitchFamily="34" charset="0"/>
          <a:ea typeface="DejaVu Sans" charset="0"/>
          <a:cs typeface="DejaVu Sans" charset="0"/>
        </a:defRPr>
      </a:lvl2pPr>
      <a:lvl3pPr algn="ctr" defTabSz="446407" rtl="0" eaLnBrk="0" fontAlgn="base" hangingPunct="0">
        <a:lnSpc>
          <a:spcPct val="116000"/>
        </a:lnSpc>
        <a:spcBef>
          <a:spcPct val="0"/>
        </a:spcBef>
        <a:spcAft>
          <a:spcPct val="0"/>
        </a:spcAft>
        <a:buClr>
          <a:srgbClr val="000000"/>
        </a:buClr>
        <a:buSzPct val="100000"/>
        <a:buFont typeface="Times New Roman" panose="02020603050405020304" pitchFamily="18" charset="0"/>
        <a:defRPr sz="2903">
          <a:solidFill>
            <a:srgbClr val="C5000B"/>
          </a:solidFill>
          <a:latin typeface="Arial Rounded MT Bold" panose="020F0704030504030204" pitchFamily="34" charset="0"/>
          <a:ea typeface="DejaVu Sans" charset="0"/>
          <a:cs typeface="DejaVu Sans" charset="0"/>
        </a:defRPr>
      </a:lvl3pPr>
      <a:lvl4pPr algn="ctr" defTabSz="446407" rtl="0" eaLnBrk="0" fontAlgn="base" hangingPunct="0">
        <a:lnSpc>
          <a:spcPct val="116000"/>
        </a:lnSpc>
        <a:spcBef>
          <a:spcPct val="0"/>
        </a:spcBef>
        <a:spcAft>
          <a:spcPct val="0"/>
        </a:spcAft>
        <a:buClr>
          <a:srgbClr val="000000"/>
        </a:buClr>
        <a:buSzPct val="100000"/>
        <a:buFont typeface="Times New Roman" panose="02020603050405020304" pitchFamily="18" charset="0"/>
        <a:defRPr sz="2903">
          <a:solidFill>
            <a:srgbClr val="C5000B"/>
          </a:solidFill>
          <a:latin typeface="Arial Rounded MT Bold" panose="020F0704030504030204" pitchFamily="34" charset="0"/>
          <a:ea typeface="DejaVu Sans" charset="0"/>
          <a:cs typeface="DejaVu Sans" charset="0"/>
        </a:defRPr>
      </a:lvl4pPr>
      <a:lvl5pPr algn="ctr" defTabSz="446407" rtl="0" eaLnBrk="0" fontAlgn="base" hangingPunct="0">
        <a:lnSpc>
          <a:spcPct val="116000"/>
        </a:lnSpc>
        <a:spcBef>
          <a:spcPct val="0"/>
        </a:spcBef>
        <a:spcAft>
          <a:spcPct val="0"/>
        </a:spcAft>
        <a:buClr>
          <a:srgbClr val="000000"/>
        </a:buClr>
        <a:buSzPct val="100000"/>
        <a:buFont typeface="Times New Roman" panose="02020603050405020304" pitchFamily="18" charset="0"/>
        <a:defRPr sz="2903">
          <a:solidFill>
            <a:srgbClr val="C5000B"/>
          </a:solidFill>
          <a:latin typeface="Arial Rounded MT Bold" panose="020F0704030504030204" pitchFamily="34" charset="0"/>
          <a:ea typeface="DejaVu Sans" charset="0"/>
          <a:cs typeface="DejaVu Sans" charset="0"/>
        </a:defRPr>
      </a:lvl5pPr>
      <a:lvl6pPr marL="2280994" indent="-207363" algn="ctr" defTabSz="446407" rtl="0" fontAlgn="base" hangingPunct="0">
        <a:lnSpc>
          <a:spcPct val="116000"/>
        </a:lnSpc>
        <a:spcBef>
          <a:spcPct val="0"/>
        </a:spcBef>
        <a:spcAft>
          <a:spcPct val="0"/>
        </a:spcAft>
        <a:buClr>
          <a:srgbClr val="000000"/>
        </a:buClr>
        <a:buSzPct val="100000"/>
        <a:buFont typeface="Times New Roman" pitchFamily="16" charset="0"/>
        <a:defRPr sz="2540">
          <a:solidFill>
            <a:srgbClr val="C5000B"/>
          </a:solidFill>
          <a:latin typeface="Comic Sans MS" pitchFamily="64" charset="0"/>
          <a:ea typeface="DejaVu Sans" charset="0"/>
          <a:cs typeface="DejaVu Sans" charset="0"/>
        </a:defRPr>
      </a:lvl6pPr>
      <a:lvl7pPr marL="2695720" indent="-207363" algn="ctr" defTabSz="446407" rtl="0" fontAlgn="base" hangingPunct="0">
        <a:lnSpc>
          <a:spcPct val="116000"/>
        </a:lnSpc>
        <a:spcBef>
          <a:spcPct val="0"/>
        </a:spcBef>
        <a:spcAft>
          <a:spcPct val="0"/>
        </a:spcAft>
        <a:buClr>
          <a:srgbClr val="000000"/>
        </a:buClr>
        <a:buSzPct val="100000"/>
        <a:buFont typeface="Times New Roman" pitchFamily="16" charset="0"/>
        <a:defRPr sz="2540">
          <a:solidFill>
            <a:srgbClr val="C5000B"/>
          </a:solidFill>
          <a:latin typeface="Comic Sans MS" pitchFamily="64" charset="0"/>
          <a:ea typeface="DejaVu Sans" charset="0"/>
          <a:cs typeface="DejaVu Sans" charset="0"/>
        </a:defRPr>
      </a:lvl7pPr>
      <a:lvl8pPr marL="3110446" indent="-207363" algn="ctr" defTabSz="446407" rtl="0" fontAlgn="base" hangingPunct="0">
        <a:lnSpc>
          <a:spcPct val="116000"/>
        </a:lnSpc>
        <a:spcBef>
          <a:spcPct val="0"/>
        </a:spcBef>
        <a:spcAft>
          <a:spcPct val="0"/>
        </a:spcAft>
        <a:buClr>
          <a:srgbClr val="000000"/>
        </a:buClr>
        <a:buSzPct val="100000"/>
        <a:buFont typeface="Times New Roman" pitchFamily="16" charset="0"/>
        <a:defRPr sz="2540">
          <a:solidFill>
            <a:srgbClr val="C5000B"/>
          </a:solidFill>
          <a:latin typeface="Comic Sans MS" pitchFamily="64" charset="0"/>
          <a:ea typeface="DejaVu Sans" charset="0"/>
          <a:cs typeface="DejaVu Sans" charset="0"/>
        </a:defRPr>
      </a:lvl8pPr>
      <a:lvl9pPr marL="3525172" indent="-207363" algn="ctr" defTabSz="446407" rtl="0" fontAlgn="base" hangingPunct="0">
        <a:lnSpc>
          <a:spcPct val="116000"/>
        </a:lnSpc>
        <a:spcBef>
          <a:spcPct val="0"/>
        </a:spcBef>
        <a:spcAft>
          <a:spcPct val="0"/>
        </a:spcAft>
        <a:buClr>
          <a:srgbClr val="000000"/>
        </a:buClr>
        <a:buSzPct val="100000"/>
        <a:buFont typeface="Times New Roman" pitchFamily="16" charset="0"/>
        <a:defRPr sz="2540">
          <a:solidFill>
            <a:srgbClr val="C5000B"/>
          </a:solidFill>
          <a:latin typeface="Comic Sans MS" pitchFamily="64" charset="0"/>
          <a:ea typeface="DejaVu Sans" charset="0"/>
          <a:cs typeface="DejaVu Sans" charset="0"/>
        </a:defRPr>
      </a:lvl9pPr>
    </p:titleStyle>
    <p:bodyStyle>
      <a:lvl1pPr marL="311045" indent="-311045" algn="l" defTabSz="446407" rtl="0" eaLnBrk="0" fontAlgn="base" hangingPunct="0">
        <a:lnSpc>
          <a:spcPct val="116000"/>
        </a:lnSpc>
        <a:spcBef>
          <a:spcPct val="0"/>
        </a:spcBef>
        <a:spcAft>
          <a:spcPts val="1293"/>
        </a:spcAft>
        <a:buClr>
          <a:srgbClr val="000000"/>
        </a:buClr>
        <a:buSzPct val="100000"/>
        <a:buFont typeface="Times New Roman" panose="02020603050405020304" pitchFamily="18" charset="0"/>
        <a:buChar char="•"/>
        <a:defRPr sz="2177">
          <a:solidFill>
            <a:srgbClr val="000000"/>
          </a:solidFill>
          <a:latin typeface="Arial Rounded MT Bold" panose="020F0704030504030204" pitchFamily="34" charset="0"/>
          <a:ea typeface="+mn-ea"/>
          <a:cs typeface="+mn-cs"/>
        </a:defRPr>
      </a:lvl1pPr>
      <a:lvl2pPr marL="673930" indent="-259204" algn="l" defTabSz="446407" rtl="0" eaLnBrk="0" fontAlgn="base" hangingPunct="0">
        <a:lnSpc>
          <a:spcPct val="116000"/>
        </a:lnSpc>
        <a:spcBef>
          <a:spcPct val="0"/>
        </a:spcBef>
        <a:spcAft>
          <a:spcPts val="1032"/>
        </a:spcAft>
        <a:buClr>
          <a:srgbClr val="000000"/>
        </a:buClr>
        <a:buSzPct val="100000"/>
        <a:buFont typeface="Arial" panose="020B0604020202020204" pitchFamily="34" charset="0"/>
        <a:buChar char="•"/>
        <a:defRPr sz="1814">
          <a:solidFill>
            <a:srgbClr val="000000"/>
          </a:solidFill>
          <a:latin typeface="Arial Rounded MT Bold" panose="020F0704030504030204" pitchFamily="34" charset="0"/>
          <a:ea typeface="+mn-ea"/>
          <a:cs typeface="+mn-cs"/>
        </a:defRPr>
      </a:lvl2pPr>
      <a:lvl3pPr marL="1036815" indent="-207363" algn="l" defTabSz="446407" rtl="0" eaLnBrk="0" fontAlgn="base" hangingPunct="0">
        <a:lnSpc>
          <a:spcPct val="116000"/>
        </a:lnSpc>
        <a:spcBef>
          <a:spcPct val="0"/>
        </a:spcBef>
        <a:spcAft>
          <a:spcPts val="771"/>
        </a:spcAft>
        <a:buClr>
          <a:srgbClr val="000000"/>
        </a:buClr>
        <a:buSzPct val="100000"/>
        <a:buFont typeface="Times New Roman" panose="02020603050405020304" pitchFamily="18" charset="0"/>
        <a:buChar char="•"/>
        <a:defRPr sz="1814">
          <a:solidFill>
            <a:srgbClr val="000000"/>
          </a:solidFill>
          <a:latin typeface="Arial Rounded MT Bold" panose="020F0704030504030204" pitchFamily="34" charset="0"/>
          <a:ea typeface="+mn-ea"/>
          <a:cs typeface="+mn-cs"/>
        </a:defRPr>
      </a:lvl3pPr>
      <a:lvl4pPr marL="1451541" indent="-207363" algn="l" defTabSz="446407" rtl="0" eaLnBrk="0" fontAlgn="base" hangingPunct="0">
        <a:lnSpc>
          <a:spcPct val="116000"/>
        </a:lnSpc>
        <a:spcBef>
          <a:spcPct val="0"/>
        </a:spcBef>
        <a:spcAft>
          <a:spcPts val="522"/>
        </a:spcAft>
        <a:buClr>
          <a:srgbClr val="000000"/>
        </a:buClr>
        <a:buSzPct val="100000"/>
        <a:buFont typeface="Times New Roman" panose="02020603050405020304" pitchFamily="18" charset="0"/>
        <a:buChar char="–"/>
        <a:defRPr sz="1814">
          <a:solidFill>
            <a:srgbClr val="000000"/>
          </a:solidFill>
          <a:latin typeface="Arial Rounded MT Bold" panose="020F0704030504030204" pitchFamily="34" charset="0"/>
          <a:ea typeface="+mn-ea"/>
          <a:cs typeface="+mn-cs"/>
        </a:defRPr>
      </a:lvl4pPr>
      <a:lvl5pPr marL="1866268" indent="-207363" algn="l" defTabSz="446407" rtl="0" eaLnBrk="0" fontAlgn="base" hangingPunct="0">
        <a:lnSpc>
          <a:spcPct val="116000"/>
        </a:lnSpc>
        <a:spcBef>
          <a:spcPct val="0"/>
        </a:spcBef>
        <a:spcAft>
          <a:spcPts val="261"/>
        </a:spcAft>
        <a:buClr>
          <a:srgbClr val="000000"/>
        </a:buClr>
        <a:buSzPct val="100000"/>
        <a:buFont typeface="Times New Roman" panose="02020603050405020304" pitchFamily="18" charset="0"/>
        <a:buChar char="»"/>
        <a:defRPr sz="1814">
          <a:solidFill>
            <a:srgbClr val="000000"/>
          </a:solidFill>
          <a:latin typeface="Arial Rounded MT Bold" panose="020F0704030504030204" pitchFamily="34" charset="0"/>
          <a:ea typeface="+mn-ea"/>
          <a:cs typeface="+mn-cs"/>
        </a:defRPr>
      </a:lvl5pPr>
      <a:lvl6pPr marL="2280994" indent="-207363" algn="l" defTabSz="446407" rtl="0" fontAlgn="base" hangingPunct="0">
        <a:lnSpc>
          <a:spcPct val="116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6pPr>
      <a:lvl7pPr marL="2695720" indent="-207363" algn="l" defTabSz="446407" rtl="0" fontAlgn="base" hangingPunct="0">
        <a:lnSpc>
          <a:spcPct val="116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7pPr>
      <a:lvl8pPr marL="3110446" indent="-207363" algn="l" defTabSz="446407" rtl="0" fontAlgn="base" hangingPunct="0">
        <a:lnSpc>
          <a:spcPct val="116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8pPr>
      <a:lvl9pPr marL="3525172" indent="-207363" algn="l" defTabSz="446407" rtl="0" fontAlgn="base" hangingPunct="0">
        <a:lnSpc>
          <a:spcPct val="116000"/>
        </a:lnSpc>
        <a:spcBef>
          <a:spcPct val="0"/>
        </a:spcBef>
        <a:spcAft>
          <a:spcPts val="261"/>
        </a:spcAft>
        <a:buClr>
          <a:srgbClr val="000000"/>
        </a:buClr>
        <a:buSzPct val="100000"/>
        <a:buFont typeface="Times New Roman" pitchFamily="16" charset="0"/>
        <a:defRPr sz="1814">
          <a:solidFill>
            <a:srgbClr val="000000"/>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539552" y="1194217"/>
            <a:ext cx="7772400" cy="195487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000" dirty="0"/>
              <a:t>Software Security</a:t>
            </a:r>
            <a:br>
              <a:rPr lang="en-GB" altLang="nl-NL" sz="3200" dirty="0"/>
            </a:br>
            <a:r>
              <a:rPr lang="en-GB" altLang="nl-NL" sz="3200" dirty="0"/>
              <a:t>    </a:t>
            </a:r>
            <a:r>
              <a:rPr lang="en-GB" altLang="nl-NL" dirty="0"/>
              <a:t>Secure </a:t>
            </a:r>
            <a:r>
              <a:rPr lang="en-GB" sz="6600" baseline="-25000" dirty="0">
                <a:latin typeface="Pieces NFI" panose="02000000000000000000" pitchFamily="2" charset="0"/>
              </a:rPr>
              <a:t>INPUT</a:t>
            </a:r>
            <a:r>
              <a:rPr lang="en-GB" sz="3200" dirty="0">
                <a:solidFill>
                  <a:srgbClr val="C00000"/>
                </a:solidFill>
                <a:latin typeface="Pieces NFI" panose="02000000000000000000" pitchFamily="2" charset="0"/>
              </a:rPr>
              <a:t> </a:t>
            </a:r>
            <a:r>
              <a:rPr lang="en-GB" altLang="nl-NL" sz="3200" dirty="0"/>
              <a:t>handling</a:t>
            </a:r>
            <a:br>
              <a:rPr lang="en-GB" altLang="nl-NL" sz="3200" dirty="0"/>
            </a:br>
            <a:br>
              <a:rPr lang="en-GB" altLang="nl-NL" sz="3200" dirty="0"/>
            </a:br>
            <a:r>
              <a:rPr lang="en-GB" altLang="nl-NL" sz="3200" dirty="0"/>
              <a:t>part 2    </a:t>
            </a:r>
            <a:br>
              <a:rPr lang="en-GB" altLang="nl-NL" sz="4000" dirty="0"/>
            </a:br>
            <a:r>
              <a:rPr lang="en-GB" altLang="nl-NL" sz="4000" dirty="0"/>
              <a:t> </a:t>
            </a:r>
          </a:p>
        </p:txBody>
      </p:sp>
      <p:sp>
        <p:nvSpPr>
          <p:cNvPr id="3075" name="Rectangle 2"/>
          <p:cNvSpPr>
            <a:spLocks noGrp="1" noChangeArrowheads="1"/>
          </p:cNvSpPr>
          <p:nvPr>
            <p:ph type="subTitle" idx="4294967295"/>
          </p:nvPr>
        </p:nvSpPr>
        <p:spPr>
          <a:xfrm>
            <a:off x="1331640" y="4120695"/>
            <a:ext cx="6400800" cy="1156105"/>
          </a:xfrm>
        </p:spPr>
        <p:txBody>
          <a:bodyPr/>
          <a:lstStyle/>
          <a:p>
            <a:pPr marL="0" indent="0" algn="ctr" eaLnBrk="1" hangingPunct="1">
              <a:spcBef>
                <a:spcPts val="80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800" dirty="0">
                <a:solidFill>
                  <a:srgbClr val="008000"/>
                </a:solidFill>
              </a:rPr>
              <a:t>Erik Poll</a:t>
            </a:r>
          </a:p>
          <a:p>
            <a:pPr marL="0" indent="0" algn="ctr" eaLnBrk="1" hangingPunct="1">
              <a:spcBef>
                <a:spcPts val="70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000" dirty="0">
                <a:solidFill>
                  <a:srgbClr val="3333CC"/>
                </a:solidFill>
              </a:rPr>
              <a:t>Digital Security</a:t>
            </a:r>
          </a:p>
          <a:p>
            <a:pPr marL="0" indent="0" algn="ctr" eaLnBrk="1" hangingPunct="1">
              <a:spcBef>
                <a:spcPts val="70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2000" dirty="0" err="1"/>
              <a:t>Radboud</a:t>
            </a:r>
            <a:r>
              <a:rPr lang="en-GB" altLang="nl-NL" sz="2000" dirty="0"/>
              <a:t> University Nijmegen</a:t>
            </a:r>
          </a:p>
          <a:p>
            <a:pPr marL="0" indent="0" algn="ctr" eaLnBrk="1" hangingPunct="1">
              <a:spcBef>
                <a:spcPts val="90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3600" dirty="0"/>
          </a:p>
          <a:p>
            <a:pPr marL="0" indent="0" algn="ctr" eaLnBrk="1" hangingPunct="1">
              <a:spcBef>
                <a:spcPts val="45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1800" dirty="0"/>
          </a:p>
          <a:p>
            <a:pPr marL="0" indent="0" algn="ctr" eaLnBrk="1" hangingPunct="1">
              <a:spcBef>
                <a:spcPts val="450"/>
              </a:spcBef>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nl-NL" sz="1800" dirty="0"/>
          </a:p>
        </p:txBody>
      </p:sp>
      <p:sp>
        <p:nvSpPr>
          <p:cNvPr id="2" name="Tijdelijke aanduiding voor dianummer 1"/>
          <p:cNvSpPr>
            <a:spLocks noGrp="1"/>
          </p:cNvSpPr>
          <p:nvPr>
            <p:ph type="sldNum" sz="quarter" idx="10"/>
          </p:nvPr>
        </p:nvSpPr>
        <p:spPr/>
        <p:txBody>
          <a:bodyPr/>
          <a:lstStyle/>
          <a:p>
            <a:pPr>
              <a:defRPr/>
            </a:pPr>
            <a:fld id="{254DBFCF-253D-46EE-9AC7-7BD7B39DA6AF}" type="slidenum">
              <a:rPr lang="en-GB" altLang="nl-NL" smtClean="0"/>
              <a:pPr>
                <a:defRPr/>
              </a:pPr>
              <a:t>1</a:t>
            </a:fld>
            <a:endParaRPr lang="en-GB" altLang="nl-NL" dirty="0"/>
          </a:p>
        </p:txBody>
      </p:sp>
    </p:spTree>
    <p:extLst>
      <p:ext uri="{BB962C8B-B14F-4D97-AF65-F5344CB8AC3E}">
        <p14:creationId xmlns:p14="http://schemas.microsoft.com/office/powerpoint/2010/main" val="4113347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a:extLst>
              <a:ext uri="{FF2B5EF4-FFF2-40B4-BE49-F238E27FC236}">
                <a16:creationId xmlns:a16="http://schemas.microsoft.com/office/drawing/2014/main" id="{06679513-5F1D-240D-9F0C-57F93F693F83}"/>
              </a:ext>
            </a:extLst>
          </p:cNvPr>
          <p:cNvSpPr>
            <a:spLocks noGrp="1" noChangeArrowheads="1"/>
          </p:cNvSpPr>
          <p:nvPr>
            <p:ph type="title"/>
          </p:nvPr>
        </p:nvSpPr>
        <p:spPr/>
        <p:txBody>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a:pPr>
            <a:r>
              <a:rPr lang="en-GB" altLang="nl-NL" sz="2400" dirty="0">
                <a:solidFill>
                  <a:srgbClr val="FF0000"/>
                </a:solidFill>
              </a:rPr>
              <a:t>Spot the defect  </a:t>
            </a:r>
          </a:p>
        </p:txBody>
      </p:sp>
      <p:sp>
        <p:nvSpPr>
          <p:cNvPr id="37891" name="Rectangle 2">
            <a:extLst>
              <a:ext uri="{FF2B5EF4-FFF2-40B4-BE49-F238E27FC236}">
                <a16:creationId xmlns:a16="http://schemas.microsoft.com/office/drawing/2014/main" id="{C0A47DF6-0F72-13AF-1271-3D2D4EA2D353}"/>
              </a:ext>
            </a:extLst>
          </p:cNvPr>
          <p:cNvSpPr>
            <a:spLocks noGrp="1" noChangeArrowheads="1"/>
          </p:cNvSpPr>
          <p:nvPr>
            <p:ph idx="1"/>
          </p:nvPr>
        </p:nvSpPr>
        <p:spPr/>
        <p:txBody>
          <a:bodyPr/>
          <a:lstStyle/>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char </a:t>
            </a:r>
            <a:r>
              <a:rPr lang="en-GB" altLang="nl-NL" sz="1600" b="1" dirty="0">
                <a:solidFill>
                  <a:srgbClr val="008000"/>
                </a:solidFill>
                <a:latin typeface="Arial Narrow" panose="020B0606020202030204" pitchFamily="34" charset="0"/>
              </a:rPr>
              <a:t>buf1</a:t>
            </a:r>
            <a:r>
              <a:rPr lang="en-GB" altLang="nl-NL" sz="1600" b="1" dirty="0">
                <a:latin typeface="Arial Narrow" panose="020B0606020202030204" pitchFamily="34" charset="0"/>
              </a:rPr>
              <a:t>[MAX_SIZE], </a:t>
            </a:r>
            <a:r>
              <a:rPr lang="en-GB" altLang="nl-NL" sz="1600" b="1" dirty="0">
                <a:solidFill>
                  <a:srgbClr val="008000"/>
                </a:solidFill>
                <a:latin typeface="Arial Narrow" panose="020B0606020202030204" pitchFamily="34" charset="0"/>
              </a:rPr>
              <a:t>buf2</a:t>
            </a:r>
            <a:r>
              <a:rPr lang="en-GB" altLang="nl-NL" sz="1600" b="1" dirty="0">
                <a:latin typeface="Arial Narrow" panose="020B0606020202030204" pitchFamily="34" charset="0"/>
              </a:rPr>
              <a:t>[MAX_SIZE];</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make sure </a:t>
            </a:r>
            <a:r>
              <a:rPr lang="en-GB" altLang="nl-NL" sz="1600" b="1" dirty="0" err="1">
                <a:solidFill>
                  <a:srgbClr val="008000"/>
                </a:solidFill>
                <a:latin typeface="Arial Narrow" panose="020B0606020202030204" pitchFamily="34" charset="0"/>
              </a:rPr>
              <a:t>url</a:t>
            </a:r>
            <a:r>
              <a:rPr lang="en-GB" altLang="nl-NL" sz="1600" b="1" dirty="0">
                <a:solidFill>
                  <a:srgbClr val="0070C0"/>
                </a:solidFill>
                <a:latin typeface="Arial Narrow" panose="020B0606020202030204" pitchFamily="34" charset="0"/>
              </a:rPr>
              <a:t> </a:t>
            </a:r>
            <a:r>
              <a:rPr lang="en-GB" altLang="nl-NL" sz="1600" b="1" dirty="0">
                <a:latin typeface="Arial Narrow" panose="020B0606020202030204" pitchFamily="34" charset="0"/>
              </a:rPr>
              <a:t>is valid URL and fits in buf1 and buf2:</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if (!</a:t>
            </a:r>
            <a:r>
              <a:rPr lang="en-GB" altLang="nl-NL" sz="1600" b="1" dirty="0" err="1">
                <a:solidFill>
                  <a:schemeClr val="accent2"/>
                </a:solidFill>
                <a:latin typeface="Arial Narrow" panose="020B0606020202030204" pitchFamily="34" charset="0"/>
              </a:rPr>
              <a:t>isValid</a:t>
            </a:r>
            <a:r>
              <a:rPr lang="en-GB" altLang="nl-NL" sz="1600" b="1" dirty="0">
                <a:latin typeface="Arial Narrow" panose="020B0606020202030204" pitchFamily="34" charset="0"/>
              </a:rPr>
              <a:t>(</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return;</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if (</a:t>
            </a:r>
            <a:r>
              <a:rPr lang="en-GB" altLang="nl-NL" sz="1600" b="1" dirty="0" err="1">
                <a:solidFill>
                  <a:schemeClr val="accent2"/>
                </a:solidFill>
                <a:latin typeface="Arial Narrow" panose="020B0606020202030204" pitchFamily="34" charset="0"/>
              </a:rPr>
              <a:t>strlen</a:t>
            </a:r>
            <a:r>
              <a:rPr lang="en-GB" altLang="nl-NL" sz="1600" b="1" dirty="0">
                <a:latin typeface="Arial Narrow" panose="020B0606020202030204" pitchFamily="34" charset="0"/>
              </a:rPr>
              <a:t>(</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&gt; MAX_SIZE – 1) return;</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copy </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excluding spaces, up to first separator, </a:t>
            </a:r>
            <a:r>
              <a:rPr lang="en-GB" altLang="nl-NL" sz="1600" b="1" dirty="0" err="1">
                <a:latin typeface="Arial Narrow" panose="020B0606020202030204" pitchFamily="34" charset="0"/>
              </a:rPr>
              <a:t>ie</a:t>
            </a:r>
            <a:r>
              <a:rPr lang="en-GB" altLang="nl-NL" sz="1600" b="1" dirty="0">
                <a:latin typeface="Arial Narrow" panose="020B0606020202030204" pitchFamily="34" charset="0"/>
              </a:rPr>
              <a:t>. first ’/’, into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solidFill>
                  <a:srgbClr val="008000"/>
                </a:solidFill>
                <a:latin typeface="Arial Narrow" panose="020B0606020202030204" pitchFamily="34" charset="0"/>
              </a:rPr>
              <a:t>     out</a:t>
            </a:r>
            <a:r>
              <a:rPr lang="en-GB" altLang="nl-NL" sz="1600" b="1" dirty="0">
                <a:latin typeface="Arial Narrow" panose="020B0606020202030204" pitchFamily="34" charset="0"/>
              </a:rPr>
              <a:t> =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do { // skip spaces  </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if (*</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 ’  ’) *out++ = *</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 while (*</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 ’/’);</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solidFill>
                  <a:schemeClr val="accent2"/>
                </a:solidFill>
                <a:latin typeface="Arial Narrow" panose="020B0606020202030204" pitchFamily="34" charset="0"/>
              </a:rPr>
              <a:t>     </a:t>
            </a:r>
            <a:r>
              <a:rPr lang="en-GB" altLang="nl-NL" sz="1600" b="1" dirty="0" err="1">
                <a:solidFill>
                  <a:schemeClr val="accent2"/>
                </a:solidFill>
                <a:latin typeface="Arial Narrow" panose="020B0606020202030204" pitchFamily="34" charset="0"/>
              </a:rPr>
              <a:t>strcpy</a:t>
            </a:r>
            <a:r>
              <a:rPr lang="en-GB" altLang="nl-NL" sz="1600" b="1" dirty="0">
                <a:latin typeface="Arial Narrow" panose="020B0606020202030204" pitchFamily="34" charset="0"/>
              </a:rPr>
              <a:t>(buf2,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endParaRPr lang="en-GB" altLang="nl-NL" sz="1633" dirty="0">
              <a:latin typeface="Bahnschrift" panose="020B0502040204020203" pitchFamily="34" charset="0"/>
            </a:endParaRPr>
          </a:p>
        </p:txBody>
      </p:sp>
      <p:sp>
        <p:nvSpPr>
          <p:cNvPr id="37893" name="Text Box 3">
            <a:extLst>
              <a:ext uri="{FF2B5EF4-FFF2-40B4-BE49-F238E27FC236}">
                <a16:creationId xmlns:a16="http://schemas.microsoft.com/office/drawing/2014/main" id="{D0A77391-0074-657B-A0DC-CEA3E742361B}"/>
              </a:ext>
            </a:extLst>
          </p:cNvPr>
          <p:cNvSpPr txBox="1">
            <a:spLocks noChangeArrowheads="1"/>
          </p:cNvSpPr>
          <p:nvPr/>
        </p:nvSpPr>
        <p:spPr bwMode="auto">
          <a:xfrm>
            <a:off x="488086" y="5937481"/>
            <a:ext cx="3893908" cy="28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990" tIns="46795" rIns="89990" bIns="46795">
            <a:spAutoFit/>
          </a:bodyPr>
          <a:lstStyle>
            <a:lvl1pPr>
              <a:lnSpc>
                <a:spcPct val="116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16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16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16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16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5pPr>
            <a:lvl6pPr marL="25146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6pPr>
            <a:lvl7pPr marL="29718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7pPr>
            <a:lvl8pPr marL="34290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8pPr>
            <a:lvl9pPr marL="38862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9pPr>
          </a:lstStyle>
          <a:p>
            <a:pPr algn="ctr" eaLnBrk="1" hangingPunct="1">
              <a:lnSpc>
                <a:spcPct val="100000"/>
              </a:lnSpc>
              <a:spcAft>
                <a:spcPct val="0"/>
              </a:spcAft>
              <a:buFont typeface="Times New Roman" panose="02020603050405020304" pitchFamily="18" charset="0"/>
              <a:buNone/>
            </a:pPr>
            <a:r>
              <a:rPr lang="en-GB" altLang="nl-NL" sz="1270" dirty="0"/>
              <a:t>[Code sample from presentation by Jon Pincus]</a:t>
            </a:r>
          </a:p>
        </p:txBody>
      </p:sp>
      <p:sp>
        <p:nvSpPr>
          <p:cNvPr id="3" name="Explosion 2 2">
            <a:extLst>
              <a:ext uri="{FF2B5EF4-FFF2-40B4-BE49-F238E27FC236}">
                <a16:creationId xmlns:a16="http://schemas.microsoft.com/office/drawing/2014/main" id="{F9515811-824A-4F96-0561-50A84E107BAB}"/>
              </a:ext>
            </a:extLst>
          </p:cNvPr>
          <p:cNvSpPr/>
          <p:nvPr/>
        </p:nvSpPr>
        <p:spPr>
          <a:xfrm>
            <a:off x="3635896" y="2971081"/>
            <a:ext cx="5145225" cy="3410247"/>
          </a:xfrm>
          <a:prstGeom prst="irregularSeal2">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solidFill>
                  <a:schemeClr val="tx1"/>
                </a:solidFill>
                <a:latin typeface="Arial Rounded MT Bold" panose="020F0704030504030204" pitchFamily="34" charset="0"/>
              </a:rPr>
              <a:t>Loop </a:t>
            </a:r>
            <a:r>
              <a:rPr lang="nl-NL" sz="1800" dirty="0" err="1">
                <a:solidFill>
                  <a:schemeClr val="tx1"/>
                </a:solidFill>
                <a:latin typeface="Arial Rounded MT Bold" panose="020F0704030504030204" pitchFamily="34" charset="0"/>
              </a:rPr>
              <a:t>fails</a:t>
            </a:r>
            <a:r>
              <a:rPr lang="nl-NL" sz="1800" dirty="0">
                <a:solidFill>
                  <a:schemeClr val="tx1"/>
                </a:solidFill>
                <a:latin typeface="Arial Rounded MT Bold" panose="020F0704030504030204" pitchFamily="34" charset="0"/>
              </a:rPr>
              <a:t> </a:t>
            </a:r>
            <a:r>
              <a:rPr lang="nl-NL" sz="1800" dirty="0" err="1">
                <a:solidFill>
                  <a:schemeClr val="tx1"/>
                </a:solidFill>
                <a:latin typeface="Arial Rounded MT Bold" panose="020F0704030504030204" pitchFamily="34" charset="0"/>
              </a:rPr>
              <a:t>to</a:t>
            </a:r>
            <a:r>
              <a:rPr lang="nl-NL" sz="1800" dirty="0">
                <a:solidFill>
                  <a:schemeClr val="tx1"/>
                </a:solidFill>
                <a:latin typeface="Arial Rounded MT Bold" panose="020F0704030504030204" pitchFamily="34" charset="0"/>
              </a:rPr>
              <a:t> </a:t>
            </a:r>
            <a:r>
              <a:rPr lang="nl-NL" sz="1800" dirty="0" err="1">
                <a:solidFill>
                  <a:schemeClr val="tx1"/>
                </a:solidFill>
                <a:latin typeface="Arial Rounded MT Bold" panose="020F0704030504030204" pitchFamily="34" charset="0"/>
              </a:rPr>
              <a:t>terminate</a:t>
            </a:r>
            <a:r>
              <a:rPr lang="nl-NL" sz="1800" dirty="0">
                <a:solidFill>
                  <a:schemeClr val="tx1"/>
                </a:solidFill>
                <a:latin typeface="Arial Rounded MT Bold" panose="020F0704030504030204" pitchFamily="34" charset="0"/>
              </a:rPr>
              <a:t> </a:t>
            </a:r>
            <a:r>
              <a:rPr lang="nl-NL" sz="1800" dirty="0" err="1">
                <a:solidFill>
                  <a:schemeClr val="tx1"/>
                </a:solidFill>
                <a:latin typeface="Arial Rounded MT Bold" panose="020F0704030504030204" pitchFamily="34" charset="0"/>
              </a:rPr>
              <a:t>flaw</a:t>
            </a:r>
            <a:r>
              <a:rPr lang="nl-NL" sz="1800" dirty="0">
                <a:solidFill>
                  <a:schemeClr val="tx1"/>
                </a:solidFill>
                <a:latin typeface="Arial Rounded MT Bold" panose="020F0704030504030204" pitchFamily="34" charset="0"/>
              </a:rPr>
              <a:t>  </a:t>
            </a:r>
            <a:r>
              <a:rPr lang="nl-NL" sz="1800" dirty="0" err="1">
                <a:solidFill>
                  <a:schemeClr val="tx1"/>
                </a:solidFill>
                <a:latin typeface="Arial Rounded MT Bold" panose="020F0704030504030204" pitchFamily="34" charset="0"/>
              </a:rPr>
              <a:t>for</a:t>
            </a:r>
            <a:r>
              <a:rPr lang="nl-NL" sz="1800" dirty="0">
                <a:solidFill>
                  <a:schemeClr val="tx1"/>
                </a:solidFill>
                <a:latin typeface="Arial Rounded MT Bold" panose="020F0704030504030204" pitchFamily="34" charset="0"/>
              </a:rPr>
              <a:t> </a:t>
            </a:r>
            <a:r>
              <a:rPr lang="nl-NL" sz="1800" dirty="0" err="1">
                <a:solidFill>
                  <a:srgbClr val="FF0000"/>
                </a:solidFill>
                <a:latin typeface="Arial Rounded MT Bold" panose="020F0704030504030204" pitchFamily="34" charset="0"/>
              </a:rPr>
              <a:t>URLs</a:t>
            </a:r>
            <a:r>
              <a:rPr lang="nl-NL" sz="1800" dirty="0">
                <a:solidFill>
                  <a:srgbClr val="FF0000"/>
                </a:solidFill>
                <a:latin typeface="Arial Rounded MT Bold" panose="020F0704030504030204" pitchFamily="34" charset="0"/>
              </a:rPr>
              <a:t> without /   </a:t>
            </a:r>
          </a:p>
          <a:p>
            <a:pPr algn="ctr">
              <a:defRPr/>
            </a:pPr>
            <a:endParaRPr lang="nl-NL" sz="1800" dirty="0">
              <a:solidFill>
                <a:srgbClr val="FF0000"/>
              </a:solidFill>
              <a:latin typeface="Arial Rounded MT Bold" panose="020F0704030504030204" pitchFamily="34" charset="0"/>
            </a:endParaRPr>
          </a:p>
          <a:p>
            <a:pPr algn="ctr">
              <a:defRPr/>
            </a:pPr>
            <a:r>
              <a:rPr lang="nl-NL" sz="1800" dirty="0" err="1">
                <a:solidFill>
                  <a:schemeClr val="tx1"/>
                </a:solidFill>
                <a:latin typeface="Arial Rounded MT Bold" panose="020F0704030504030204" pitchFamily="34" charset="0"/>
              </a:rPr>
              <a:t>Exploited</a:t>
            </a:r>
            <a:r>
              <a:rPr lang="nl-NL" sz="1800" dirty="0">
                <a:solidFill>
                  <a:schemeClr val="tx1"/>
                </a:solidFill>
                <a:latin typeface="Arial Rounded MT Bold" panose="020F0704030504030204" pitchFamily="34" charset="0"/>
              </a:rPr>
              <a:t> </a:t>
            </a:r>
            <a:r>
              <a:rPr lang="nl-NL" sz="1800" dirty="0" err="1">
                <a:solidFill>
                  <a:schemeClr val="tx1"/>
                </a:solidFill>
                <a:latin typeface="Arial Rounded MT Bold" panose="020F0704030504030204" pitchFamily="34" charset="0"/>
              </a:rPr>
              <a:t>by</a:t>
            </a:r>
            <a:r>
              <a:rPr lang="nl-NL" sz="1800" dirty="0">
                <a:solidFill>
                  <a:schemeClr val="tx1"/>
                </a:solidFill>
                <a:latin typeface="Arial Rounded MT Bold" panose="020F0704030504030204" pitchFamily="34" charset="0"/>
              </a:rPr>
              <a:t>     </a:t>
            </a:r>
            <a:r>
              <a:rPr lang="nl-NL" sz="1800" dirty="0">
                <a:solidFill>
                  <a:schemeClr val="accent2"/>
                </a:solidFill>
                <a:latin typeface="Arial Rounded MT Bold" panose="020F0704030504030204" pitchFamily="34" charset="0"/>
              </a:rPr>
              <a:t>Blaster worm </a:t>
            </a:r>
          </a:p>
        </p:txBody>
      </p:sp>
      <p:sp>
        <p:nvSpPr>
          <p:cNvPr id="2" name="Slide Number Placeholder 4">
            <a:extLst>
              <a:ext uri="{FF2B5EF4-FFF2-40B4-BE49-F238E27FC236}">
                <a16:creationId xmlns:a16="http://schemas.microsoft.com/office/drawing/2014/main" id="{9F7B788B-559E-6268-0E8D-26656C972FEA}"/>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10</a:t>
            </a:fld>
            <a:endParaRPr lang="en-US" altLang="nl-NL" dirty="0"/>
          </a:p>
        </p:txBody>
      </p:sp>
    </p:spTree>
    <p:extLst>
      <p:ext uri="{BB962C8B-B14F-4D97-AF65-F5344CB8AC3E}">
        <p14:creationId xmlns:p14="http://schemas.microsoft.com/office/powerpoint/2010/main" val="10786498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a:extLst>
              <a:ext uri="{FF2B5EF4-FFF2-40B4-BE49-F238E27FC236}">
                <a16:creationId xmlns:a16="http://schemas.microsoft.com/office/drawing/2014/main" id="{06679513-5F1D-240D-9F0C-57F93F693F83}"/>
              </a:ext>
            </a:extLst>
          </p:cNvPr>
          <p:cNvSpPr>
            <a:spLocks noGrp="1" noChangeArrowheads="1"/>
          </p:cNvSpPr>
          <p:nvPr>
            <p:ph type="title"/>
          </p:nvPr>
        </p:nvSpPr>
        <p:spPr/>
        <p:txBody>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a:pPr>
            <a:r>
              <a:rPr lang="en-GB" altLang="nl-NL" sz="2400" dirty="0">
                <a:solidFill>
                  <a:srgbClr val="FF0000"/>
                </a:solidFill>
              </a:rPr>
              <a:t>Parse, don't validate</a:t>
            </a:r>
          </a:p>
        </p:txBody>
      </p:sp>
      <p:sp>
        <p:nvSpPr>
          <p:cNvPr id="37891" name="Rectangle 2">
            <a:extLst>
              <a:ext uri="{FF2B5EF4-FFF2-40B4-BE49-F238E27FC236}">
                <a16:creationId xmlns:a16="http://schemas.microsoft.com/office/drawing/2014/main" id="{C0A47DF6-0F72-13AF-1271-3D2D4EA2D353}"/>
              </a:ext>
            </a:extLst>
          </p:cNvPr>
          <p:cNvSpPr>
            <a:spLocks noGrp="1" noChangeArrowheads="1"/>
          </p:cNvSpPr>
          <p:nvPr>
            <p:ph idx="1"/>
          </p:nvPr>
        </p:nvSpPr>
        <p:spPr/>
        <p:txBody>
          <a:bodyPr/>
          <a:lstStyle/>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char </a:t>
            </a:r>
            <a:r>
              <a:rPr lang="en-GB" altLang="nl-NL" sz="1600" b="1" dirty="0">
                <a:solidFill>
                  <a:srgbClr val="008000"/>
                </a:solidFill>
                <a:latin typeface="Arial Narrow" panose="020B0606020202030204" pitchFamily="34" charset="0"/>
              </a:rPr>
              <a:t>buf1</a:t>
            </a:r>
            <a:r>
              <a:rPr lang="en-GB" altLang="nl-NL" sz="1600" b="1" dirty="0">
                <a:latin typeface="Arial Narrow" panose="020B0606020202030204" pitchFamily="34" charset="0"/>
              </a:rPr>
              <a:t>[MAX_SIZE], </a:t>
            </a:r>
            <a:r>
              <a:rPr lang="en-GB" altLang="nl-NL" sz="1600" b="1" dirty="0">
                <a:solidFill>
                  <a:srgbClr val="008000"/>
                </a:solidFill>
                <a:latin typeface="Arial Narrow" panose="020B0606020202030204" pitchFamily="34" charset="0"/>
              </a:rPr>
              <a:t>buf2</a:t>
            </a:r>
            <a:r>
              <a:rPr lang="en-GB" altLang="nl-NL" sz="1600" b="1" dirty="0">
                <a:latin typeface="Arial Narrow" panose="020B0606020202030204" pitchFamily="34" charset="0"/>
              </a:rPr>
              <a:t>[MAX_SIZE];</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make sure </a:t>
            </a:r>
            <a:r>
              <a:rPr lang="en-GB" altLang="nl-NL" sz="1600" b="1" dirty="0" err="1">
                <a:solidFill>
                  <a:srgbClr val="008000"/>
                </a:solidFill>
                <a:latin typeface="Arial Narrow" panose="020B0606020202030204" pitchFamily="34" charset="0"/>
              </a:rPr>
              <a:t>url</a:t>
            </a:r>
            <a:r>
              <a:rPr lang="en-GB" altLang="nl-NL" sz="1600" b="1" dirty="0">
                <a:solidFill>
                  <a:srgbClr val="0070C0"/>
                </a:solidFill>
                <a:latin typeface="Arial Narrow" panose="020B0606020202030204" pitchFamily="34" charset="0"/>
              </a:rPr>
              <a:t> </a:t>
            </a:r>
            <a:r>
              <a:rPr lang="en-GB" altLang="nl-NL" sz="1600" b="1" dirty="0">
                <a:latin typeface="Arial Narrow" panose="020B0606020202030204" pitchFamily="34" charset="0"/>
              </a:rPr>
              <a:t>is valid URL and fits in buf1 and buf2:</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highlight>
                  <a:srgbClr val="FFFF00"/>
                </a:highlight>
                <a:latin typeface="Arial Narrow" panose="020B0606020202030204" pitchFamily="34" charset="0"/>
              </a:rPr>
              <a:t>     if (!</a:t>
            </a:r>
            <a:r>
              <a:rPr lang="en-GB" altLang="nl-NL" sz="1600" b="1" dirty="0" err="1">
                <a:solidFill>
                  <a:schemeClr val="accent2"/>
                </a:solidFill>
                <a:highlight>
                  <a:srgbClr val="FFFF00"/>
                </a:highlight>
                <a:latin typeface="Arial Narrow" panose="020B0606020202030204" pitchFamily="34" charset="0"/>
              </a:rPr>
              <a:t>isValid</a:t>
            </a:r>
            <a:r>
              <a:rPr lang="en-GB" altLang="nl-NL" sz="1600" b="1" dirty="0">
                <a:highlight>
                  <a:srgbClr val="FFFF00"/>
                </a:highlight>
                <a:latin typeface="Arial Narrow" panose="020B0606020202030204" pitchFamily="34" charset="0"/>
              </a:rPr>
              <a:t>(</a:t>
            </a:r>
            <a:r>
              <a:rPr lang="en-GB" altLang="nl-NL" sz="1600" b="1" dirty="0" err="1">
                <a:highlight>
                  <a:srgbClr val="FFFF00"/>
                </a:highlight>
                <a:latin typeface="Arial Narrow" panose="020B0606020202030204" pitchFamily="34" charset="0"/>
              </a:rPr>
              <a:t>url</a:t>
            </a:r>
            <a:r>
              <a:rPr lang="en-GB" altLang="nl-NL" sz="1600" b="1" dirty="0">
                <a:highlight>
                  <a:srgbClr val="FFFF00"/>
                </a:highlight>
                <a:latin typeface="Arial Narrow" panose="020B0606020202030204" pitchFamily="34" charset="0"/>
              </a:rPr>
              <a:t>)) return;</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if (</a:t>
            </a:r>
            <a:r>
              <a:rPr lang="en-GB" altLang="nl-NL" sz="1600" b="1" dirty="0" err="1">
                <a:solidFill>
                  <a:schemeClr val="accent2"/>
                </a:solidFill>
                <a:latin typeface="Arial Narrow" panose="020B0606020202030204" pitchFamily="34" charset="0"/>
              </a:rPr>
              <a:t>strlen</a:t>
            </a:r>
            <a:r>
              <a:rPr lang="en-GB" altLang="nl-NL" sz="1600" b="1" dirty="0">
                <a:latin typeface="Arial Narrow" panose="020B0606020202030204" pitchFamily="34" charset="0"/>
              </a:rPr>
              <a:t>(</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&gt; MAX_SIZE – 1) return;</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copy </a:t>
            </a:r>
            <a:r>
              <a:rPr lang="en-GB" altLang="nl-NL" sz="1600" b="1" dirty="0" err="1">
                <a:latin typeface="Arial Narrow" panose="020B0606020202030204" pitchFamily="34" charset="0"/>
              </a:rPr>
              <a:t>url</a:t>
            </a:r>
            <a:r>
              <a:rPr lang="en-GB" altLang="nl-NL" sz="1600" b="1" dirty="0">
                <a:latin typeface="Arial Narrow" panose="020B0606020202030204" pitchFamily="34" charset="0"/>
              </a:rPr>
              <a:t> excluding spaces, up to first separator, </a:t>
            </a:r>
            <a:r>
              <a:rPr lang="en-GB" altLang="nl-NL" sz="1600" b="1" dirty="0" err="1">
                <a:latin typeface="Arial Narrow" panose="020B0606020202030204" pitchFamily="34" charset="0"/>
              </a:rPr>
              <a:t>ie</a:t>
            </a:r>
            <a:r>
              <a:rPr lang="en-GB" altLang="nl-NL" sz="1600" b="1" dirty="0">
                <a:latin typeface="Arial Narrow" panose="020B0606020202030204" pitchFamily="34" charset="0"/>
              </a:rPr>
              <a:t>. first ’/’, into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solidFill>
                  <a:srgbClr val="008000"/>
                </a:solidFill>
                <a:latin typeface="Arial Narrow" panose="020B0606020202030204" pitchFamily="34" charset="0"/>
              </a:rPr>
              <a:t>     out</a:t>
            </a:r>
            <a:r>
              <a:rPr lang="en-GB" altLang="nl-NL" sz="1600" b="1" dirty="0">
                <a:latin typeface="Arial Narrow" panose="020B0606020202030204" pitchFamily="34" charset="0"/>
              </a:rPr>
              <a:t> =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latin typeface="Arial Narrow" panose="020B0606020202030204" pitchFamily="34" charset="0"/>
              </a:rPr>
              <a:t>     </a:t>
            </a:r>
            <a:r>
              <a:rPr lang="en-GB" altLang="nl-NL" sz="1600" b="1" dirty="0">
                <a:highlight>
                  <a:srgbClr val="FFFF00"/>
                </a:highlight>
                <a:latin typeface="Arial Narrow" panose="020B0606020202030204" pitchFamily="34" charset="0"/>
              </a:rPr>
              <a:t>do { // skip spaces  </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highlight>
                  <a:srgbClr val="FFFF00"/>
                </a:highlight>
                <a:latin typeface="Arial Narrow" panose="020B0606020202030204" pitchFamily="34" charset="0"/>
              </a:rPr>
              <a:t>  	     if (*</a:t>
            </a:r>
            <a:r>
              <a:rPr lang="en-GB" altLang="nl-NL" sz="1600" b="1" dirty="0" err="1">
                <a:highlight>
                  <a:srgbClr val="FFFF00"/>
                </a:highlight>
                <a:latin typeface="Arial Narrow" panose="020B0606020202030204" pitchFamily="34" charset="0"/>
              </a:rPr>
              <a:t>url</a:t>
            </a:r>
            <a:r>
              <a:rPr lang="en-GB" altLang="nl-NL" sz="1600" b="1" dirty="0">
                <a:highlight>
                  <a:srgbClr val="FFFF00"/>
                </a:highlight>
                <a:latin typeface="Arial Narrow" panose="020B0606020202030204" pitchFamily="34" charset="0"/>
              </a:rPr>
              <a:t> != ’  ’) *out++ = *</a:t>
            </a:r>
            <a:r>
              <a:rPr lang="en-GB" altLang="nl-NL" sz="1600" b="1" dirty="0" err="1">
                <a:highlight>
                  <a:srgbClr val="FFFF00"/>
                </a:highlight>
                <a:latin typeface="Arial Narrow" panose="020B0606020202030204" pitchFamily="34" charset="0"/>
              </a:rPr>
              <a:t>url</a:t>
            </a:r>
            <a:r>
              <a:rPr lang="en-GB" altLang="nl-NL" sz="1600" b="1" dirty="0">
                <a:highlight>
                  <a:srgbClr val="FFFF00"/>
                </a:highlight>
                <a:latin typeface="Arial Narrow" panose="020B0606020202030204" pitchFamily="34" charset="0"/>
              </a:rPr>
              <a:t>;</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highlight>
                  <a:srgbClr val="FFFF00"/>
                </a:highlight>
                <a:latin typeface="Arial Narrow" panose="020B0606020202030204" pitchFamily="34" charset="0"/>
              </a:rPr>
              <a:t>     } while (*</a:t>
            </a:r>
            <a:r>
              <a:rPr lang="en-GB" altLang="nl-NL" sz="1600" b="1" dirty="0" err="1">
                <a:highlight>
                  <a:srgbClr val="FFFF00"/>
                </a:highlight>
                <a:latin typeface="Arial Narrow" panose="020B0606020202030204" pitchFamily="34" charset="0"/>
              </a:rPr>
              <a:t>url</a:t>
            </a:r>
            <a:r>
              <a:rPr lang="en-GB" altLang="nl-NL" sz="1600" b="1" dirty="0">
                <a:highlight>
                  <a:srgbClr val="FFFF00"/>
                </a:highlight>
                <a:latin typeface="Arial Narrow" panose="020B0606020202030204" pitchFamily="34" charset="0"/>
              </a:rPr>
              <a:t>++ != ’/’);</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00" b="1" dirty="0">
                <a:solidFill>
                  <a:schemeClr val="accent2"/>
                </a:solidFill>
                <a:latin typeface="Arial Narrow" panose="020B0606020202030204" pitchFamily="34" charset="0"/>
              </a:rPr>
              <a:t>     </a:t>
            </a:r>
            <a:r>
              <a:rPr lang="en-GB" altLang="nl-NL" sz="1600" b="1" dirty="0" err="1">
                <a:solidFill>
                  <a:schemeClr val="accent2"/>
                </a:solidFill>
                <a:latin typeface="Arial Narrow" panose="020B0606020202030204" pitchFamily="34" charset="0"/>
              </a:rPr>
              <a:t>strcpy</a:t>
            </a:r>
            <a:r>
              <a:rPr lang="en-GB" altLang="nl-NL" sz="1600" b="1" dirty="0">
                <a:latin typeface="Arial Narrow" panose="020B0606020202030204" pitchFamily="34" charset="0"/>
              </a:rPr>
              <a:t>(buf2, buf1);</a:t>
            </a:r>
          </a:p>
          <a:p>
            <a:pPr eaLnBrk="1" hangingPunct="1">
              <a:lnSpc>
                <a:spcPct val="100000"/>
              </a:lnSpc>
              <a:spcBef>
                <a:spcPts val="454"/>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33" dirty="0">
                <a:latin typeface="Bahnschrift" panose="020B0502040204020203" pitchFamily="34" charset="0"/>
              </a:rPr>
              <a:t> </a:t>
            </a:r>
          </a:p>
        </p:txBody>
      </p:sp>
      <p:sp>
        <p:nvSpPr>
          <p:cNvPr id="37893" name="Text Box 3">
            <a:extLst>
              <a:ext uri="{FF2B5EF4-FFF2-40B4-BE49-F238E27FC236}">
                <a16:creationId xmlns:a16="http://schemas.microsoft.com/office/drawing/2014/main" id="{D0A77391-0074-657B-A0DC-CEA3E742361B}"/>
              </a:ext>
            </a:extLst>
          </p:cNvPr>
          <p:cNvSpPr txBox="1">
            <a:spLocks noChangeArrowheads="1"/>
          </p:cNvSpPr>
          <p:nvPr/>
        </p:nvSpPr>
        <p:spPr bwMode="auto">
          <a:xfrm>
            <a:off x="488086" y="5937481"/>
            <a:ext cx="3893908" cy="28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9990" tIns="46795" rIns="89990" bIns="46795">
            <a:spAutoFit/>
          </a:bodyPr>
          <a:lstStyle>
            <a:lvl1pPr>
              <a:lnSpc>
                <a:spcPct val="116000"/>
              </a:lnSpc>
              <a:spcAft>
                <a:spcPts val="1425"/>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1pPr>
            <a:lvl2pPr>
              <a:lnSpc>
                <a:spcPct val="116000"/>
              </a:lnSpc>
              <a:spcAft>
                <a:spcPts val="1138"/>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2pPr>
            <a:lvl3pPr>
              <a:lnSpc>
                <a:spcPct val="116000"/>
              </a:lnSpc>
              <a:spcAft>
                <a:spcPts val="850"/>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3pPr>
            <a:lvl4pPr>
              <a:lnSpc>
                <a:spcPct val="116000"/>
              </a:lnSpc>
              <a:spcAft>
                <a:spcPts val="575"/>
              </a:spcAft>
              <a:buClr>
                <a:srgbClr val="000000"/>
              </a:buClr>
              <a:buSzPct val="100000"/>
              <a:buFont typeface="Times New Roman" panose="02020603050405020304" pitchFamily="18" charset="0"/>
              <a:buChar char="–"/>
              <a:tabLst>
                <a:tab pos="723900" algn="l"/>
                <a:tab pos="1447800" algn="l"/>
                <a:tab pos="2171700" algn="l"/>
                <a:tab pos="2895600" algn="l"/>
              </a:tabLst>
              <a:defRPr sz="2000">
                <a:solidFill>
                  <a:srgbClr val="000000"/>
                </a:solidFill>
                <a:latin typeface="Arial Rounded MT Bold" panose="020F0704030504030204" pitchFamily="34" charset="0"/>
              </a:defRPr>
            </a:lvl4pPr>
            <a:lvl5pPr>
              <a:lnSpc>
                <a:spcPct val="116000"/>
              </a:lnSpc>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5pPr>
            <a:lvl6pPr marL="25146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6pPr>
            <a:lvl7pPr marL="29718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7pPr>
            <a:lvl8pPr marL="34290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8pPr>
            <a:lvl9pPr marL="3886200" indent="-228600" defTabSz="492125" eaLnBrk="0" fontAlgn="base" hangingPunct="0">
              <a:lnSpc>
                <a:spcPct val="116000"/>
              </a:lnSpc>
              <a:spcBef>
                <a:spcPct val="0"/>
              </a:spcBef>
              <a:spcAft>
                <a:spcPts val="288"/>
              </a:spcAft>
              <a:buClr>
                <a:srgbClr val="000000"/>
              </a:buClr>
              <a:buSzPct val="100000"/>
              <a:buFont typeface="Times New Roman" panose="02020603050405020304" pitchFamily="18" charset="0"/>
              <a:buChar char="»"/>
              <a:tabLst>
                <a:tab pos="723900" algn="l"/>
                <a:tab pos="1447800" algn="l"/>
                <a:tab pos="2171700" algn="l"/>
                <a:tab pos="2895600" algn="l"/>
              </a:tabLst>
              <a:defRPr sz="1100">
                <a:solidFill>
                  <a:srgbClr val="000000"/>
                </a:solidFill>
                <a:latin typeface="Arial Rounded MT Bold" panose="020F0704030504030204" pitchFamily="34" charset="0"/>
              </a:defRPr>
            </a:lvl9pPr>
          </a:lstStyle>
          <a:p>
            <a:pPr algn="ctr" eaLnBrk="1" hangingPunct="1">
              <a:lnSpc>
                <a:spcPct val="100000"/>
              </a:lnSpc>
              <a:spcAft>
                <a:spcPct val="0"/>
              </a:spcAft>
              <a:buFont typeface="Times New Roman" panose="02020603050405020304" pitchFamily="18" charset="0"/>
              <a:buNone/>
            </a:pPr>
            <a:r>
              <a:rPr lang="en-GB" altLang="nl-NL" sz="1270"/>
              <a:t>[Code sample from presentation by Jon Pincus]</a:t>
            </a:r>
          </a:p>
        </p:txBody>
      </p:sp>
      <p:sp>
        <p:nvSpPr>
          <p:cNvPr id="2" name="Wolk 1">
            <a:extLst>
              <a:ext uri="{FF2B5EF4-FFF2-40B4-BE49-F238E27FC236}">
                <a16:creationId xmlns:a16="http://schemas.microsoft.com/office/drawing/2014/main" id="{BF37CEAA-F36D-890D-4D51-4076CCCDF5BD}"/>
              </a:ext>
            </a:extLst>
          </p:cNvPr>
          <p:cNvSpPr/>
          <p:nvPr/>
        </p:nvSpPr>
        <p:spPr bwMode="auto">
          <a:xfrm>
            <a:off x="4333659" y="794064"/>
            <a:ext cx="4717032" cy="1610515"/>
          </a:xfrm>
          <a:prstGeom prst="cloud">
            <a:avLst/>
          </a:prstGeom>
          <a:solidFill>
            <a:srgbClr val="FFFFCC"/>
          </a:solidFill>
          <a:ln w="9525" cap="flat" cmpd="sng" algn="ctr">
            <a:solidFill>
              <a:schemeClr val="tx1"/>
            </a:solidFill>
            <a:prstDash val="solid"/>
            <a:round/>
            <a:headEnd type="none" w="med" len="med"/>
            <a:tailEnd type="none" w="med" len="med"/>
          </a:ln>
          <a:effectLst/>
        </p:spPr>
        <p:txBody>
          <a:bodyPr/>
          <a:lstStyle/>
          <a:p>
            <a:pPr eaLnBrk="1">
              <a:lnSpc>
                <a:spcPct val="116000"/>
              </a:lnSpc>
              <a:buClr>
                <a:srgbClr val="000000"/>
              </a:buClr>
              <a:buSzPct val="100000"/>
              <a:buFont typeface="Times New Roman" pitchFamily="16" charset="0"/>
              <a:buNone/>
              <a:defRPr/>
            </a:pPr>
            <a:r>
              <a:rPr lang="en-GB" sz="1600" dirty="0">
                <a:solidFill>
                  <a:schemeClr val="tx1"/>
                </a:solidFill>
                <a:latin typeface="Arial Rounded MT Bold" panose="020F0704030504030204" pitchFamily="34" charset="0"/>
              </a:rPr>
              <a:t>Why not parse the </a:t>
            </a:r>
            <a:r>
              <a:rPr lang="en-GB" sz="1800" b="1" dirty="0" err="1">
                <a:solidFill>
                  <a:srgbClr val="009900"/>
                </a:solidFill>
                <a:latin typeface="Arial Narrow" panose="020B0606020202030204" pitchFamily="34" charset="0"/>
              </a:rPr>
              <a:t>url</a:t>
            </a:r>
            <a:r>
              <a:rPr lang="en-GB" sz="1600" dirty="0">
                <a:latin typeface="Arial Rounded MT Bold" panose="020F0704030504030204" pitchFamily="34" charset="0"/>
              </a:rPr>
              <a:t> </a:t>
            </a:r>
            <a:r>
              <a:rPr lang="en-GB" sz="1600" dirty="0">
                <a:solidFill>
                  <a:schemeClr val="tx1"/>
                </a:solidFill>
                <a:latin typeface="Arial Rounded MT Bold" panose="020F0704030504030204" pitchFamily="34" charset="0"/>
              </a:rPr>
              <a:t>into  some </a:t>
            </a:r>
            <a:r>
              <a:rPr lang="en-GB" sz="1800" b="1" dirty="0">
                <a:solidFill>
                  <a:srgbClr val="009900"/>
                </a:solidFill>
                <a:latin typeface="Arial Narrow" panose="020B0606020202030204" pitchFamily="34" charset="0"/>
              </a:rPr>
              <a:t>URL</a:t>
            </a:r>
            <a:r>
              <a:rPr lang="en-GB" sz="1600" b="1" dirty="0">
                <a:solidFill>
                  <a:srgbClr val="009900"/>
                </a:solidFill>
                <a:latin typeface="Arial Rounded MT Bold" panose="020F0704030504030204" pitchFamily="34" charset="0"/>
              </a:rPr>
              <a:t> </a:t>
            </a:r>
            <a:r>
              <a:rPr lang="en-GB" sz="1600" dirty="0">
                <a:solidFill>
                  <a:schemeClr val="tx1"/>
                </a:solidFill>
                <a:latin typeface="Arial Rounded MT Bold" panose="020F0704030504030204" pitchFamily="34" charset="0"/>
              </a:rPr>
              <a:t>object/datatype as part of the </a:t>
            </a:r>
            <a:r>
              <a:rPr lang="en-GB" sz="1800" b="1" dirty="0" err="1">
                <a:solidFill>
                  <a:schemeClr val="accent6"/>
                </a:solidFill>
                <a:latin typeface="Arial Narrow" panose="020B0606020202030204" pitchFamily="34" charset="0"/>
              </a:rPr>
              <a:t>isValid</a:t>
            </a:r>
            <a:r>
              <a:rPr lang="en-GB" sz="1800" b="1" dirty="0">
                <a:solidFill>
                  <a:schemeClr val="accent6"/>
                </a:solidFill>
                <a:latin typeface="Arial Narrow" panose="020B0606020202030204" pitchFamily="34" charset="0"/>
              </a:rPr>
              <a:t>() </a:t>
            </a:r>
            <a:r>
              <a:rPr lang="en-GB" sz="1800" b="1" dirty="0">
                <a:latin typeface="Arial Narrow" panose="020B0606020202030204" pitchFamily="34" charset="0"/>
              </a:rPr>
              <a:t> </a:t>
            </a:r>
            <a:r>
              <a:rPr lang="en-GB" sz="1600" dirty="0">
                <a:solidFill>
                  <a:schemeClr val="tx1"/>
                </a:solidFill>
                <a:latin typeface="Arial Rounded MT Bold" panose="020F0704030504030204" pitchFamily="34" charset="0"/>
              </a:rPr>
              <a:t>method</a:t>
            </a:r>
            <a:r>
              <a:rPr lang="en-GB" sz="1800" dirty="0">
                <a:solidFill>
                  <a:schemeClr val="tx1"/>
                </a:solidFill>
                <a:latin typeface="Arial Rounded MT Bold" panose="020F0704030504030204" pitchFamily="34" charset="0"/>
              </a:rPr>
              <a:t>?</a:t>
            </a:r>
          </a:p>
        </p:txBody>
      </p:sp>
      <p:sp>
        <p:nvSpPr>
          <p:cNvPr id="3" name="Slide Number Placeholder 4">
            <a:extLst>
              <a:ext uri="{FF2B5EF4-FFF2-40B4-BE49-F238E27FC236}">
                <a16:creationId xmlns:a16="http://schemas.microsoft.com/office/drawing/2014/main" id="{72439A50-20A8-9457-3E2A-CB2882B2B2E7}"/>
              </a:ext>
            </a:extLst>
          </p:cNvPr>
          <p:cNvSpPr>
            <a:spLocks noGrp="1"/>
          </p:cNvSpPr>
          <p:nvPr>
            <p:ph type="sldNum" idx="12"/>
          </p:nvPr>
        </p:nvSpPr>
        <p:spPr bwMode="auto">
          <a:xfrm>
            <a:off x="6588224" y="6227423"/>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11</a:t>
            </a:fld>
            <a:endParaRPr lang="en-US" altLang="nl-NL" dirty="0"/>
          </a:p>
        </p:txBody>
      </p:sp>
      <p:sp>
        <p:nvSpPr>
          <p:cNvPr id="4" name="Wolk 1">
            <a:extLst>
              <a:ext uri="{FF2B5EF4-FFF2-40B4-BE49-F238E27FC236}">
                <a16:creationId xmlns:a16="http://schemas.microsoft.com/office/drawing/2014/main" id="{CE76D5DA-098C-BB84-DF2E-602C327C756F}"/>
              </a:ext>
            </a:extLst>
          </p:cNvPr>
          <p:cNvSpPr/>
          <p:nvPr/>
        </p:nvSpPr>
        <p:spPr bwMode="auto">
          <a:xfrm>
            <a:off x="3419872" y="3292875"/>
            <a:ext cx="3816424" cy="2046251"/>
          </a:xfrm>
          <a:prstGeom prst="cloud">
            <a:avLst/>
          </a:prstGeom>
          <a:solidFill>
            <a:srgbClr val="FFFFCC"/>
          </a:solidFill>
          <a:ln w="9525" cap="flat" cmpd="sng" algn="ctr">
            <a:solidFill>
              <a:schemeClr val="tx1"/>
            </a:solidFill>
            <a:prstDash val="solid"/>
            <a:round/>
            <a:headEnd type="none" w="med" len="med"/>
            <a:tailEnd type="none" w="med" len="med"/>
          </a:ln>
          <a:effectLst/>
        </p:spPr>
        <p:txBody>
          <a:bodyPr/>
          <a:lstStyle/>
          <a:p>
            <a:pPr eaLnBrk="1">
              <a:lnSpc>
                <a:spcPct val="116000"/>
              </a:lnSpc>
              <a:buClr>
                <a:srgbClr val="000000"/>
              </a:buClr>
              <a:buSzPct val="100000"/>
              <a:buFont typeface="Times New Roman" pitchFamily="16" charset="0"/>
              <a:buNone/>
              <a:defRPr/>
            </a:pPr>
            <a:r>
              <a:rPr lang="en-US" sz="1600" dirty="0">
                <a:solidFill>
                  <a:schemeClr val="tx1"/>
                </a:solidFill>
                <a:latin typeface="Arial Rounded MT Bold" panose="020F0704030504030204" pitchFamily="34" charset="0"/>
              </a:rPr>
              <a:t>T</a:t>
            </a:r>
            <a:r>
              <a:rPr lang="en-GB" sz="1600" dirty="0">
                <a:solidFill>
                  <a:schemeClr val="tx1"/>
                </a:solidFill>
                <a:latin typeface="Arial Rounded MT Bold" panose="020F0704030504030204" pitchFamily="34" charset="0"/>
              </a:rPr>
              <a:t>he (partial) parsing by this loop repeats some of the work done in </a:t>
            </a:r>
            <a:r>
              <a:rPr lang="en-GB" sz="1800" b="1" dirty="0" err="1">
                <a:solidFill>
                  <a:schemeClr val="accent6"/>
                </a:solidFill>
                <a:latin typeface="Arial Narrow" panose="020B0606020202030204" pitchFamily="34" charset="0"/>
              </a:rPr>
              <a:t>isValid</a:t>
            </a:r>
            <a:r>
              <a:rPr lang="en-GB" sz="1800" b="1" dirty="0">
                <a:solidFill>
                  <a:schemeClr val="accent6"/>
                </a:solidFill>
                <a:latin typeface="Arial Narrow" panose="020B0606020202030204" pitchFamily="34" charset="0"/>
              </a:rPr>
              <a:t>() </a:t>
            </a:r>
            <a:endParaRPr lang="en-GB" sz="18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1339223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4C0765-7C05-D2F6-1CD0-865CFC6BC1D0}"/>
              </a:ext>
            </a:extLst>
          </p:cNvPr>
          <p:cNvSpPr>
            <a:spLocks noGrp="1"/>
          </p:cNvSpPr>
          <p:nvPr>
            <p:ph type="ctrTitle"/>
          </p:nvPr>
        </p:nvSpPr>
        <p:spPr>
          <a:xfrm>
            <a:off x="395536" y="2130425"/>
            <a:ext cx="8496944" cy="1470025"/>
          </a:xfrm>
        </p:spPr>
        <p:txBody>
          <a:bodyPr/>
          <a:lstStyle/>
          <a:p>
            <a:r>
              <a:rPr lang="en-US" sz="3200" dirty="0">
                <a:solidFill>
                  <a:srgbClr val="FF0000"/>
                </a:solidFill>
              </a:rPr>
              <a:t> II.  Tackling buggy parsing</a:t>
            </a:r>
            <a:br>
              <a:rPr lang="en-US" sz="3200" dirty="0">
                <a:solidFill>
                  <a:srgbClr val="FF0000"/>
                </a:solidFill>
              </a:rPr>
            </a:br>
            <a:r>
              <a:rPr lang="en-US" sz="3200" dirty="0">
                <a:solidFill>
                  <a:srgbClr val="FF0000"/>
                </a:solidFill>
              </a:rPr>
              <a:t>-</a:t>
            </a:r>
            <a:br>
              <a:rPr lang="en-US" sz="3200" dirty="0">
                <a:solidFill>
                  <a:srgbClr val="FF0000"/>
                </a:solidFill>
              </a:rPr>
            </a:br>
            <a:r>
              <a:rPr lang="en-US" sz="3200" dirty="0">
                <a:solidFill>
                  <a:srgbClr val="FF0000"/>
                </a:solidFill>
              </a:rPr>
              <a:t>using the </a:t>
            </a:r>
            <a:r>
              <a:rPr lang="en-US" sz="3200" dirty="0" err="1">
                <a:solidFill>
                  <a:srgbClr val="FF0000"/>
                </a:solidFill>
              </a:rPr>
              <a:t>LangSec</a:t>
            </a:r>
            <a:r>
              <a:rPr lang="en-US" sz="3200" dirty="0">
                <a:solidFill>
                  <a:srgbClr val="FF0000"/>
                </a:solidFill>
              </a:rPr>
              <a:t> approach</a:t>
            </a:r>
            <a:endParaRPr lang="en-NL" sz="3200" dirty="0">
              <a:solidFill>
                <a:srgbClr val="FF0000"/>
              </a:solidFill>
            </a:endParaRPr>
          </a:p>
        </p:txBody>
      </p:sp>
      <p:sp>
        <p:nvSpPr>
          <p:cNvPr id="7" name="Subtitle 6">
            <a:extLst>
              <a:ext uri="{FF2B5EF4-FFF2-40B4-BE49-F238E27FC236}">
                <a16:creationId xmlns:a16="http://schemas.microsoft.com/office/drawing/2014/main" id="{FB1EE0E9-D1C5-AF9A-9F1F-A9BED74F7442}"/>
              </a:ext>
            </a:extLst>
          </p:cNvPr>
          <p:cNvSpPr>
            <a:spLocks noGrp="1"/>
          </p:cNvSpPr>
          <p:nvPr>
            <p:ph type="subTitle" idx="1"/>
          </p:nvPr>
        </p:nvSpPr>
        <p:spPr/>
        <p:txBody>
          <a:bodyPr/>
          <a:lstStyle/>
          <a:p>
            <a:endParaRPr lang="en-NL"/>
          </a:p>
        </p:txBody>
      </p:sp>
      <p:sp>
        <p:nvSpPr>
          <p:cNvPr id="5" name="Slide Number Placeholder 4">
            <a:extLst>
              <a:ext uri="{FF2B5EF4-FFF2-40B4-BE49-F238E27FC236}">
                <a16:creationId xmlns:a16="http://schemas.microsoft.com/office/drawing/2014/main" id="{C81008AC-EB66-EADF-9D8D-144D2CF4367C}"/>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252218E-0481-4205-9DD0-7FB663384F66}" type="slidenum">
              <a:rPr lang="en-US" altLang="nl-NL" smtClean="0"/>
              <a:pPr>
                <a:defRPr/>
              </a:pPr>
              <a:t>12</a:t>
            </a:fld>
            <a:endParaRPr lang="en-US" altLang="nl-NL" dirty="0"/>
          </a:p>
        </p:txBody>
      </p:sp>
    </p:spTree>
    <p:extLst>
      <p:ext uri="{BB962C8B-B14F-4D97-AF65-F5344CB8AC3E}">
        <p14:creationId xmlns:p14="http://schemas.microsoft.com/office/powerpoint/2010/main" val="19678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FCC5-3907-EBED-2E30-2E925636F335}"/>
              </a:ext>
            </a:extLst>
          </p:cNvPr>
          <p:cNvSpPr>
            <a:spLocks noGrp="1"/>
          </p:cNvSpPr>
          <p:nvPr>
            <p:ph type="title"/>
          </p:nvPr>
        </p:nvSpPr>
        <p:spPr/>
        <p:txBody>
          <a:bodyPr/>
          <a:lstStyle/>
          <a:p>
            <a:r>
              <a:rPr lang="en-US" dirty="0">
                <a:solidFill>
                  <a:srgbClr val="FF0000"/>
                </a:solidFill>
              </a:rPr>
              <a:t>Buggy parsing (1 &amp; 2)</a:t>
            </a:r>
            <a:endParaRPr lang="en-NL" dirty="0">
              <a:solidFill>
                <a:srgbClr val="FF0000"/>
              </a:solidFill>
            </a:endParaRPr>
          </a:p>
        </p:txBody>
      </p:sp>
      <p:sp>
        <p:nvSpPr>
          <p:cNvPr id="3" name="Content Placeholder 2">
            <a:extLst>
              <a:ext uri="{FF2B5EF4-FFF2-40B4-BE49-F238E27FC236}">
                <a16:creationId xmlns:a16="http://schemas.microsoft.com/office/drawing/2014/main" id="{3E66FC20-57F4-D13B-9F03-3026C436591A}"/>
              </a:ext>
            </a:extLst>
          </p:cNvPr>
          <p:cNvSpPr>
            <a:spLocks noGrp="1"/>
          </p:cNvSpPr>
          <p:nvPr>
            <p:ph idx="1"/>
          </p:nvPr>
        </p:nvSpPr>
        <p:spPr/>
        <p:txBody>
          <a:bodyPr/>
          <a:lstStyle/>
          <a:p>
            <a:pPr marL="0" indent="0">
              <a:buNone/>
            </a:pPr>
            <a:r>
              <a:rPr lang="en-US" sz="1800" dirty="0"/>
              <a:t>Here by buggy parsing we mean</a:t>
            </a:r>
          </a:p>
          <a:p>
            <a:pPr marL="342900" indent="-342900">
              <a:buFont typeface="+mj-lt"/>
              <a:buAutoNum type="arabicPeriod"/>
            </a:pPr>
            <a:r>
              <a:rPr lang="en-US" sz="1800" dirty="0">
                <a:solidFill>
                  <a:schemeClr val="accent2"/>
                </a:solidFill>
              </a:rPr>
              <a:t>insecure parsing  </a:t>
            </a:r>
          </a:p>
          <a:p>
            <a:pPr marL="414726" lvl="1" indent="0">
              <a:buNone/>
            </a:pPr>
            <a:r>
              <a:rPr lang="en-US" sz="1600" dirty="0" err="1"/>
              <a:t>Eg.</a:t>
            </a:r>
            <a:r>
              <a:rPr lang="en-US" sz="1600" dirty="0"/>
              <a:t> buffer overflow in Office, PDF viewer, network stack, graphics library, ..   </a:t>
            </a:r>
          </a:p>
          <a:p>
            <a:pPr marL="342900" indent="-342900">
              <a:buFont typeface="+mj-lt"/>
              <a:buAutoNum type="arabicPeriod"/>
            </a:pPr>
            <a:r>
              <a:rPr lang="en-US" sz="1800" dirty="0">
                <a:solidFill>
                  <a:schemeClr val="accent2"/>
                </a:solidFill>
              </a:rPr>
              <a:t>incorrect parsing </a:t>
            </a:r>
            <a:r>
              <a:rPr lang="en-US" sz="1800" dirty="0">
                <a:solidFill>
                  <a:schemeClr val="tx1"/>
                </a:solidFill>
              </a:rPr>
              <a:t>resulting in </a:t>
            </a:r>
            <a:r>
              <a:rPr lang="en-US" sz="1800" dirty="0">
                <a:solidFill>
                  <a:schemeClr val="accent2"/>
                </a:solidFill>
              </a:rPr>
              <a:t>parser differentials,                                      </a:t>
            </a:r>
            <a:r>
              <a:rPr lang="en-US" sz="1600" dirty="0"/>
              <a:t>i.e. two libraries parsing the same URL in different ways </a:t>
            </a:r>
            <a:endParaRPr lang="en-US" sz="1600" dirty="0">
              <a:solidFill>
                <a:schemeClr val="accent2"/>
              </a:solidFill>
            </a:endParaRPr>
          </a:p>
          <a:p>
            <a:pPr marL="362885" lvl="1" indent="0">
              <a:buNone/>
            </a:pPr>
            <a:r>
              <a:rPr lang="en-US" sz="1600" dirty="0"/>
              <a:t> </a:t>
            </a:r>
            <a:endParaRPr lang="en-US" sz="1800" dirty="0"/>
          </a:p>
          <a:p>
            <a:pPr marL="0" indent="0">
              <a:buNone/>
            </a:pPr>
            <a:endParaRPr lang="en-US" sz="1800" dirty="0"/>
          </a:p>
          <a:p>
            <a:pPr marL="0" indent="0">
              <a:buNone/>
            </a:pPr>
            <a:r>
              <a:rPr lang="en-US" sz="1800" i="1" dirty="0"/>
              <a:t> </a:t>
            </a:r>
            <a:endParaRPr lang="en-US" sz="1800" dirty="0"/>
          </a:p>
          <a:p>
            <a:pPr marL="362885" lvl="1" indent="0">
              <a:buNone/>
            </a:pPr>
            <a:endParaRPr lang="en-US" sz="1800" dirty="0"/>
          </a:p>
          <a:p>
            <a:pPr marL="362885" lvl="1" indent="0">
              <a:buNone/>
            </a:pPr>
            <a:endParaRPr lang="en-US" sz="1800" dirty="0"/>
          </a:p>
          <a:p>
            <a:pPr marL="0" indent="0">
              <a:buNone/>
            </a:pPr>
            <a:endParaRPr lang="en-US" dirty="0"/>
          </a:p>
          <a:p>
            <a:endParaRPr lang="en-NL" dirty="0"/>
          </a:p>
        </p:txBody>
      </p:sp>
      <p:sp>
        <p:nvSpPr>
          <p:cNvPr id="5" name="Slide Number Placeholder 4">
            <a:extLst>
              <a:ext uri="{FF2B5EF4-FFF2-40B4-BE49-F238E27FC236}">
                <a16:creationId xmlns:a16="http://schemas.microsoft.com/office/drawing/2014/main" id="{54736346-4EFE-EED0-764B-60C386E70A35}"/>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13</a:t>
            </a:fld>
            <a:endParaRPr lang="en-US" altLang="nl-NL" dirty="0"/>
          </a:p>
        </p:txBody>
      </p:sp>
    </p:spTree>
    <p:extLst>
      <p:ext uri="{BB962C8B-B14F-4D97-AF65-F5344CB8AC3E}">
        <p14:creationId xmlns:p14="http://schemas.microsoft.com/office/powerpoint/2010/main" val="390505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48D1-E883-D20B-0282-18AD8D792CEB}"/>
              </a:ext>
            </a:extLst>
          </p:cNvPr>
          <p:cNvSpPr>
            <a:spLocks noGrp="1"/>
          </p:cNvSpPr>
          <p:nvPr>
            <p:ph type="title"/>
          </p:nvPr>
        </p:nvSpPr>
        <p:spPr/>
        <p:txBody>
          <a:bodyPr/>
          <a:lstStyle/>
          <a:p>
            <a:r>
              <a:rPr lang="en-US" sz="2400" i="1" dirty="0"/>
              <a:t>Can we use input validation?</a:t>
            </a:r>
            <a:endParaRPr lang="en-NL" sz="2400" i="1" dirty="0"/>
          </a:p>
        </p:txBody>
      </p:sp>
      <p:sp>
        <p:nvSpPr>
          <p:cNvPr id="3" name="Content Placeholder 2">
            <a:extLst>
              <a:ext uri="{FF2B5EF4-FFF2-40B4-BE49-F238E27FC236}">
                <a16:creationId xmlns:a16="http://schemas.microsoft.com/office/drawing/2014/main" id="{56876538-AF43-58EB-18F4-A18479DDD9A1}"/>
              </a:ext>
            </a:extLst>
          </p:cNvPr>
          <p:cNvSpPr>
            <a:spLocks noGrp="1"/>
          </p:cNvSpPr>
          <p:nvPr>
            <p:ph idx="1"/>
          </p:nvPr>
        </p:nvSpPr>
        <p:spPr/>
        <p:txBody>
          <a:bodyPr/>
          <a:lstStyle/>
          <a:p>
            <a:pPr marL="0" indent="0">
              <a:buNone/>
            </a:pPr>
            <a:r>
              <a:rPr lang="en-US" sz="1800" dirty="0"/>
              <a:t>Suppose we have a buggy PDF viewer with memory corruption that allows RCE.</a:t>
            </a:r>
          </a:p>
          <a:p>
            <a:pPr marL="457200" lvl="1" indent="0">
              <a:buNone/>
            </a:pPr>
            <a:r>
              <a:rPr lang="en-US" sz="1800" i="1" dirty="0"/>
              <a:t>Can we use input validation as protection?</a:t>
            </a:r>
          </a:p>
          <a:p>
            <a:endParaRPr lang="en-US" sz="1800" dirty="0"/>
          </a:p>
          <a:p>
            <a:pPr marL="0" indent="0">
              <a:buNone/>
            </a:pPr>
            <a:r>
              <a:rPr lang="en-US" sz="1800" dirty="0"/>
              <a:t>Yes &amp; no: </a:t>
            </a:r>
          </a:p>
          <a:p>
            <a:pPr lvl="1"/>
            <a:r>
              <a:rPr lang="en-US" sz="1800" dirty="0"/>
              <a:t>we could validate a PDF file before feeding it to our PDF viewer, </a:t>
            </a:r>
          </a:p>
          <a:p>
            <a:pPr lvl="1"/>
            <a:r>
              <a:rPr lang="en-US" sz="1800" dirty="0"/>
              <a:t>but... for that we need a correct &amp; secure PDF parser, so we are back to the original problem</a:t>
            </a:r>
          </a:p>
          <a:p>
            <a:pPr lvl="1"/>
            <a:r>
              <a:rPr lang="en-US" sz="1800" dirty="0"/>
              <a:t>Still, for legacy applications it may be an improvement</a:t>
            </a:r>
          </a:p>
          <a:p>
            <a:endParaRPr lang="en-NL" dirty="0"/>
          </a:p>
        </p:txBody>
      </p:sp>
      <p:sp>
        <p:nvSpPr>
          <p:cNvPr id="4" name="Slide Number Placeholder 3">
            <a:extLst>
              <a:ext uri="{FF2B5EF4-FFF2-40B4-BE49-F238E27FC236}">
                <a16:creationId xmlns:a16="http://schemas.microsoft.com/office/drawing/2014/main" id="{BD86A756-E59A-C490-49A7-3869244C39CF}"/>
              </a:ext>
            </a:extLst>
          </p:cNvPr>
          <p:cNvSpPr>
            <a:spLocks noGrp="1"/>
          </p:cNvSpPr>
          <p:nvPr>
            <p:ph type="sldNum" idx="10"/>
          </p:nvPr>
        </p:nvSpPr>
        <p:spPr/>
        <p:txBody>
          <a:bodyPr/>
          <a:lstStyle/>
          <a:p>
            <a:pPr>
              <a:defRPr/>
            </a:pPr>
            <a:fld id="{203D43D3-408D-4D7A-B290-7A4D7FA16B86}" type="slidenum">
              <a:rPr lang="en-GB" altLang="nl-NL" smtClean="0"/>
              <a:pPr>
                <a:defRPr/>
              </a:pPr>
              <a:t>14</a:t>
            </a:fld>
            <a:endParaRPr lang="en-GB" altLang="nl-NL" dirty="0"/>
          </a:p>
        </p:txBody>
      </p:sp>
    </p:spTree>
    <p:extLst>
      <p:ext uri="{BB962C8B-B14F-4D97-AF65-F5344CB8AC3E}">
        <p14:creationId xmlns:p14="http://schemas.microsoft.com/office/powerpoint/2010/main" val="233045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52CB36D-5D13-AEC5-EBA3-6B9A6A69B4D9}"/>
              </a:ext>
            </a:extLst>
          </p:cNvPr>
          <p:cNvSpPr>
            <a:spLocks noGrp="1"/>
          </p:cNvSpPr>
          <p:nvPr>
            <p:ph type="title"/>
          </p:nvPr>
        </p:nvSpPr>
        <p:spPr/>
        <p:txBody>
          <a:bodyPr/>
          <a:lstStyle/>
          <a:p>
            <a:pPr>
              <a:defRPr/>
            </a:pPr>
            <a:r>
              <a:rPr lang="nl-NL" altLang="en-US" sz="2400" dirty="0">
                <a:solidFill>
                  <a:srgbClr val="FF0000"/>
                </a:solidFill>
              </a:rPr>
              <a:t>LangSec </a:t>
            </a:r>
            <a:r>
              <a:rPr lang="nl-NL" altLang="en-US" sz="2000" dirty="0">
                <a:solidFill>
                  <a:srgbClr val="FF0000"/>
                </a:solidFill>
              </a:rPr>
              <a:t>(Language-Theoretic Security)     </a:t>
            </a:r>
            <a:endParaRPr lang="nl-NL" altLang="en-US" sz="2400" dirty="0">
              <a:solidFill>
                <a:srgbClr val="FF0000"/>
              </a:solidFill>
            </a:endParaRPr>
          </a:p>
        </p:txBody>
      </p:sp>
      <p:sp>
        <p:nvSpPr>
          <p:cNvPr id="18435" name="Content Placeholder 2">
            <a:extLst>
              <a:ext uri="{FF2B5EF4-FFF2-40B4-BE49-F238E27FC236}">
                <a16:creationId xmlns:a16="http://schemas.microsoft.com/office/drawing/2014/main" id="{D84E19F2-39B5-2249-EEBC-19FF75F5C155}"/>
              </a:ext>
            </a:extLst>
          </p:cNvPr>
          <p:cNvSpPr>
            <a:spLocks noGrp="1"/>
          </p:cNvSpPr>
          <p:nvPr>
            <p:ph idx="1"/>
          </p:nvPr>
        </p:nvSpPr>
        <p:spPr/>
        <p:txBody>
          <a:bodyPr/>
          <a:lstStyle/>
          <a:p>
            <a:pPr>
              <a:defRPr/>
            </a:pPr>
            <a:r>
              <a:rPr lang="nl-NL" altLang="en-US" dirty="0"/>
              <a:t>Interesting look at </a:t>
            </a:r>
            <a:r>
              <a:rPr lang="nl-NL" altLang="en-US" dirty="0">
                <a:solidFill>
                  <a:schemeClr val="accent2"/>
                </a:solidFill>
              </a:rPr>
              <a:t>root causes </a:t>
            </a:r>
            <a:r>
              <a:rPr lang="nl-NL" altLang="en-US" dirty="0"/>
              <a:t>of large class of input handling bugs, namely </a:t>
            </a:r>
            <a:r>
              <a:rPr lang="nl-NL" altLang="en-US" dirty="0">
                <a:solidFill>
                  <a:schemeClr val="accent2"/>
                </a:solidFill>
              </a:rPr>
              <a:t>buggy parsing  </a:t>
            </a:r>
          </a:p>
          <a:p>
            <a:pPr>
              <a:defRPr/>
            </a:pPr>
            <a:r>
              <a:rPr lang="nl-NL" altLang="en-US" dirty="0" err="1"/>
              <a:t>Useful</a:t>
            </a:r>
            <a:r>
              <a:rPr lang="nl-NL" altLang="en-US" dirty="0"/>
              <a:t> </a:t>
            </a:r>
            <a:r>
              <a:rPr lang="nl-NL" altLang="en-US" dirty="0" err="1"/>
              <a:t>suggestions</a:t>
            </a:r>
            <a:r>
              <a:rPr lang="nl-NL" altLang="en-US" dirty="0"/>
              <a:t> </a:t>
            </a:r>
            <a:r>
              <a:rPr lang="nl-NL" altLang="en-US" dirty="0" err="1"/>
              <a:t>for</a:t>
            </a:r>
            <a:r>
              <a:rPr lang="nl-NL" altLang="en-US" dirty="0"/>
              <a:t> </a:t>
            </a:r>
            <a:r>
              <a:rPr lang="nl-NL" altLang="en-US" dirty="0">
                <a:solidFill>
                  <a:srgbClr val="008000"/>
                </a:solidFill>
              </a:rPr>
              <a:t>do</a:t>
            </a:r>
            <a:r>
              <a:rPr lang="nl-NL" altLang="en-US" dirty="0"/>
              <a:t>s </a:t>
            </a:r>
            <a:r>
              <a:rPr lang="nl-NL" altLang="en-US" dirty="0" err="1"/>
              <a:t>and</a:t>
            </a:r>
            <a:r>
              <a:rPr lang="nl-NL" altLang="en-US" dirty="0"/>
              <a:t> </a:t>
            </a:r>
            <a:r>
              <a:rPr lang="nl-NL" altLang="en-US" dirty="0" err="1">
                <a:solidFill>
                  <a:srgbClr val="FF0000"/>
                </a:solidFill>
              </a:rPr>
              <a:t>don’t</a:t>
            </a:r>
            <a:r>
              <a:rPr lang="nl-NL" altLang="en-US" dirty="0" err="1"/>
              <a:t>s</a:t>
            </a:r>
            <a:endParaRPr lang="nl-NL" altLang="en-US" dirty="0"/>
          </a:p>
          <a:p>
            <a:pPr>
              <a:defRPr/>
            </a:pPr>
            <a:endParaRPr lang="nl-NL" altLang="en-US" sz="1633" dirty="0"/>
          </a:p>
          <a:p>
            <a:pPr>
              <a:defRPr/>
            </a:pPr>
            <a:endParaRPr lang="nl-NL" altLang="en-US" sz="1633" dirty="0"/>
          </a:p>
          <a:p>
            <a:pPr>
              <a:defRPr/>
            </a:pPr>
            <a:endParaRPr lang="nl-NL" altLang="en-US" sz="1633" dirty="0"/>
          </a:p>
          <a:p>
            <a:pPr>
              <a:defRPr/>
            </a:pPr>
            <a:endParaRPr lang="nl-NL" altLang="en-US" sz="1633" dirty="0"/>
          </a:p>
          <a:p>
            <a:pPr marL="0" indent="0">
              <a:buNone/>
              <a:defRPr/>
            </a:pPr>
            <a:endParaRPr lang="nl-NL" altLang="en-US" sz="1633" dirty="0"/>
          </a:p>
          <a:p>
            <a:pPr>
              <a:defRPr/>
            </a:pPr>
            <a:endParaRPr lang="nl-NL" altLang="en-US" dirty="0"/>
          </a:p>
          <a:p>
            <a:pPr>
              <a:defRPr/>
            </a:pPr>
            <a:r>
              <a:rPr lang="nl-NL" altLang="en-US" sz="1633" dirty="0"/>
              <a:t>The ‘Lang’ in ‘</a:t>
            </a:r>
            <a:r>
              <a:rPr lang="nl-NL" altLang="en-US" sz="1633" dirty="0" err="1"/>
              <a:t>LangSec</a:t>
            </a:r>
            <a:r>
              <a:rPr lang="nl-NL" altLang="en-US" sz="1633" dirty="0"/>
              <a:t>’ </a:t>
            </a:r>
            <a:r>
              <a:rPr lang="nl-NL" altLang="en-US" sz="1633" dirty="0" err="1"/>
              <a:t>refers</a:t>
            </a:r>
            <a:r>
              <a:rPr lang="nl-NL" altLang="en-US" sz="1633" dirty="0"/>
              <a:t> </a:t>
            </a:r>
            <a:r>
              <a:rPr lang="nl-NL" altLang="en-US" sz="1633" dirty="0" err="1"/>
              <a:t>to</a:t>
            </a:r>
            <a:r>
              <a:rPr lang="nl-NL" altLang="en-US" sz="1633" dirty="0"/>
              <a:t>  </a:t>
            </a:r>
            <a:r>
              <a:rPr lang="nl-NL" altLang="en-US" sz="1633" i="1" dirty="0">
                <a:solidFill>
                  <a:schemeClr val="tx1"/>
                </a:solidFill>
              </a:rPr>
              <a:t>input</a:t>
            </a:r>
            <a:r>
              <a:rPr lang="nl-NL" altLang="en-US" sz="1633" dirty="0">
                <a:solidFill>
                  <a:schemeClr val="tx1"/>
                </a:solidFill>
              </a:rPr>
              <a:t>  </a:t>
            </a:r>
            <a:r>
              <a:rPr lang="nl-NL" altLang="en-US" sz="1633" dirty="0" err="1">
                <a:solidFill>
                  <a:schemeClr val="tx1"/>
                </a:solidFill>
              </a:rPr>
              <a:t>languages</a:t>
            </a:r>
            <a:r>
              <a:rPr lang="nl-NL" altLang="en-US" sz="1633" dirty="0">
                <a:solidFill>
                  <a:schemeClr val="tx1"/>
                </a:solidFill>
              </a:rPr>
              <a:t>,                                                        </a:t>
            </a:r>
            <a:r>
              <a:rPr lang="nl-NL" altLang="en-US" sz="1633" dirty="0">
                <a:solidFill>
                  <a:schemeClr val="bg1"/>
                </a:solidFill>
              </a:rPr>
              <a:t>.     </a:t>
            </a:r>
            <a:r>
              <a:rPr lang="nl-NL" altLang="en-US" sz="1633" dirty="0">
                <a:solidFill>
                  <a:schemeClr val="tx1"/>
                </a:solidFill>
              </a:rPr>
              <a:t>                                                   not  </a:t>
            </a:r>
            <a:r>
              <a:rPr lang="nl-NL" altLang="en-US" sz="1633" i="1" dirty="0">
                <a:solidFill>
                  <a:schemeClr val="tx1"/>
                </a:solidFill>
              </a:rPr>
              <a:t>programming </a:t>
            </a:r>
            <a:r>
              <a:rPr lang="nl-NL" altLang="en-US" sz="1633" dirty="0">
                <a:solidFill>
                  <a:schemeClr val="tx1"/>
                </a:solidFill>
              </a:rPr>
              <a:t> languages.                                      </a:t>
            </a:r>
            <a:endParaRPr lang="nl-NL" altLang="en-US" sz="2000" dirty="0"/>
          </a:p>
          <a:p>
            <a:pPr marL="0" indent="0">
              <a:buNone/>
              <a:defRPr/>
            </a:pPr>
            <a:endParaRPr lang="nl-NL" altLang="en-US" sz="2000" dirty="0"/>
          </a:p>
          <a:p>
            <a:pPr marL="0" indent="0">
              <a:buNone/>
              <a:defRPr/>
            </a:pPr>
            <a:r>
              <a:rPr lang="nl-NL" altLang="en-US" sz="2000" dirty="0"/>
              <a:t> </a:t>
            </a:r>
          </a:p>
        </p:txBody>
      </p:sp>
      <p:sp>
        <p:nvSpPr>
          <p:cNvPr id="24580" name="Tijdelijke aanduiding voor dianummer 5">
            <a:extLst>
              <a:ext uri="{FF2B5EF4-FFF2-40B4-BE49-F238E27FC236}">
                <a16:creationId xmlns:a16="http://schemas.microsoft.com/office/drawing/2014/main" id="{7CD37D66-571A-A82D-1A2E-83B0D9A3A4C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341B286-EA36-4505-A974-4CEFD0A4E844}" type="slidenum">
              <a:rPr lang="en-US" altLang="nl-NL">
                <a:ea typeface="DejaVu Sans"/>
                <a:cs typeface="DejaVu Sans"/>
              </a:rPr>
              <a:pPr/>
              <a:t>15</a:t>
            </a:fld>
            <a:endParaRPr lang="en-US" altLang="nl-NL">
              <a:ea typeface="DejaVu Sans"/>
              <a:cs typeface="DejaVu Sans"/>
            </a:endParaRPr>
          </a:p>
        </p:txBody>
      </p:sp>
      <p:pic>
        <p:nvPicPr>
          <p:cNvPr id="35844" name="Picture 6">
            <a:extLst>
              <a:ext uri="{FF2B5EF4-FFF2-40B4-BE49-F238E27FC236}">
                <a16:creationId xmlns:a16="http://schemas.microsoft.com/office/drawing/2014/main" id="{418FB35E-8F0E-D5DD-629E-8DE90BC3B2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48880"/>
            <a:ext cx="3437280" cy="208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7">
            <a:extLst>
              <a:ext uri="{FF2B5EF4-FFF2-40B4-BE49-F238E27FC236}">
                <a16:creationId xmlns:a16="http://schemas.microsoft.com/office/drawing/2014/main" id="{0D20A904-7ACF-EBA1-F714-196039281AD2}"/>
              </a:ext>
            </a:extLst>
          </p:cNvPr>
          <p:cNvSpPr txBox="1">
            <a:spLocks noChangeArrowheads="1"/>
          </p:cNvSpPr>
          <p:nvPr/>
        </p:nvSpPr>
        <p:spPr bwMode="auto">
          <a:xfrm>
            <a:off x="5281418" y="3454496"/>
            <a:ext cx="3483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NL" altLang="en-US" sz="2000" dirty="0">
                <a:solidFill>
                  <a:schemeClr val="accent2"/>
                </a:solidFill>
                <a:latin typeface="Arial Rounded MT Bold" panose="020F0704030504030204" pitchFamily="34" charset="0"/>
              </a:rPr>
              <a:t>‘The science of insecurity’</a:t>
            </a:r>
          </a:p>
        </p:txBody>
      </p:sp>
      <p:sp>
        <p:nvSpPr>
          <p:cNvPr id="2" name="TextBox 1">
            <a:extLst>
              <a:ext uri="{FF2B5EF4-FFF2-40B4-BE49-F238E27FC236}">
                <a16:creationId xmlns:a16="http://schemas.microsoft.com/office/drawing/2014/main" id="{C57EE963-663D-9C19-B864-DCB45ACE0A28}"/>
              </a:ext>
            </a:extLst>
          </p:cNvPr>
          <p:cNvSpPr txBox="1"/>
          <p:nvPr/>
        </p:nvSpPr>
        <p:spPr>
          <a:xfrm>
            <a:off x="5419057" y="2562603"/>
            <a:ext cx="3437280" cy="830997"/>
          </a:xfrm>
          <a:prstGeom prst="rect">
            <a:avLst/>
          </a:prstGeom>
          <a:noFill/>
        </p:spPr>
        <p:txBody>
          <a:bodyPr wrap="square" rtlCol="0">
            <a:spAutoFit/>
          </a:bodyPr>
          <a:lstStyle/>
          <a:p>
            <a:r>
              <a:rPr lang="en-US" sz="1600" dirty="0">
                <a:solidFill>
                  <a:schemeClr val="tx1"/>
                </a:solidFill>
                <a:latin typeface="Arial Rounded MT Bold" panose="020F0704030504030204" pitchFamily="34" charset="0"/>
              </a:rPr>
              <a:t>Sergey </a:t>
            </a:r>
            <a:r>
              <a:rPr lang="en-US" sz="1600" dirty="0" err="1">
                <a:solidFill>
                  <a:schemeClr val="tx1"/>
                </a:solidFill>
                <a:latin typeface="Arial Rounded MT Bold" panose="020F0704030504030204" pitchFamily="34" charset="0"/>
              </a:rPr>
              <a:t>Bratus</a:t>
            </a:r>
            <a:r>
              <a:rPr lang="en-US" sz="1600" dirty="0">
                <a:solidFill>
                  <a:schemeClr val="tx1"/>
                </a:solidFill>
                <a:latin typeface="Arial Rounded MT Bold" panose="020F0704030504030204" pitchFamily="34" charset="0"/>
              </a:rPr>
              <a:t> &amp;</a:t>
            </a:r>
          </a:p>
          <a:p>
            <a:r>
              <a:rPr lang="en-US" sz="1600" dirty="0">
                <a:solidFill>
                  <a:schemeClr val="tx1"/>
                </a:solidFill>
                <a:latin typeface="Arial Rounded MT Bold" panose="020F0704030504030204" pitchFamily="34" charset="0"/>
              </a:rPr>
              <a:t>Meredith Patterson </a:t>
            </a:r>
          </a:p>
          <a:p>
            <a:r>
              <a:rPr lang="en-US" sz="1600" dirty="0">
                <a:solidFill>
                  <a:schemeClr val="tx1"/>
                </a:solidFill>
                <a:latin typeface="Arial Rounded MT Bold" panose="020F0704030504030204" pitchFamily="34" charset="0"/>
              </a:rPr>
              <a:t>presenting </a:t>
            </a:r>
            <a:r>
              <a:rPr lang="en-US" sz="1600" dirty="0" err="1">
                <a:solidFill>
                  <a:schemeClr val="tx1"/>
                </a:solidFill>
                <a:latin typeface="Arial Rounded MT Bold" panose="020F0704030504030204" pitchFamily="34" charset="0"/>
              </a:rPr>
              <a:t>LangSec</a:t>
            </a:r>
            <a:r>
              <a:rPr lang="en-US" sz="1600" dirty="0">
                <a:solidFill>
                  <a:schemeClr val="tx1"/>
                </a:solidFill>
                <a:latin typeface="Arial Rounded MT Bold" panose="020F0704030504030204" pitchFamily="34" charset="0"/>
              </a:rPr>
              <a:t> at CCC 2012 </a:t>
            </a:r>
            <a:endParaRPr lang="en-NL" sz="16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520242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E4A0-75B2-981E-4B14-8445E04CFB8B}"/>
              </a:ext>
            </a:extLst>
          </p:cNvPr>
          <p:cNvSpPr>
            <a:spLocks noGrp="1"/>
          </p:cNvSpPr>
          <p:nvPr>
            <p:ph type="title"/>
          </p:nvPr>
        </p:nvSpPr>
        <p:spPr/>
        <p:txBody>
          <a:bodyPr/>
          <a:lstStyle/>
          <a:p>
            <a:r>
              <a:rPr lang="en-US" sz="2400" dirty="0">
                <a:solidFill>
                  <a:srgbClr val="FF0000"/>
                </a:solidFill>
              </a:rPr>
              <a:t>Root causes / anti-patterns</a:t>
            </a:r>
            <a:endParaRPr lang="en-NL" sz="2400" dirty="0">
              <a:solidFill>
                <a:srgbClr val="FF0000"/>
              </a:solidFill>
            </a:endParaRPr>
          </a:p>
        </p:txBody>
      </p:sp>
      <p:sp>
        <p:nvSpPr>
          <p:cNvPr id="3" name="Content Placeholder 2">
            <a:extLst>
              <a:ext uri="{FF2B5EF4-FFF2-40B4-BE49-F238E27FC236}">
                <a16:creationId xmlns:a16="http://schemas.microsoft.com/office/drawing/2014/main" id="{D40BBDF4-CA53-5465-78FD-75E3C5B65EE1}"/>
              </a:ext>
            </a:extLst>
          </p:cNvPr>
          <p:cNvSpPr>
            <a:spLocks noGrp="1"/>
          </p:cNvSpPr>
          <p:nvPr>
            <p:ph idx="1"/>
          </p:nvPr>
        </p:nvSpPr>
        <p:spPr/>
        <p:txBody>
          <a:bodyPr/>
          <a:lstStyle/>
          <a:p>
            <a:r>
              <a:rPr lang="en-US" sz="1800" dirty="0">
                <a:solidFill>
                  <a:schemeClr val="accent2"/>
                </a:solidFill>
              </a:rPr>
              <a:t>Complex</a:t>
            </a:r>
            <a:r>
              <a:rPr lang="en-US" sz="1800" dirty="0"/>
              <a:t> input language or format</a:t>
            </a:r>
          </a:p>
          <a:p>
            <a:r>
              <a:rPr lang="en-US" sz="1800" dirty="0">
                <a:solidFill>
                  <a:schemeClr val="accent2"/>
                </a:solidFill>
              </a:rPr>
              <a:t>Sloppy</a:t>
            </a:r>
            <a:r>
              <a:rPr lang="en-US" sz="1800" dirty="0"/>
              <a:t> </a:t>
            </a:r>
            <a:r>
              <a:rPr lang="en-US" sz="1800" dirty="0">
                <a:solidFill>
                  <a:schemeClr val="accent2"/>
                </a:solidFill>
              </a:rPr>
              <a:t>definition</a:t>
            </a:r>
            <a:r>
              <a:rPr lang="en-US" sz="1800" dirty="0"/>
              <a:t> of this input language or format</a:t>
            </a:r>
            <a:endParaRPr lang="nl-NL" sz="1800" dirty="0">
              <a:solidFill>
                <a:schemeClr val="accent2"/>
              </a:solidFill>
            </a:endParaRPr>
          </a:p>
          <a:p>
            <a:r>
              <a:rPr lang="nl-NL" sz="1800" dirty="0">
                <a:solidFill>
                  <a:schemeClr val="accent2"/>
                </a:solidFill>
              </a:rPr>
              <a:t>Hand-written parser code</a:t>
            </a:r>
          </a:p>
          <a:p>
            <a:r>
              <a:rPr lang="nl-NL" sz="1800" dirty="0">
                <a:solidFill>
                  <a:schemeClr val="accent2"/>
                </a:solidFill>
              </a:rPr>
              <a:t>Mixing input recognition &amp; processing </a:t>
            </a:r>
            <a:r>
              <a:rPr lang="nl-NL" sz="1800" dirty="0"/>
              <a:t>in </a:t>
            </a:r>
            <a:r>
              <a:rPr lang="nl-NL" sz="1800" dirty="0">
                <a:solidFill>
                  <a:srgbClr val="FF0000"/>
                </a:solidFill>
              </a:rPr>
              <a:t>shotgun parser</a:t>
            </a:r>
          </a:p>
          <a:p>
            <a:endParaRPr lang="nl-NL" sz="1800" dirty="0">
              <a:solidFill>
                <a:srgbClr val="FF0000"/>
              </a:solidFill>
            </a:endParaRPr>
          </a:p>
          <a:p>
            <a:endParaRPr lang="en-US" sz="1800" dirty="0"/>
          </a:p>
          <a:p>
            <a:pPr marL="0" indent="0">
              <a:buNone/>
            </a:pPr>
            <a:endParaRPr lang="en-US" sz="1600" dirty="0"/>
          </a:p>
          <a:p>
            <a:pPr marL="0" indent="0">
              <a:buNone/>
            </a:pPr>
            <a:endParaRPr lang="en-NL" dirty="0"/>
          </a:p>
        </p:txBody>
      </p:sp>
      <p:sp>
        <p:nvSpPr>
          <p:cNvPr id="5" name="Slide Number Placeholder 4">
            <a:extLst>
              <a:ext uri="{FF2B5EF4-FFF2-40B4-BE49-F238E27FC236}">
                <a16:creationId xmlns:a16="http://schemas.microsoft.com/office/drawing/2014/main" id="{882E96FD-4C0D-BF9B-F004-A638179DF66D}"/>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16</a:t>
            </a:fld>
            <a:endParaRPr lang="en-US" altLang="nl-NL" dirty="0"/>
          </a:p>
        </p:txBody>
      </p:sp>
    </p:spTree>
    <p:extLst>
      <p:ext uri="{BB962C8B-B14F-4D97-AF65-F5344CB8AC3E}">
        <p14:creationId xmlns:p14="http://schemas.microsoft.com/office/powerpoint/2010/main" val="260664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1BA82990-C827-4E37-7F17-FB313709F471}"/>
              </a:ext>
            </a:extLst>
          </p:cNvPr>
          <p:cNvPicPr>
            <a:picLocks noChangeAspect="1"/>
          </p:cNvPicPr>
          <p:nvPr/>
        </p:nvPicPr>
        <p:blipFill>
          <a:blip r:embed="rId3">
            <a:extLst>
              <a:ext uri="{28A0092B-C50C-407E-A947-70E740481C1C}">
                <a14:useLocalDpi xmlns:a14="http://schemas.microsoft.com/office/drawing/2010/main" val="0"/>
              </a:ext>
            </a:extLst>
          </a:blip>
          <a:srcRect l="25720" t="27126" b="40657"/>
          <a:stretch>
            <a:fillRect/>
          </a:stretch>
        </p:blipFill>
        <p:spPr bwMode="auto">
          <a:xfrm>
            <a:off x="6463739" y="2403021"/>
            <a:ext cx="2652540" cy="9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itle 1">
            <a:extLst>
              <a:ext uri="{FF2B5EF4-FFF2-40B4-BE49-F238E27FC236}">
                <a16:creationId xmlns:a16="http://schemas.microsoft.com/office/drawing/2014/main" id="{B4C2F661-92A3-7827-7398-FA229155DB0E}"/>
              </a:ext>
            </a:extLst>
          </p:cNvPr>
          <p:cNvSpPr>
            <a:spLocks noGrp="1"/>
          </p:cNvSpPr>
          <p:nvPr>
            <p:ph type="title"/>
          </p:nvPr>
        </p:nvSpPr>
        <p:spPr/>
        <p:txBody>
          <a:bodyPr/>
          <a:lstStyle/>
          <a:p>
            <a:r>
              <a:rPr lang="en-GB" altLang="en-US" sz="2400" dirty="0"/>
              <a:t>Anti-pattern: shotgun parser</a:t>
            </a:r>
          </a:p>
        </p:txBody>
      </p:sp>
      <p:sp>
        <p:nvSpPr>
          <p:cNvPr id="34" name="TextBox 36">
            <a:extLst>
              <a:ext uri="{FF2B5EF4-FFF2-40B4-BE49-F238E27FC236}">
                <a16:creationId xmlns:a16="http://schemas.microsoft.com/office/drawing/2014/main" id="{B10DC61A-165D-8095-58AC-5C0E45FE9846}"/>
              </a:ext>
            </a:extLst>
          </p:cNvPr>
          <p:cNvSpPr txBox="1">
            <a:spLocks noChangeArrowheads="1"/>
          </p:cNvSpPr>
          <p:nvPr/>
        </p:nvSpPr>
        <p:spPr bwMode="auto">
          <a:xfrm>
            <a:off x="794847" y="3545422"/>
            <a:ext cx="7632848" cy="280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nl-NL" altLang="en-US" sz="1800" dirty="0">
                <a:solidFill>
                  <a:schemeClr val="tx1"/>
                </a:solidFill>
                <a:latin typeface="Arial Rounded MT Bold" panose="020F0704030504030204" pitchFamily="34" charset="0"/>
              </a:rPr>
              <a:t>Code incrementally parses &amp; interprets input, in a piecemeal fashion</a:t>
            </a:r>
            <a:r>
              <a:rPr lang="en-US" altLang="en-US" sz="1800" dirty="0">
                <a:solidFill>
                  <a:schemeClr val="tx1"/>
                </a:solidFill>
                <a:latin typeface="Arial Rounded MT Bold" panose="020F0704030504030204" pitchFamily="34" charset="0"/>
              </a:rPr>
              <a:t>, chopping it up for further parsing elsewhere</a:t>
            </a:r>
          </a:p>
          <a:p>
            <a:pPr>
              <a:lnSpc>
                <a:spcPct val="150000"/>
              </a:lnSpc>
              <a:defRPr/>
            </a:pPr>
            <a:r>
              <a:rPr lang="en-US" altLang="en-US" sz="1600" dirty="0">
                <a:solidFill>
                  <a:schemeClr val="tx1"/>
                </a:solidFill>
                <a:latin typeface="Arial Rounded MT Bold" panose="020F0704030504030204" pitchFamily="34" charset="0"/>
              </a:rPr>
              <a:t>	Fragments passed around as unparsed </a:t>
            </a:r>
            <a:r>
              <a:rPr lang="en-US" altLang="en-US" sz="1600" dirty="0">
                <a:solidFill>
                  <a:srgbClr val="339933"/>
                </a:solidFill>
                <a:latin typeface="Arial Rounded MT Bold" panose="020F0704030504030204" pitchFamily="34" charset="0"/>
              </a:rPr>
              <a:t>byte arrays </a:t>
            </a:r>
            <a:r>
              <a:rPr lang="en-US" altLang="en-US" sz="1600" dirty="0">
                <a:solidFill>
                  <a:schemeClr val="tx1"/>
                </a:solidFill>
                <a:latin typeface="Arial Rounded MT Bold" panose="020F0704030504030204" pitchFamily="34" charset="0"/>
              </a:rPr>
              <a:t>or </a:t>
            </a:r>
            <a:r>
              <a:rPr lang="en-US" altLang="en-US" sz="1600" dirty="0">
                <a:solidFill>
                  <a:srgbClr val="339933"/>
                </a:solidFill>
                <a:latin typeface="Arial Rounded MT Bold" panose="020F0704030504030204" pitchFamily="34" charset="0"/>
              </a:rPr>
              <a:t>strings</a:t>
            </a:r>
          </a:p>
          <a:p>
            <a:pPr>
              <a:lnSpc>
                <a:spcPct val="150000"/>
              </a:lnSpc>
              <a:defRPr/>
            </a:pPr>
            <a:r>
              <a:rPr lang="en-US" altLang="en-US" sz="1200" dirty="0">
                <a:solidFill>
                  <a:schemeClr val="tx1"/>
                </a:solidFill>
                <a:latin typeface="Arial Rounded MT Bold" panose="020F0704030504030204" pitchFamily="34" charset="0"/>
              </a:rPr>
              <a:t>	</a:t>
            </a:r>
          </a:p>
          <a:p>
            <a:pPr>
              <a:lnSpc>
                <a:spcPct val="150000"/>
              </a:lnSpc>
              <a:defRPr/>
            </a:pPr>
            <a:r>
              <a:rPr lang="en-US" altLang="en-US" sz="1800" dirty="0">
                <a:solidFill>
                  <a:schemeClr val="tx1"/>
                </a:solidFill>
                <a:latin typeface="Arial Rounded MT Bold" panose="020F0704030504030204" pitchFamily="34" charset="0"/>
              </a:rPr>
              <a:t>Input fragments of input penetrate deeply, and any code that touches these bits may contain exploitable input bugs.</a:t>
            </a:r>
          </a:p>
          <a:p>
            <a:pPr>
              <a:lnSpc>
                <a:spcPct val="150000"/>
              </a:lnSpc>
              <a:defRPr/>
            </a:pPr>
            <a:endParaRPr lang="en-US" altLang="en-US" sz="1800" dirty="0">
              <a:solidFill>
                <a:schemeClr val="tx1"/>
              </a:solidFill>
              <a:latin typeface="Arial Rounded MT Bold" panose="020F0704030504030204" pitchFamily="34" charset="0"/>
            </a:endParaRPr>
          </a:p>
        </p:txBody>
      </p:sp>
      <p:sp>
        <p:nvSpPr>
          <p:cNvPr id="6" name="Slide Number Placeholder 4">
            <a:extLst>
              <a:ext uri="{FF2B5EF4-FFF2-40B4-BE49-F238E27FC236}">
                <a16:creationId xmlns:a16="http://schemas.microsoft.com/office/drawing/2014/main" id="{BB361B79-B72E-B17D-1C27-43DFCA14E7DE}"/>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17</a:t>
            </a:fld>
            <a:endParaRPr lang="en-US" altLang="nl-NL" dirty="0"/>
          </a:p>
        </p:txBody>
      </p:sp>
      <p:pic>
        <p:nvPicPr>
          <p:cNvPr id="16" name="Picture 6">
            <a:extLst>
              <a:ext uri="{FF2B5EF4-FFF2-40B4-BE49-F238E27FC236}">
                <a16:creationId xmlns:a16="http://schemas.microsoft.com/office/drawing/2014/main" id="{653C068A-F203-36FB-657C-5F8FC531BA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8228" y="883706"/>
            <a:ext cx="1448927" cy="144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B7EDB5B9-0316-415D-FFDD-757A11E801A2}"/>
              </a:ext>
            </a:extLst>
          </p:cNvPr>
          <p:cNvGrpSpPr/>
          <p:nvPr/>
        </p:nvGrpSpPr>
        <p:grpSpPr>
          <a:xfrm>
            <a:off x="919598" y="1140740"/>
            <a:ext cx="5120130" cy="2220848"/>
            <a:chOff x="1310044" y="1368098"/>
            <a:chExt cx="5120130" cy="2220848"/>
          </a:xfrm>
        </p:grpSpPr>
        <p:grpSp>
          <p:nvGrpSpPr>
            <p:cNvPr id="44036" name="Groep 2">
              <a:extLst>
                <a:ext uri="{FF2B5EF4-FFF2-40B4-BE49-F238E27FC236}">
                  <a16:creationId xmlns:a16="http://schemas.microsoft.com/office/drawing/2014/main" id="{BD8B0E7C-110F-F0CB-56BE-F74E367E6385}"/>
                </a:ext>
              </a:extLst>
            </p:cNvPr>
            <p:cNvGrpSpPr>
              <a:grpSpLocks/>
            </p:cNvGrpSpPr>
            <p:nvPr/>
          </p:nvGrpSpPr>
          <p:grpSpPr bwMode="auto">
            <a:xfrm>
              <a:off x="1310044" y="1368098"/>
              <a:ext cx="5120130" cy="2220848"/>
              <a:chOff x="1543166" y="1142409"/>
              <a:chExt cx="5212111" cy="2261327"/>
            </a:xfrm>
          </p:grpSpPr>
          <p:sp>
            <p:nvSpPr>
              <p:cNvPr id="44039" name="Afgeronde rechthoek 4">
                <a:extLst>
                  <a:ext uri="{FF2B5EF4-FFF2-40B4-BE49-F238E27FC236}">
                    <a16:creationId xmlns:a16="http://schemas.microsoft.com/office/drawing/2014/main" id="{BBEF86AD-2365-E41E-A55A-74738B4AE473}"/>
                  </a:ext>
                </a:extLst>
              </p:cNvPr>
              <p:cNvSpPr>
                <a:spLocks noChangeArrowheads="1"/>
              </p:cNvSpPr>
              <p:nvPr/>
            </p:nvSpPr>
            <p:spPr bwMode="auto">
              <a:xfrm>
                <a:off x="3764198" y="1142409"/>
                <a:ext cx="2991079" cy="2261327"/>
              </a:xfrm>
              <a:prstGeom prst="roundRect">
                <a:avLst>
                  <a:gd name="adj" fmla="val 16667"/>
                </a:avLst>
              </a:prstGeom>
              <a:solidFill>
                <a:srgbClr val="FFFF00"/>
              </a:solidFill>
              <a:ln w="9525" algn="ctr">
                <a:solidFill>
                  <a:schemeClr val="tx1"/>
                </a:solidFill>
                <a:round/>
                <a:headEnd/>
                <a:tailEnd/>
              </a:ln>
            </p:spPr>
            <p:txBody>
              <a:bodyPr/>
              <a:lstStyle/>
              <a:p>
                <a:pPr algn="ctr" eaLnBrk="1">
                  <a:lnSpc>
                    <a:spcPct val="116000"/>
                  </a:lnSpc>
                  <a:buClr>
                    <a:srgbClr val="000000"/>
                  </a:buClr>
                  <a:buSzPct val="100000"/>
                  <a:buFont typeface="Times New Roman" panose="02020603050405020304" pitchFamily="18" charset="0"/>
                  <a:buNone/>
                </a:pPr>
                <a:r>
                  <a:rPr lang="en-GB" altLang="en-US" sz="1600" dirty="0">
                    <a:solidFill>
                      <a:schemeClr val="tx1"/>
                    </a:solidFill>
                    <a:latin typeface="Arial Rounded MT Bold" panose="020F0704030504030204" pitchFamily="34" charset="0"/>
                    <a:ea typeface="DejaVu Sans"/>
                    <a:cs typeface="DejaVu Sans"/>
                  </a:rPr>
                  <a:t> </a:t>
                </a: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a:p>
                <a:pPr algn="ctr" eaLnBrk="1">
                  <a:lnSpc>
                    <a:spcPct val="116000"/>
                  </a:lnSpc>
                  <a:buClr>
                    <a:srgbClr val="000000"/>
                  </a:buClr>
                  <a:buSzPct val="100000"/>
                  <a:buFont typeface="Times New Roman" panose="02020603050405020304" pitchFamily="18" charset="0"/>
                  <a:buNone/>
                </a:pPr>
                <a:endParaRPr lang="en-GB" altLang="en-US" sz="1600" dirty="0">
                  <a:solidFill>
                    <a:schemeClr val="tx1"/>
                  </a:solidFill>
                  <a:latin typeface="Arial Rounded MT Bold" panose="020F0704030504030204" pitchFamily="34" charset="0"/>
                  <a:ea typeface="DejaVu Sans"/>
                  <a:cs typeface="DejaVu Sans"/>
                </a:endParaRPr>
              </a:p>
            </p:txBody>
          </p:sp>
          <p:pic>
            <p:nvPicPr>
              <p:cNvPr id="44040" name="Picture 2" descr="C:\Users\erikpoll\Desktop\.png">
                <a:extLst>
                  <a:ext uri="{FF2B5EF4-FFF2-40B4-BE49-F238E27FC236}">
                    <a16:creationId xmlns:a16="http://schemas.microsoft.com/office/drawing/2014/main" id="{B8CC02B6-32C6-9311-EDD6-0F70D39AF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166" y="1673754"/>
                <a:ext cx="763029" cy="7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a:extLst>
                  <a:ext uri="{FF2B5EF4-FFF2-40B4-BE49-F238E27FC236}">
                    <a16:creationId xmlns:a16="http://schemas.microsoft.com/office/drawing/2014/main" id="{26639087-D918-AC6B-8E91-E9196B1F9DED}"/>
                  </a:ext>
                </a:extLst>
              </p:cNvPr>
              <p:cNvSpPr/>
              <p:nvPr/>
            </p:nvSpPr>
            <p:spPr>
              <a:xfrm>
                <a:off x="2463494" y="1908061"/>
                <a:ext cx="1077867" cy="2890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grpSp>
        <p:sp>
          <p:nvSpPr>
            <p:cNvPr id="44037" name="Rechthoek 5">
              <a:extLst>
                <a:ext uri="{FF2B5EF4-FFF2-40B4-BE49-F238E27FC236}">
                  <a16:creationId xmlns:a16="http://schemas.microsoft.com/office/drawing/2014/main" id="{15684E91-50A0-6DA9-3BDC-46806A4079AE}"/>
                </a:ext>
              </a:extLst>
            </p:cNvPr>
            <p:cNvSpPr>
              <a:spLocks noChangeArrowheads="1"/>
            </p:cNvSpPr>
            <p:nvPr/>
          </p:nvSpPr>
          <p:spPr bwMode="auto">
            <a:xfrm>
              <a:off x="3497762" y="1761481"/>
              <a:ext cx="321520" cy="914400"/>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r>
                <a:rPr lang="en-GB" altLang="en-US" sz="1400" dirty="0">
                  <a:solidFill>
                    <a:schemeClr val="tx1"/>
                  </a:solidFill>
                  <a:latin typeface="Arial Rounded MT Bold" panose="020F0704030504030204" pitchFamily="34" charset="0"/>
                  <a:ea typeface="DejaVu Sans"/>
                  <a:cs typeface="DejaVu Sans"/>
                </a:rPr>
                <a:t>parser</a:t>
              </a:r>
              <a:endParaRPr lang="en-GB" altLang="en-US" sz="1600" dirty="0">
                <a:solidFill>
                  <a:schemeClr val="tx1"/>
                </a:solidFill>
                <a:latin typeface="Arial Rounded MT Bold" panose="020F0704030504030204" pitchFamily="34" charset="0"/>
                <a:ea typeface="DejaVu Sans"/>
                <a:cs typeface="DejaVu Sans"/>
              </a:endParaRPr>
            </a:p>
          </p:txBody>
        </p:sp>
        <p:sp>
          <p:nvSpPr>
            <p:cNvPr id="3" name="TextBox 2">
              <a:extLst>
                <a:ext uri="{FF2B5EF4-FFF2-40B4-BE49-F238E27FC236}">
                  <a16:creationId xmlns:a16="http://schemas.microsoft.com/office/drawing/2014/main" id="{108FD4DE-612D-A3E1-1E6B-E5014D3B962C}"/>
                </a:ext>
              </a:extLst>
            </p:cNvPr>
            <p:cNvSpPr txBox="1"/>
            <p:nvPr/>
          </p:nvSpPr>
          <p:spPr>
            <a:xfrm>
              <a:off x="2206950" y="1761481"/>
              <a:ext cx="873957" cy="369332"/>
            </a:xfrm>
            <a:prstGeom prst="rect">
              <a:avLst/>
            </a:prstGeom>
            <a:noFill/>
          </p:spPr>
          <p:txBody>
            <a:bodyPr wrap="none" rtlCol="0">
              <a:spAutoFit/>
            </a:bodyPr>
            <a:lstStyle/>
            <a:p>
              <a:r>
                <a:rPr lang="en-US" sz="1800" dirty="0">
                  <a:solidFill>
                    <a:srgbClr val="FF0000"/>
                  </a:solidFill>
                  <a:latin typeface="Pieces NFI" panose="02000000000000000000" pitchFamily="2" charset="0"/>
                </a:rPr>
                <a:t>input</a:t>
              </a:r>
              <a:endParaRPr lang="en-NL" dirty="0">
                <a:solidFill>
                  <a:srgbClr val="FF0000"/>
                </a:solidFill>
                <a:latin typeface="Pieces NFI" panose="02000000000000000000" pitchFamily="2" charset="0"/>
              </a:endParaRPr>
            </a:p>
          </p:txBody>
        </p:sp>
        <p:sp>
          <p:nvSpPr>
            <p:cNvPr id="5" name="Right Arrow 28">
              <a:extLst>
                <a:ext uri="{FF2B5EF4-FFF2-40B4-BE49-F238E27FC236}">
                  <a16:creationId xmlns:a16="http://schemas.microsoft.com/office/drawing/2014/main" id="{B4E66668-5E23-A70A-7739-30ABD9DA50EB}"/>
                </a:ext>
              </a:extLst>
            </p:cNvPr>
            <p:cNvSpPr/>
            <p:nvPr/>
          </p:nvSpPr>
          <p:spPr bwMode="auto">
            <a:xfrm>
              <a:off x="3859417" y="1919629"/>
              <a:ext cx="426167" cy="1542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7" name="Right Arrow 28">
              <a:extLst>
                <a:ext uri="{FF2B5EF4-FFF2-40B4-BE49-F238E27FC236}">
                  <a16:creationId xmlns:a16="http://schemas.microsoft.com/office/drawing/2014/main" id="{1F979F1C-0C30-FB05-CF61-0453CAC371B1}"/>
                </a:ext>
              </a:extLst>
            </p:cNvPr>
            <p:cNvSpPr/>
            <p:nvPr/>
          </p:nvSpPr>
          <p:spPr bwMode="auto">
            <a:xfrm>
              <a:off x="3860044" y="2453347"/>
              <a:ext cx="426167" cy="1542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8" name="Rechthoek 5">
              <a:extLst>
                <a:ext uri="{FF2B5EF4-FFF2-40B4-BE49-F238E27FC236}">
                  <a16:creationId xmlns:a16="http://schemas.microsoft.com/office/drawing/2014/main" id="{0CFEEFBF-20D8-37AC-35E7-CBA006731014}"/>
                </a:ext>
              </a:extLst>
            </p:cNvPr>
            <p:cNvSpPr>
              <a:spLocks noChangeArrowheads="1"/>
            </p:cNvSpPr>
            <p:nvPr/>
          </p:nvSpPr>
          <p:spPr bwMode="auto">
            <a:xfrm>
              <a:off x="4348587" y="1757266"/>
              <a:ext cx="161279" cy="407297"/>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endParaRPr lang="en-GB" altLang="en-US" sz="2000" dirty="0">
                <a:solidFill>
                  <a:schemeClr val="tx1"/>
                </a:solidFill>
                <a:latin typeface="Arial Rounded MT Bold" panose="020F0704030504030204" pitchFamily="34" charset="0"/>
                <a:ea typeface="DejaVu Sans"/>
                <a:cs typeface="DejaVu Sans"/>
              </a:endParaRPr>
            </a:p>
          </p:txBody>
        </p:sp>
        <p:sp>
          <p:nvSpPr>
            <p:cNvPr id="9" name="Rechthoek 5">
              <a:extLst>
                <a:ext uri="{FF2B5EF4-FFF2-40B4-BE49-F238E27FC236}">
                  <a16:creationId xmlns:a16="http://schemas.microsoft.com/office/drawing/2014/main" id="{64915A89-2F9F-7D72-3F2B-B847D6D958D9}"/>
                </a:ext>
              </a:extLst>
            </p:cNvPr>
            <p:cNvSpPr>
              <a:spLocks noChangeArrowheads="1"/>
            </p:cNvSpPr>
            <p:nvPr/>
          </p:nvSpPr>
          <p:spPr bwMode="auto">
            <a:xfrm>
              <a:off x="4343040" y="2424495"/>
              <a:ext cx="161279" cy="407297"/>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endParaRPr lang="en-GB" altLang="en-US" sz="2000" dirty="0">
                <a:solidFill>
                  <a:schemeClr val="tx1"/>
                </a:solidFill>
                <a:latin typeface="Arial Rounded MT Bold" panose="020F0704030504030204" pitchFamily="34" charset="0"/>
                <a:ea typeface="DejaVu Sans"/>
                <a:cs typeface="DejaVu Sans"/>
              </a:endParaRPr>
            </a:p>
          </p:txBody>
        </p:sp>
        <p:sp>
          <p:nvSpPr>
            <p:cNvPr id="11" name="Rechthoek 5">
              <a:extLst>
                <a:ext uri="{FF2B5EF4-FFF2-40B4-BE49-F238E27FC236}">
                  <a16:creationId xmlns:a16="http://schemas.microsoft.com/office/drawing/2014/main" id="{9142AACA-CF4B-94BD-E0DC-FD385CB500CB}"/>
                </a:ext>
              </a:extLst>
            </p:cNvPr>
            <p:cNvSpPr>
              <a:spLocks noChangeArrowheads="1"/>
            </p:cNvSpPr>
            <p:nvPr/>
          </p:nvSpPr>
          <p:spPr bwMode="auto">
            <a:xfrm>
              <a:off x="5324720" y="2241437"/>
              <a:ext cx="161279" cy="407297"/>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endParaRPr lang="en-GB" altLang="en-US" sz="2000" dirty="0">
                <a:solidFill>
                  <a:schemeClr val="tx1"/>
                </a:solidFill>
                <a:latin typeface="Arial Rounded MT Bold" panose="020F0704030504030204" pitchFamily="34" charset="0"/>
                <a:ea typeface="DejaVu Sans"/>
                <a:cs typeface="DejaVu Sans"/>
              </a:endParaRPr>
            </a:p>
          </p:txBody>
        </p:sp>
        <p:sp>
          <p:nvSpPr>
            <p:cNvPr id="12" name="Rechthoek 5">
              <a:extLst>
                <a:ext uri="{FF2B5EF4-FFF2-40B4-BE49-F238E27FC236}">
                  <a16:creationId xmlns:a16="http://schemas.microsoft.com/office/drawing/2014/main" id="{571916EC-02D9-7702-2D5B-930737DE9269}"/>
                </a:ext>
              </a:extLst>
            </p:cNvPr>
            <p:cNvSpPr>
              <a:spLocks noChangeArrowheads="1"/>
            </p:cNvSpPr>
            <p:nvPr/>
          </p:nvSpPr>
          <p:spPr bwMode="auto">
            <a:xfrm>
              <a:off x="5305640" y="2806025"/>
              <a:ext cx="161279" cy="407297"/>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endParaRPr lang="en-GB" altLang="en-US" sz="2000" dirty="0">
                <a:solidFill>
                  <a:schemeClr val="tx1"/>
                </a:solidFill>
                <a:latin typeface="Arial Rounded MT Bold" panose="020F0704030504030204" pitchFamily="34" charset="0"/>
                <a:ea typeface="DejaVu Sans"/>
                <a:cs typeface="DejaVu Sans"/>
              </a:endParaRPr>
            </a:p>
          </p:txBody>
        </p:sp>
        <p:sp>
          <p:nvSpPr>
            <p:cNvPr id="13" name="Right Arrow 28">
              <a:extLst>
                <a:ext uri="{FF2B5EF4-FFF2-40B4-BE49-F238E27FC236}">
                  <a16:creationId xmlns:a16="http://schemas.microsoft.com/office/drawing/2014/main" id="{8C5758BA-D181-9484-B516-F6CD3DD36B61}"/>
                </a:ext>
              </a:extLst>
            </p:cNvPr>
            <p:cNvSpPr/>
            <p:nvPr/>
          </p:nvSpPr>
          <p:spPr bwMode="auto">
            <a:xfrm>
              <a:off x="4545235" y="2478522"/>
              <a:ext cx="749869" cy="10663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4" name="Right Arrow 28">
              <a:extLst>
                <a:ext uri="{FF2B5EF4-FFF2-40B4-BE49-F238E27FC236}">
                  <a16:creationId xmlns:a16="http://schemas.microsoft.com/office/drawing/2014/main" id="{5358A175-D097-2D7E-40C5-EA046201AD98}"/>
                </a:ext>
              </a:extLst>
            </p:cNvPr>
            <p:cNvSpPr/>
            <p:nvPr/>
          </p:nvSpPr>
          <p:spPr bwMode="auto">
            <a:xfrm>
              <a:off x="4568298" y="2809803"/>
              <a:ext cx="673363" cy="15007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7" name="Rechthoek 5">
              <a:extLst>
                <a:ext uri="{FF2B5EF4-FFF2-40B4-BE49-F238E27FC236}">
                  <a16:creationId xmlns:a16="http://schemas.microsoft.com/office/drawing/2014/main" id="{D745C6BB-7858-BC70-1CF7-6B502F77C69C}"/>
                </a:ext>
              </a:extLst>
            </p:cNvPr>
            <p:cNvSpPr>
              <a:spLocks noChangeArrowheads="1"/>
            </p:cNvSpPr>
            <p:nvPr/>
          </p:nvSpPr>
          <p:spPr bwMode="auto">
            <a:xfrm>
              <a:off x="6089238" y="2076072"/>
              <a:ext cx="161279" cy="407297"/>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endParaRPr lang="en-GB" altLang="en-US" sz="2000" dirty="0">
                <a:solidFill>
                  <a:schemeClr val="tx1"/>
                </a:solidFill>
                <a:latin typeface="Arial Rounded MT Bold" panose="020F0704030504030204" pitchFamily="34" charset="0"/>
                <a:ea typeface="DejaVu Sans"/>
                <a:cs typeface="DejaVu Sans"/>
              </a:endParaRPr>
            </a:p>
          </p:txBody>
        </p:sp>
        <p:sp>
          <p:nvSpPr>
            <p:cNvPr id="18" name="Right Arrow 28">
              <a:extLst>
                <a:ext uri="{FF2B5EF4-FFF2-40B4-BE49-F238E27FC236}">
                  <a16:creationId xmlns:a16="http://schemas.microsoft.com/office/drawing/2014/main" id="{57F52331-9582-C6BC-A291-45825B1ED796}"/>
                </a:ext>
              </a:extLst>
            </p:cNvPr>
            <p:cNvSpPr/>
            <p:nvPr/>
          </p:nvSpPr>
          <p:spPr bwMode="auto">
            <a:xfrm>
              <a:off x="5552816" y="2230356"/>
              <a:ext cx="466157" cy="1441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grpSp>
    </p:spTree>
    <p:extLst>
      <p:ext uri="{BB962C8B-B14F-4D97-AF65-F5344CB8AC3E}">
        <p14:creationId xmlns:p14="http://schemas.microsoft.com/office/powerpoint/2010/main" val="40309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E4A0-75B2-981E-4B14-8445E04CFB8B}"/>
              </a:ext>
            </a:extLst>
          </p:cNvPr>
          <p:cNvSpPr>
            <a:spLocks noGrp="1"/>
          </p:cNvSpPr>
          <p:nvPr>
            <p:ph type="title"/>
          </p:nvPr>
        </p:nvSpPr>
        <p:spPr/>
        <p:txBody>
          <a:bodyPr/>
          <a:lstStyle/>
          <a:p>
            <a:r>
              <a:rPr lang="en-US" sz="2400" dirty="0" err="1">
                <a:solidFill>
                  <a:srgbClr val="FF0000"/>
                </a:solidFill>
              </a:rPr>
              <a:t>LangSec</a:t>
            </a:r>
            <a:r>
              <a:rPr lang="en-US" sz="2400" dirty="0">
                <a:solidFill>
                  <a:srgbClr val="FF0000"/>
                </a:solidFill>
              </a:rPr>
              <a:t> concepts</a:t>
            </a:r>
            <a:endParaRPr lang="en-NL" sz="2400" dirty="0">
              <a:solidFill>
                <a:srgbClr val="FF0000"/>
              </a:solidFill>
            </a:endParaRPr>
          </a:p>
        </p:txBody>
      </p:sp>
      <p:sp>
        <p:nvSpPr>
          <p:cNvPr id="3" name="Content Placeholder 2">
            <a:extLst>
              <a:ext uri="{FF2B5EF4-FFF2-40B4-BE49-F238E27FC236}">
                <a16:creationId xmlns:a16="http://schemas.microsoft.com/office/drawing/2014/main" id="{D40BBDF4-CA53-5465-78FD-75E3C5B65EE1}"/>
              </a:ext>
            </a:extLst>
          </p:cNvPr>
          <p:cNvSpPr>
            <a:spLocks noGrp="1"/>
          </p:cNvSpPr>
          <p:nvPr>
            <p:ph idx="1"/>
          </p:nvPr>
        </p:nvSpPr>
        <p:spPr/>
        <p:txBody>
          <a:bodyPr/>
          <a:lstStyle/>
          <a:p>
            <a:r>
              <a:rPr lang="nl-NL" sz="1800" dirty="0">
                <a:solidFill>
                  <a:schemeClr val="accent2"/>
                </a:solidFill>
              </a:rPr>
              <a:t>Shotgun parser: </a:t>
            </a:r>
            <a:r>
              <a:rPr lang="nl-NL" sz="1800" dirty="0">
                <a:solidFill>
                  <a:schemeClr val="tx2"/>
                </a:solidFill>
              </a:rPr>
              <a:t>shattershot approach to parsing data in bits and pieces, mixing </a:t>
            </a:r>
            <a:r>
              <a:rPr lang="nl-NL" sz="1800" dirty="0">
                <a:solidFill>
                  <a:srgbClr val="339933"/>
                </a:solidFill>
              </a:rPr>
              <a:t>recognition (i.e. the actual parsing) </a:t>
            </a:r>
            <a:r>
              <a:rPr lang="nl-NL" sz="1800" dirty="0">
                <a:solidFill>
                  <a:schemeClr val="tx2"/>
                </a:solidFill>
              </a:rPr>
              <a:t>&amp; </a:t>
            </a:r>
            <a:r>
              <a:rPr lang="nl-NL" sz="1800" dirty="0">
                <a:solidFill>
                  <a:srgbClr val="339933"/>
                </a:solidFill>
              </a:rPr>
              <a:t>processing</a:t>
            </a:r>
            <a:r>
              <a:rPr lang="nl-NL" sz="1800" dirty="0">
                <a:solidFill>
                  <a:schemeClr val="accent2"/>
                </a:solidFill>
              </a:rPr>
              <a:t> </a:t>
            </a:r>
          </a:p>
          <a:p>
            <a:endParaRPr lang="nl-NL" sz="1800" dirty="0">
              <a:solidFill>
                <a:schemeClr val="accent2"/>
              </a:solidFill>
            </a:endParaRPr>
          </a:p>
          <a:p>
            <a:r>
              <a:rPr lang="nl-NL" sz="1800" dirty="0">
                <a:solidFill>
                  <a:schemeClr val="accent2"/>
                </a:solidFill>
              </a:rPr>
              <a:t>Weird machine: </a:t>
            </a:r>
            <a:r>
              <a:rPr lang="nl-NL" sz="1800" dirty="0">
                <a:solidFill>
                  <a:schemeClr val="tx1"/>
                </a:solidFill>
              </a:rPr>
              <a:t>a buggy parser provides a strange execution platform that can be ‘programmed’ with malformed input</a:t>
            </a:r>
          </a:p>
          <a:p>
            <a:pPr lvl="1"/>
            <a:r>
              <a:rPr lang="nl-NL" sz="1600" dirty="0">
                <a:solidFill>
                  <a:schemeClr val="tx1"/>
                </a:solidFill>
              </a:rPr>
              <a:t>This weird machine may even be Turing-complete (recall ROP programming with gadgets)</a:t>
            </a:r>
          </a:p>
          <a:p>
            <a:pPr lvl="1"/>
            <a:r>
              <a:rPr lang="nl-NL" sz="1600" dirty="0">
                <a:solidFill>
                  <a:schemeClr val="tx1"/>
                </a:solidFill>
              </a:rPr>
              <a:t>Cool example: executing code on a x86 processor just using page faults, without ever executing CPU instructions                                      </a:t>
            </a:r>
          </a:p>
          <a:p>
            <a:pPr marL="914400" lvl="2" indent="0">
              <a:buNone/>
            </a:pPr>
            <a:r>
              <a:rPr lang="en-US" sz="1200" dirty="0">
                <a:solidFill>
                  <a:schemeClr val="tx1"/>
                </a:solidFill>
              </a:rPr>
              <a:t>[</a:t>
            </a:r>
            <a:r>
              <a:rPr lang="en-US" sz="1200" dirty="0" err="1">
                <a:solidFill>
                  <a:schemeClr val="tx1"/>
                </a:solidFill>
              </a:rPr>
              <a:t>Bangert</a:t>
            </a:r>
            <a:r>
              <a:rPr lang="en-US" sz="1200" dirty="0">
                <a:solidFill>
                  <a:schemeClr val="tx1"/>
                </a:solidFill>
              </a:rPr>
              <a:t>, </a:t>
            </a:r>
            <a:r>
              <a:rPr lang="en-US" sz="1200" dirty="0" err="1">
                <a:solidFill>
                  <a:schemeClr val="tx1"/>
                </a:solidFill>
              </a:rPr>
              <a:t>Bratus</a:t>
            </a:r>
            <a:r>
              <a:rPr lang="en-US" sz="1200" dirty="0">
                <a:solidFill>
                  <a:schemeClr val="tx1"/>
                </a:solidFill>
              </a:rPr>
              <a:t>, Shapiro, and Smith, The Page-Fault Weird Machine: Lessons in Instruction-less Computation, USENIX WOOT 2014]</a:t>
            </a:r>
          </a:p>
          <a:p>
            <a:pPr lvl="1"/>
            <a:endParaRPr lang="nl-NL" sz="1800" dirty="0">
              <a:solidFill>
                <a:schemeClr val="tx1"/>
              </a:solidFill>
            </a:endParaRPr>
          </a:p>
          <a:p>
            <a:pPr marL="414726" lvl="1" indent="0">
              <a:buNone/>
            </a:pPr>
            <a:r>
              <a:rPr lang="nl-NL" sz="1800" u="sng" dirty="0">
                <a:solidFill>
                  <a:srgbClr val="FF0000"/>
                </a:solidFill>
              </a:rPr>
              <a:t> </a:t>
            </a:r>
          </a:p>
          <a:p>
            <a:endParaRPr lang="en-US" sz="1800" dirty="0"/>
          </a:p>
          <a:p>
            <a:pPr marL="0" indent="0">
              <a:buNone/>
            </a:pPr>
            <a:endParaRPr lang="en-US" sz="1600" dirty="0"/>
          </a:p>
          <a:p>
            <a:pPr marL="0" indent="0">
              <a:buNone/>
            </a:pPr>
            <a:endParaRPr lang="en-NL" dirty="0"/>
          </a:p>
        </p:txBody>
      </p:sp>
      <p:sp>
        <p:nvSpPr>
          <p:cNvPr id="5" name="Slide Number Placeholder 4">
            <a:extLst>
              <a:ext uri="{FF2B5EF4-FFF2-40B4-BE49-F238E27FC236}">
                <a16:creationId xmlns:a16="http://schemas.microsoft.com/office/drawing/2014/main" id="{882E96FD-4C0D-BF9B-F004-A638179DF66D}"/>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18</a:t>
            </a:fld>
            <a:endParaRPr lang="en-US" altLang="nl-NL" dirty="0"/>
          </a:p>
        </p:txBody>
      </p:sp>
    </p:spTree>
    <p:extLst>
      <p:ext uri="{BB962C8B-B14F-4D97-AF65-F5344CB8AC3E}">
        <p14:creationId xmlns:p14="http://schemas.microsoft.com/office/powerpoint/2010/main" val="18055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9CD3CC6-934D-8F54-3839-D556A7F84747}"/>
              </a:ext>
            </a:extLst>
          </p:cNvPr>
          <p:cNvSpPr>
            <a:spLocks noGrp="1"/>
          </p:cNvSpPr>
          <p:nvPr>
            <p:ph type="title"/>
          </p:nvPr>
        </p:nvSpPr>
        <p:spPr/>
        <p:txBody>
          <a:bodyPr/>
          <a:lstStyle/>
          <a:p>
            <a:r>
              <a:rPr lang="nl-NL" altLang="en-US" sz="2400" dirty="0">
                <a:solidFill>
                  <a:srgbClr val="FF0000"/>
                </a:solidFill>
              </a:rPr>
              <a:t>LangSec principles to prevent buggy parsing  </a:t>
            </a:r>
          </a:p>
        </p:txBody>
      </p:sp>
      <p:sp>
        <p:nvSpPr>
          <p:cNvPr id="3" name="Content Placeholder 2">
            <a:extLst>
              <a:ext uri="{FF2B5EF4-FFF2-40B4-BE49-F238E27FC236}">
                <a16:creationId xmlns:a16="http://schemas.microsoft.com/office/drawing/2014/main" id="{C7E218C3-B634-6529-A122-F7907E7E2D86}"/>
              </a:ext>
            </a:extLst>
          </p:cNvPr>
          <p:cNvSpPr>
            <a:spLocks noGrp="1"/>
          </p:cNvSpPr>
          <p:nvPr>
            <p:ph idx="1"/>
          </p:nvPr>
        </p:nvSpPr>
        <p:spPr/>
        <p:txBody>
          <a:bodyPr/>
          <a:lstStyle/>
          <a:p>
            <a:pPr marL="0" indent="0">
              <a:lnSpc>
                <a:spcPct val="100000"/>
              </a:lnSpc>
              <a:buNone/>
              <a:defRPr/>
            </a:pPr>
            <a:r>
              <a:rPr lang="nl-NL" dirty="0"/>
              <a:t>No more hand-coded shotgun parsers, but</a:t>
            </a:r>
          </a:p>
          <a:p>
            <a:pPr marL="457153" indent="-457153">
              <a:lnSpc>
                <a:spcPct val="150000"/>
              </a:lnSpc>
              <a:buFont typeface="+mj-lt"/>
              <a:buAutoNum type="arabicPeriod"/>
              <a:defRPr/>
            </a:pPr>
            <a:r>
              <a:rPr lang="nl-NL" i="1" u="sng" dirty="0">
                <a:solidFill>
                  <a:schemeClr val="accent2"/>
                </a:solidFill>
              </a:rPr>
              <a:t>precisely </a:t>
            </a:r>
            <a:r>
              <a:rPr lang="nl-NL" i="1" u="sng" dirty="0" err="1">
                <a:solidFill>
                  <a:schemeClr val="accent2"/>
                </a:solidFill>
              </a:rPr>
              <a:t>defined</a:t>
            </a:r>
            <a:r>
              <a:rPr lang="nl-NL" dirty="0">
                <a:solidFill>
                  <a:schemeClr val="accent2"/>
                </a:solidFill>
              </a:rPr>
              <a:t>  input languages</a:t>
            </a:r>
          </a:p>
          <a:p>
            <a:pPr marL="457153" lvl="1" indent="0">
              <a:lnSpc>
                <a:spcPct val="150000"/>
              </a:lnSpc>
              <a:buNone/>
              <a:defRPr/>
            </a:pPr>
            <a:r>
              <a:rPr lang="nl-NL" sz="1600" dirty="0"/>
              <a:t> ideally with </a:t>
            </a:r>
            <a:r>
              <a:rPr lang="nl-NL" sz="1600" dirty="0">
                <a:solidFill>
                  <a:srgbClr val="339933"/>
                </a:solidFill>
              </a:rPr>
              <a:t>regular expression </a:t>
            </a:r>
            <a:r>
              <a:rPr lang="nl-NL" sz="1600" dirty="0"/>
              <a:t>or </a:t>
            </a:r>
            <a:r>
              <a:rPr lang="nl-NL" sz="1600" dirty="0">
                <a:solidFill>
                  <a:srgbClr val="339933"/>
                </a:solidFill>
              </a:rPr>
              <a:t>context-free grammar </a:t>
            </a:r>
            <a:r>
              <a:rPr lang="nl-NL" sz="1600" dirty="0">
                <a:solidFill>
                  <a:schemeClr val="tx1"/>
                </a:solidFill>
              </a:rPr>
              <a:t>(eg EBNF)</a:t>
            </a:r>
          </a:p>
          <a:p>
            <a:pPr marL="457153" indent="-457153">
              <a:lnSpc>
                <a:spcPct val="150000"/>
              </a:lnSpc>
              <a:buFont typeface="+mj-lt"/>
              <a:buAutoNum type="arabicPeriod"/>
              <a:defRPr/>
            </a:pPr>
            <a:r>
              <a:rPr lang="nl-NL" i="1" u="sng" dirty="0">
                <a:solidFill>
                  <a:schemeClr val="accent2"/>
                </a:solidFill>
              </a:rPr>
              <a:t>generated</a:t>
            </a:r>
            <a:r>
              <a:rPr lang="nl-NL" i="1" dirty="0">
                <a:solidFill>
                  <a:schemeClr val="accent2"/>
                </a:solidFill>
              </a:rPr>
              <a:t> </a:t>
            </a:r>
            <a:r>
              <a:rPr lang="nl-NL" dirty="0">
                <a:solidFill>
                  <a:schemeClr val="accent2"/>
                </a:solidFill>
              </a:rPr>
              <a:t> parser code</a:t>
            </a:r>
          </a:p>
          <a:p>
            <a:pPr marL="457153" indent="-457153">
              <a:lnSpc>
                <a:spcPct val="150000"/>
              </a:lnSpc>
              <a:buFont typeface="+mj-lt"/>
              <a:buAutoNum type="arabicPeriod"/>
              <a:defRPr/>
            </a:pPr>
            <a:r>
              <a:rPr lang="nl-NL" i="1" u="sng" dirty="0">
                <a:solidFill>
                  <a:schemeClr val="accent2"/>
                </a:solidFill>
              </a:rPr>
              <a:t>complete</a:t>
            </a:r>
            <a:r>
              <a:rPr lang="nl-NL" i="1" dirty="0">
                <a:solidFill>
                  <a:schemeClr val="accent2"/>
                </a:solidFill>
              </a:rPr>
              <a:t> parsing </a:t>
            </a:r>
            <a:r>
              <a:rPr lang="nl-NL" i="1" u="sng" dirty="0">
                <a:solidFill>
                  <a:schemeClr val="accent2"/>
                </a:solidFill>
              </a:rPr>
              <a:t>before</a:t>
            </a:r>
            <a:r>
              <a:rPr lang="nl-NL" i="1" dirty="0">
                <a:solidFill>
                  <a:schemeClr val="accent2"/>
                </a:solidFill>
              </a:rPr>
              <a:t> processing</a:t>
            </a:r>
          </a:p>
          <a:p>
            <a:pPr marL="457153" indent="-457153">
              <a:lnSpc>
                <a:spcPct val="150000"/>
              </a:lnSpc>
              <a:buFont typeface="+mj-lt"/>
              <a:buAutoNum type="arabicPeriod"/>
              <a:defRPr/>
            </a:pPr>
            <a:r>
              <a:rPr lang="nl-NL" i="1" dirty="0">
                <a:solidFill>
                  <a:schemeClr val="accent2"/>
                </a:solidFill>
              </a:rPr>
              <a:t>keep the input language </a:t>
            </a:r>
            <a:r>
              <a:rPr lang="nl-NL" i="1" u="sng" dirty="0">
                <a:solidFill>
                  <a:schemeClr val="accent2"/>
                </a:solidFill>
              </a:rPr>
              <a:t>simple &amp; clear</a:t>
            </a:r>
          </a:p>
          <a:p>
            <a:pPr marL="457153" lvl="1" indent="0">
              <a:lnSpc>
                <a:spcPct val="100000"/>
              </a:lnSpc>
              <a:buNone/>
              <a:defRPr/>
            </a:pPr>
            <a:r>
              <a:rPr lang="nl-NL" sz="1633" dirty="0"/>
              <a:t>   So </a:t>
            </a:r>
            <a:r>
              <a:rPr lang="nl-NL" sz="1633" dirty="0" err="1"/>
              <a:t>that</a:t>
            </a:r>
            <a:r>
              <a:rPr lang="nl-NL" sz="1633" dirty="0"/>
              <a:t> bugs are </a:t>
            </a:r>
            <a:r>
              <a:rPr lang="nl-NL" sz="1633" dirty="0" err="1"/>
              <a:t>less</a:t>
            </a:r>
            <a:r>
              <a:rPr lang="nl-NL" sz="1633" dirty="0"/>
              <a:t> </a:t>
            </a:r>
            <a:r>
              <a:rPr lang="nl-NL" sz="1633" dirty="0" err="1"/>
              <a:t>likely</a:t>
            </a:r>
            <a:endParaRPr lang="nl-NL" sz="1633" dirty="0"/>
          </a:p>
          <a:p>
            <a:pPr marL="457153" lvl="1" indent="0">
              <a:lnSpc>
                <a:spcPct val="100000"/>
              </a:lnSpc>
              <a:buNone/>
              <a:defRPr/>
            </a:pPr>
            <a:r>
              <a:rPr lang="nl-NL" sz="1633" dirty="0"/>
              <a:t>   So that you give minimal processing power to attackers</a:t>
            </a:r>
          </a:p>
        </p:txBody>
      </p:sp>
      <p:sp>
        <p:nvSpPr>
          <p:cNvPr id="2" name="Slide Number Placeholder 4">
            <a:extLst>
              <a:ext uri="{FF2B5EF4-FFF2-40B4-BE49-F238E27FC236}">
                <a16:creationId xmlns:a16="http://schemas.microsoft.com/office/drawing/2014/main" id="{7989D21A-141E-C9C4-0488-96DE44738231}"/>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19</a:t>
            </a:fld>
            <a:endParaRPr lang="en-US" altLang="nl-NL" dirty="0"/>
          </a:p>
        </p:txBody>
      </p:sp>
    </p:spTree>
    <p:extLst>
      <p:ext uri="{BB962C8B-B14F-4D97-AF65-F5344CB8AC3E}">
        <p14:creationId xmlns:p14="http://schemas.microsoft.com/office/powerpoint/2010/main" val="4028930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CFE86EA-00AD-05C1-490C-4A5CB6E06A68}"/>
              </a:ext>
            </a:extLst>
          </p:cNvPr>
          <p:cNvSpPr>
            <a:spLocks noGrp="1"/>
          </p:cNvSpPr>
          <p:nvPr>
            <p:ph type="title"/>
          </p:nvPr>
        </p:nvSpPr>
        <p:spPr/>
        <p:txBody>
          <a:bodyPr/>
          <a:lstStyle/>
          <a:p>
            <a:r>
              <a:rPr lang="en-US" altLang="en-US" sz="2400" dirty="0"/>
              <a:t>Recap: two types of input problems</a:t>
            </a:r>
            <a:endParaRPr lang="en-GB" altLang="en-US" sz="2400" dirty="0"/>
          </a:p>
        </p:txBody>
      </p:sp>
      <p:sp>
        <p:nvSpPr>
          <p:cNvPr id="15363" name="Slide Number Placeholder 4">
            <a:extLst>
              <a:ext uri="{FF2B5EF4-FFF2-40B4-BE49-F238E27FC236}">
                <a16:creationId xmlns:a16="http://schemas.microsoft.com/office/drawing/2014/main" id="{137CEC22-F4A3-F07D-1A4A-E769D82DC1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492125"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fld id="{262053B9-F243-4C50-9A15-FD6A38BA96F9}" type="slidenum">
              <a:rPr kumimoji="0" lang="en-GB" altLang="nl-NL" sz="14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DejaVu Sans" charset="0"/>
              </a:rPr>
              <a:pPr marL="0" marR="0" lvl="0" indent="0" algn="r" defTabSz="492125"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t>2</a:t>
            </a:fld>
            <a:endParaRPr kumimoji="0" lang="en-GB" altLang="nl-NL" sz="14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DejaVu Sans" charset="0"/>
            </a:endParaRPr>
          </a:p>
        </p:txBody>
      </p:sp>
      <p:sp>
        <p:nvSpPr>
          <p:cNvPr id="15364" name="TextBox 29">
            <a:extLst>
              <a:ext uri="{FF2B5EF4-FFF2-40B4-BE49-F238E27FC236}">
                <a16:creationId xmlns:a16="http://schemas.microsoft.com/office/drawing/2014/main" id="{EE1EE47F-C787-C2F9-10BD-6AF163C8D92E}"/>
              </a:ext>
            </a:extLst>
          </p:cNvPr>
          <p:cNvSpPr txBox="1">
            <a:spLocks noChangeArrowheads="1"/>
          </p:cNvSpPr>
          <p:nvPr/>
        </p:nvSpPr>
        <p:spPr bwMode="auto">
          <a:xfrm>
            <a:off x="4585445" y="3545640"/>
            <a:ext cx="3425760" cy="7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92125" rtl="0" eaLnBrk="0" fontAlgn="base" latinLnBrk="0" hangingPunct="0">
              <a:lnSpc>
                <a:spcPct val="100000"/>
              </a:lnSpc>
              <a:spcBef>
                <a:spcPct val="0"/>
              </a:spcBef>
              <a:spcAft>
                <a:spcPct val="0"/>
              </a:spcAft>
              <a:buClrTx/>
              <a:buSzTx/>
              <a:buFontTx/>
              <a:buNone/>
              <a:tabLst/>
              <a:defRPr/>
            </a:pPr>
            <a:r>
              <a:rPr kumimoji="0" lang="en-US" altLang="en-US" sz="1814" b="0" i="0" u="none" strike="noStrike" kern="1200" cap="none" spc="0" normalizeH="0" baseline="0" noProof="0" dirty="0">
                <a:ln>
                  <a:noFill/>
                </a:ln>
                <a:solidFill>
                  <a:srgbClr val="3333CC"/>
                </a:solidFill>
                <a:effectLst/>
                <a:uLnTx/>
                <a:uFillTx/>
                <a:latin typeface="Arial Rounded MT Bold" panose="020F0704030504030204" pitchFamily="34" charset="0"/>
                <a:ea typeface="+mn-ea"/>
                <a:cs typeface="Times New Roman" panose="02020603050405020304" pitchFamily="18" charset="0"/>
              </a:rPr>
              <a:t>(abuse of) </a:t>
            </a:r>
          </a:p>
          <a:p>
            <a:pPr marL="0" marR="0" lvl="0" indent="0" algn="ctr" defTabSz="492125"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Arial Rounded MT Bold" panose="020F0704030504030204" pitchFamily="34" charset="0"/>
                <a:ea typeface="+mn-ea"/>
                <a:cs typeface="Times New Roman" panose="02020603050405020304" pitchFamily="18" charset="0"/>
              </a:rPr>
              <a:t>a feature </a:t>
            </a:r>
            <a:r>
              <a:rPr kumimoji="0" lang="en-US" altLang="en-US" b="0" i="0" u="none" strike="noStrike" kern="1200" cap="none" spc="0" normalizeH="0" baseline="0" noProof="0" dirty="0">
                <a:ln>
                  <a:noFill/>
                </a:ln>
                <a:solidFill>
                  <a:srgbClr val="3333CC"/>
                </a:solidFill>
                <a:effectLst/>
                <a:uLnTx/>
                <a:uFillTx/>
                <a:latin typeface="Arial Rounded MT Bold" panose="020F0704030504030204" pitchFamily="34" charset="0"/>
                <a:ea typeface="+mn-ea"/>
                <a:cs typeface="Times New Roman" panose="02020603050405020304" pitchFamily="18" charset="0"/>
              </a:rPr>
              <a:t>!</a:t>
            </a:r>
          </a:p>
        </p:txBody>
      </p:sp>
      <p:grpSp>
        <p:nvGrpSpPr>
          <p:cNvPr id="15366" name="Groep 6">
            <a:extLst>
              <a:ext uri="{FF2B5EF4-FFF2-40B4-BE49-F238E27FC236}">
                <a16:creationId xmlns:a16="http://schemas.microsoft.com/office/drawing/2014/main" id="{3721B7CF-A1C4-DBC4-B99F-0484389AE2FD}"/>
              </a:ext>
            </a:extLst>
          </p:cNvPr>
          <p:cNvGrpSpPr>
            <a:grpSpLocks/>
          </p:cNvGrpSpPr>
          <p:nvPr/>
        </p:nvGrpSpPr>
        <p:grpSpPr bwMode="auto">
          <a:xfrm>
            <a:off x="920161" y="4157644"/>
            <a:ext cx="6845760" cy="1555202"/>
            <a:chOff x="1184621" y="4348378"/>
            <a:chExt cx="7546827" cy="1714328"/>
          </a:xfrm>
        </p:grpSpPr>
        <p:sp>
          <p:nvSpPr>
            <p:cNvPr id="15377" name="Afgeronde rechthoek 31">
              <a:extLst>
                <a:ext uri="{FF2B5EF4-FFF2-40B4-BE49-F238E27FC236}">
                  <a16:creationId xmlns:a16="http://schemas.microsoft.com/office/drawing/2014/main" id="{1C9560ED-C605-09AA-6205-C84F7ABAA052}"/>
                </a:ext>
              </a:extLst>
            </p:cNvPr>
            <p:cNvSpPr>
              <a:spLocks noChangeArrowheads="1"/>
            </p:cNvSpPr>
            <p:nvPr/>
          </p:nvSpPr>
          <p:spPr bwMode="auto">
            <a:xfrm>
              <a:off x="7026506" y="4618226"/>
              <a:ext cx="1704942" cy="1444480"/>
            </a:xfrm>
            <a:prstGeom prst="roundRect">
              <a:avLst>
                <a:gd name="adj" fmla="val 16667"/>
              </a:avLst>
            </a:prstGeom>
            <a:solidFill>
              <a:srgbClr val="FFFF00"/>
            </a:solidFill>
            <a:ln w="9525" algn="ctr">
              <a:solidFill>
                <a:schemeClr val="tx1"/>
              </a:solidFill>
              <a:round/>
              <a:headEnd/>
              <a:tailEnd/>
            </a:ln>
          </p:spPr>
          <p:txBody>
            <a:bodyPr/>
            <a:lstStyle/>
            <a:p>
              <a:pPr marL="0" marR="0" lvl="0" indent="0" algn="ctr" defTabSz="492125"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defRPr/>
              </a:pPr>
              <a:r>
                <a:rPr kumimoji="0" lang="en-GB" altLang="en-US" sz="18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DejaVu Sans" charset="0"/>
                </a:rPr>
                <a:t>back-end service</a:t>
              </a:r>
            </a:p>
          </p:txBody>
        </p:sp>
        <p:sp>
          <p:nvSpPr>
            <p:cNvPr id="34" name="Explosie 2 33">
              <a:extLst>
                <a:ext uri="{FF2B5EF4-FFF2-40B4-BE49-F238E27FC236}">
                  <a16:creationId xmlns:a16="http://schemas.microsoft.com/office/drawing/2014/main" id="{9B7E9076-9CD5-E28F-D66B-6060186CE417}"/>
                </a:ext>
              </a:extLst>
            </p:cNvPr>
            <p:cNvSpPr/>
            <p:nvPr/>
          </p:nvSpPr>
          <p:spPr bwMode="auto">
            <a:xfrm>
              <a:off x="6594715" y="5202367"/>
              <a:ext cx="1217588" cy="630174"/>
            </a:xfrm>
            <a:prstGeom prst="irregularSeal2">
              <a:avLst/>
            </a:prstGeom>
            <a:solidFill>
              <a:srgbClr val="FF6600"/>
            </a:solidFill>
            <a:ln w="9525" cap="flat" cmpd="sng" algn="ctr">
              <a:solidFill>
                <a:srgbClr val="FF0000"/>
              </a:solidFill>
              <a:prstDash val="solid"/>
              <a:round/>
              <a:headEnd type="none" w="med" len="med"/>
              <a:tailEnd type="none" w="med" len="med"/>
            </a:ln>
            <a:effectLst/>
          </p:spPr>
          <p:txBody>
            <a:bodyPr lIns="91431" tIns="45715" rIns="91431" bIns="45715"/>
            <a:lstStyle/>
            <a:p>
              <a:pPr marL="0" marR="0" lvl="0" indent="0" algn="l" defTabSz="492074" rtl="0" eaLnBrk="1" fontAlgn="base" latinLnBrk="0" hangingPunct="1">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a:ln>
                  <a:noFill/>
                </a:ln>
                <a:solidFill>
                  <a:srgbClr val="FFFFFF"/>
                </a:solidFill>
                <a:effectLst/>
                <a:uLnTx/>
                <a:uFillTx/>
                <a:latin typeface="Times New Roman" pitchFamily="16" charset="0"/>
                <a:ea typeface="+mn-ea"/>
                <a:cs typeface="Times New Roman" pitchFamily="16" charset="0"/>
              </a:endParaRPr>
            </a:p>
          </p:txBody>
        </p:sp>
        <p:sp>
          <p:nvSpPr>
            <p:cNvPr id="35" name="Right Arrow 34">
              <a:extLst>
                <a:ext uri="{FF2B5EF4-FFF2-40B4-BE49-F238E27FC236}">
                  <a16:creationId xmlns:a16="http://schemas.microsoft.com/office/drawing/2014/main" id="{1A3C982C-5723-114C-574E-0CBB29254EA1}"/>
                </a:ext>
              </a:extLst>
            </p:cNvPr>
            <p:cNvSpPr/>
            <p:nvPr/>
          </p:nvSpPr>
          <p:spPr>
            <a:xfrm>
              <a:off x="5816855" y="5357926"/>
              <a:ext cx="1133453" cy="4254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92125" rtl="0" eaLnBrk="0" fontAlgn="base" latinLnBrk="0" hangingPunct="0">
                <a:lnSpc>
                  <a:spcPct val="100000"/>
                </a:lnSpc>
                <a:spcBef>
                  <a:spcPct val="0"/>
                </a:spcBef>
                <a:spcAft>
                  <a:spcPct val="0"/>
                </a:spcAft>
                <a:buClrTx/>
                <a:buSzTx/>
                <a:buFontTx/>
                <a:buNone/>
                <a:tabLst/>
                <a:defRPr/>
              </a:pPr>
              <a:endParaRPr kumimoji="0" lang="en-GB" sz="2177"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mn-cs"/>
              </a:endParaRPr>
            </a:p>
          </p:txBody>
        </p:sp>
        <p:pic>
          <p:nvPicPr>
            <p:cNvPr id="15380" name="Picture 2" descr="C:\Users\erikpoll\Desktop\.png">
              <a:extLst>
                <a:ext uri="{FF2B5EF4-FFF2-40B4-BE49-F238E27FC236}">
                  <a16:creationId xmlns:a16="http://schemas.microsoft.com/office/drawing/2014/main" id="{4DA1E3F0-AB73-5874-A37C-C3076D9FC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621" y="4760682"/>
              <a:ext cx="973850" cy="9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a:extLst>
                <a:ext uri="{FF2B5EF4-FFF2-40B4-BE49-F238E27FC236}">
                  <a16:creationId xmlns:a16="http://schemas.microsoft.com/office/drawing/2014/main" id="{25CDB298-4380-2627-DF9B-E49CEE698793}"/>
                </a:ext>
              </a:extLst>
            </p:cNvPr>
            <p:cNvSpPr/>
            <p:nvPr/>
          </p:nvSpPr>
          <p:spPr>
            <a:xfrm>
              <a:off x="2437133" y="4973790"/>
              <a:ext cx="1077892" cy="2888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92125" rtl="0" eaLnBrk="0" fontAlgn="base" latinLnBrk="0" hangingPunct="0">
                <a:lnSpc>
                  <a:spcPct val="100000"/>
                </a:lnSpc>
                <a:spcBef>
                  <a:spcPct val="0"/>
                </a:spcBef>
                <a:spcAft>
                  <a:spcPct val="0"/>
                </a:spcAft>
                <a:buClrTx/>
                <a:buSzTx/>
                <a:buFontTx/>
                <a:buNone/>
                <a:tabLst/>
                <a:defRPr/>
              </a:pPr>
              <a:endParaRPr kumimoji="0" lang="en-GB" sz="2177"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mn-cs"/>
              </a:endParaRPr>
            </a:p>
          </p:txBody>
        </p:sp>
        <p:sp>
          <p:nvSpPr>
            <p:cNvPr id="15382" name="TextBox 36">
              <a:extLst>
                <a:ext uri="{FF2B5EF4-FFF2-40B4-BE49-F238E27FC236}">
                  <a16:creationId xmlns:a16="http://schemas.microsoft.com/office/drawing/2014/main" id="{4FBC4E34-8A67-99DD-72C6-BA0B1206C9A5}"/>
                </a:ext>
              </a:extLst>
            </p:cNvPr>
            <p:cNvSpPr txBox="1">
              <a:spLocks noChangeArrowheads="1"/>
            </p:cNvSpPr>
            <p:nvPr/>
          </p:nvSpPr>
          <p:spPr bwMode="auto">
            <a:xfrm>
              <a:off x="2117675" y="4348378"/>
              <a:ext cx="1672928" cy="71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92125" rtl="0" eaLnBrk="0" fontAlgn="base" latinLnBrk="0" hangingPunct="0">
                <a:lnSpc>
                  <a:spcPct val="100000"/>
                </a:lnSpc>
                <a:spcBef>
                  <a:spcPct val="0"/>
                </a:spcBef>
                <a:spcAft>
                  <a:spcPct val="0"/>
                </a:spcAft>
                <a:buClrTx/>
                <a:buSzTx/>
                <a:buFontTx/>
                <a:buNone/>
                <a:tabLst/>
                <a:defRPr/>
              </a:pPr>
              <a:r>
                <a:rPr kumimoji="0" lang="en-US" altLang="en-US" sz="1814" b="0" i="0" u="none" strike="noStrike" kern="1200" cap="none" spc="0" normalizeH="0" baseline="0" noProof="0">
                  <a:ln>
                    <a:noFill/>
                  </a:ln>
                  <a:solidFill>
                    <a:srgbClr val="FF0000"/>
                  </a:solidFill>
                  <a:effectLst/>
                  <a:uLnTx/>
                  <a:uFillTx/>
                  <a:latin typeface="Arial Rounded MT Bold" panose="020F0704030504030204" pitchFamily="34" charset="0"/>
                  <a:ea typeface="+mn-ea"/>
                  <a:cs typeface="Times New Roman" panose="02020603050405020304" pitchFamily="18" charset="0"/>
                </a:rPr>
                <a:t>malicious</a:t>
              </a:r>
            </a:p>
            <a:p>
              <a:pPr marL="0" marR="0" lvl="0" indent="0" algn="ctr" defTabSz="492125" rtl="0" eaLnBrk="0" fontAlgn="base" latinLnBrk="0" hangingPunct="0">
                <a:lnSpc>
                  <a:spcPct val="100000"/>
                </a:lnSpc>
                <a:spcBef>
                  <a:spcPct val="0"/>
                </a:spcBef>
                <a:spcAft>
                  <a:spcPct val="0"/>
                </a:spcAft>
                <a:buClrTx/>
                <a:buSzTx/>
                <a:buFontTx/>
                <a:buNone/>
                <a:tabLst/>
                <a:defRPr/>
              </a:pPr>
              <a:r>
                <a:rPr kumimoji="0" lang="en-US" altLang="en-US" sz="1814" b="0" i="0" u="none" strike="noStrike" kern="1200" cap="none" spc="0" normalizeH="0" baseline="0" noProof="0">
                  <a:ln>
                    <a:noFill/>
                  </a:ln>
                  <a:solidFill>
                    <a:srgbClr val="FF0000"/>
                  </a:solidFill>
                  <a:effectLst/>
                  <a:uLnTx/>
                  <a:uFillTx/>
                  <a:latin typeface="Pieces NFI" panose="02000000000000000000" pitchFamily="2" charset="0"/>
                  <a:ea typeface="+mn-ea"/>
                  <a:cs typeface="Times New Roman" panose="02020603050405020304" pitchFamily="18" charset="0"/>
                </a:rPr>
                <a:t>input</a:t>
              </a:r>
              <a:endParaRPr kumimoji="0" lang="en-GB" altLang="en-US" sz="1814" b="0" i="0" u="none" strike="noStrike" kern="1200" cap="none" spc="0" normalizeH="0" baseline="0" noProof="0">
                <a:ln>
                  <a:noFill/>
                </a:ln>
                <a:solidFill>
                  <a:srgbClr val="FF0000"/>
                </a:solidFill>
                <a:effectLst/>
                <a:uLnTx/>
                <a:uFillTx/>
                <a:latin typeface="Pieces NFI" panose="02000000000000000000" pitchFamily="2" charset="0"/>
                <a:ea typeface="+mn-ea"/>
                <a:cs typeface="Times New Roman" panose="02020603050405020304" pitchFamily="18" charset="0"/>
              </a:endParaRPr>
            </a:p>
          </p:txBody>
        </p:sp>
        <p:sp>
          <p:nvSpPr>
            <p:cNvPr id="26" name="Rechthoek 25">
              <a:extLst>
                <a:ext uri="{FF2B5EF4-FFF2-40B4-BE49-F238E27FC236}">
                  <a16:creationId xmlns:a16="http://schemas.microsoft.com/office/drawing/2014/main" id="{565B3739-01DE-3913-F067-A5DEA171F1F5}"/>
                </a:ext>
              </a:extLst>
            </p:cNvPr>
            <p:cNvSpPr/>
            <p:nvPr/>
          </p:nvSpPr>
          <p:spPr bwMode="auto">
            <a:xfrm>
              <a:off x="6088312" y="5478564"/>
              <a:ext cx="157160" cy="177782"/>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marL="0" marR="0" lvl="0" indent="0" algn="l" defTabSz="492074" rtl="0" eaLnBrk="1" fontAlgn="base" latinLnBrk="0" hangingPunct="1">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a:ln>
                  <a:noFill/>
                </a:ln>
                <a:solidFill>
                  <a:srgbClr val="FFFFFF"/>
                </a:solidFill>
                <a:effectLst/>
                <a:uLnTx/>
                <a:uFillTx/>
                <a:latin typeface="Times New Roman" pitchFamily="16" charset="0"/>
                <a:ea typeface="+mn-ea"/>
                <a:cs typeface="Times New Roman" pitchFamily="16" charset="0"/>
              </a:endParaRPr>
            </a:p>
          </p:txBody>
        </p:sp>
        <p:sp>
          <p:nvSpPr>
            <p:cNvPr id="27" name="Rechthoek 26">
              <a:extLst>
                <a:ext uri="{FF2B5EF4-FFF2-40B4-BE49-F238E27FC236}">
                  <a16:creationId xmlns:a16="http://schemas.microsoft.com/office/drawing/2014/main" id="{633BDD35-0774-9BA8-7BFB-4E26B2589320}"/>
                </a:ext>
              </a:extLst>
            </p:cNvPr>
            <p:cNvSpPr/>
            <p:nvPr/>
          </p:nvSpPr>
          <p:spPr bwMode="auto">
            <a:xfrm>
              <a:off x="6313732" y="5478564"/>
              <a:ext cx="158747" cy="177782"/>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marL="0" marR="0" lvl="0" indent="0" algn="l" defTabSz="492074" rtl="0" eaLnBrk="1" fontAlgn="base" latinLnBrk="0" hangingPunct="1">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a:ln>
                  <a:noFill/>
                </a:ln>
                <a:solidFill>
                  <a:srgbClr val="FFFFFF"/>
                </a:solidFill>
                <a:effectLst/>
                <a:uLnTx/>
                <a:uFillTx/>
                <a:latin typeface="Times New Roman" pitchFamily="16" charset="0"/>
                <a:ea typeface="+mn-ea"/>
                <a:cs typeface="Times New Roman" pitchFamily="16" charset="0"/>
              </a:endParaRPr>
            </a:p>
          </p:txBody>
        </p:sp>
        <p:sp>
          <p:nvSpPr>
            <p:cNvPr id="15386" name="Afgeronde rechthoek 30">
              <a:extLst>
                <a:ext uri="{FF2B5EF4-FFF2-40B4-BE49-F238E27FC236}">
                  <a16:creationId xmlns:a16="http://schemas.microsoft.com/office/drawing/2014/main" id="{73B1C2DB-A189-0887-B7EC-B7BA7E03211D}"/>
                </a:ext>
              </a:extLst>
            </p:cNvPr>
            <p:cNvSpPr>
              <a:spLocks noChangeArrowheads="1"/>
            </p:cNvSpPr>
            <p:nvPr/>
          </p:nvSpPr>
          <p:spPr bwMode="auto">
            <a:xfrm>
              <a:off x="3942054" y="4591241"/>
              <a:ext cx="1704942" cy="1444480"/>
            </a:xfrm>
            <a:prstGeom prst="roundRect">
              <a:avLst>
                <a:gd name="adj" fmla="val 16667"/>
              </a:avLst>
            </a:prstGeom>
            <a:solidFill>
              <a:srgbClr val="FFFF00"/>
            </a:solidFill>
            <a:ln w="9525" algn="ctr">
              <a:solidFill>
                <a:schemeClr val="tx1"/>
              </a:solidFill>
              <a:round/>
              <a:headEnd/>
              <a:tailEnd/>
            </a:ln>
          </p:spPr>
          <p:txBody>
            <a:bodyPr/>
            <a:lstStyle/>
            <a:p>
              <a:pPr marL="0" marR="0" lvl="0" indent="0" algn="ctr" defTabSz="492125"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defRPr/>
              </a:pPr>
              <a:r>
                <a:rPr kumimoji="0" lang="en-GB" altLang="en-US" sz="18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DejaVu Sans" charset="0"/>
                </a:rPr>
                <a:t>application</a:t>
              </a:r>
              <a:endParaRPr kumimoji="0" lang="en-GB" altLang="en-US" sz="2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DejaVu Sans" charset="0"/>
              </a:endParaRPr>
            </a:p>
          </p:txBody>
        </p:sp>
      </p:grpSp>
      <p:grpSp>
        <p:nvGrpSpPr>
          <p:cNvPr id="15367" name="Groep 2">
            <a:extLst>
              <a:ext uri="{FF2B5EF4-FFF2-40B4-BE49-F238E27FC236}">
                <a16:creationId xmlns:a16="http://schemas.microsoft.com/office/drawing/2014/main" id="{0F90E4A1-C978-6D36-0C03-62512B8A239C}"/>
              </a:ext>
            </a:extLst>
          </p:cNvPr>
          <p:cNvGrpSpPr>
            <a:grpSpLocks/>
          </p:cNvGrpSpPr>
          <p:nvPr/>
        </p:nvGrpSpPr>
        <p:grpSpPr bwMode="auto">
          <a:xfrm>
            <a:off x="1241280" y="1394280"/>
            <a:ext cx="6065280" cy="1710720"/>
            <a:chOff x="1198642" y="989203"/>
            <a:chExt cx="6685645" cy="1885754"/>
          </a:xfrm>
        </p:grpSpPr>
        <p:sp>
          <p:nvSpPr>
            <p:cNvPr id="15370" name="Afgeronde rechthoek 4">
              <a:extLst>
                <a:ext uri="{FF2B5EF4-FFF2-40B4-BE49-F238E27FC236}">
                  <a16:creationId xmlns:a16="http://schemas.microsoft.com/office/drawing/2014/main" id="{C5538B2F-3BCC-9EE7-ABE4-DBBE252FEE52}"/>
                </a:ext>
              </a:extLst>
            </p:cNvPr>
            <p:cNvSpPr>
              <a:spLocks noChangeArrowheads="1"/>
            </p:cNvSpPr>
            <p:nvPr/>
          </p:nvSpPr>
          <p:spPr bwMode="auto">
            <a:xfrm>
              <a:off x="3977978" y="1432070"/>
              <a:ext cx="1720617" cy="1442887"/>
            </a:xfrm>
            <a:prstGeom prst="roundRect">
              <a:avLst>
                <a:gd name="adj" fmla="val 16667"/>
              </a:avLst>
            </a:prstGeom>
            <a:solidFill>
              <a:srgbClr val="FFFF00"/>
            </a:solidFill>
            <a:ln w="9525" algn="ctr">
              <a:solidFill>
                <a:schemeClr val="tx1"/>
              </a:solidFill>
              <a:round/>
              <a:headEnd/>
              <a:tailEnd/>
            </a:ln>
          </p:spPr>
          <p:txBody>
            <a:bodyPr/>
            <a:lstStyle/>
            <a:p>
              <a:pPr marL="0" marR="0" lvl="0" indent="0" algn="ctr" defTabSz="492125" rtl="0" eaLnBrk="1" fontAlgn="base" latinLnBrk="0" hangingPunct="0">
                <a:lnSpc>
                  <a:spcPct val="116000"/>
                </a:lnSpc>
                <a:spcBef>
                  <a:spcPct val="0"/>
                </a:spcBef>
                <a:spcAft>
                  <a:spcPct val="0"/>
                </a:spcAft>
                <a:buClr>
                  <a:srgbClr val="000000"/>
                </a:buClr>
                <a:buSzPct val="100000"/>
                <a:buFont typeface="Times New Roman" panose="02020603050405020304" pitchFamily="18" charset="0"/>
                <a:buNone/>
                <a:tabLst/>
                <a:defRPr/>
              </a:pPr>
              <a:r>
                <a:rPr kumimoji="0" lang="en-GB" altLang="en-US" sz="18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DejaVu Sans" charset="0"/>
                </a:rPr>
                <a:t>application</a:t>
              </a:r>
              <a:endParaRPr kumimoji="0" lang="en-GB" altLang="en-US" sz="2177"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DejaVu Sans" charset="0"/>
              </a:endParaRPr>
            </a:p>
          </p:txBody>
        </p:sp>
        <p:pic>
          <p:nvPicPr>
            <p:cNvPr id="15371" name="Picture 2" descr="C:\Users\erikpoll\Desktop\.png">
              <a:extLst>
                <a:ext uri="{FF2B5EF4-FFF2-40B4-BE49-F238E27FC236}">
                  <a16:creationId xmlns:a16="http://schemas.microsoft.com/office/drawing/2014/main" id="{AE7D04F8-5C93-6E8F-3D10-CDD52A515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642" y="1575184"/>
              <a:ext cx="973850" cy="9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a:extLst>
                <a:ext uri="{FF2B5EF4-FFF2-40B4-BE49-F238E27FC236}">
                  <a16:creationId xmlns:a16="http://schemas.microsoft.com/office/drawing/2014/main" id="{57745AE6-78C1-F9C6-3070-6082D584B49F}"/>
                </a:ext>
              </a:extLst>
            </p:cNvPr>
            <p:cNvSpPr/>
            <p:nvPr/>
          </p:nvSpPr>
          <p:spPr>
            <a:xfrm>
              <a:off x="2544660" y="2043193"/>
              <a:ext cx="1077767" cy="2888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92125" rtl="0" eaLnBrk="0" fontAlgn="base" latinLnBrk="0" hangingPunct="0">
                <a:lnSpc>
                  <a:spcPct val="100000"/>
                </a:lnSpc>
                <a:spcBef>
                  <a:spcPct val="0"/>
                </a:spcBef>
                <a:spcAft>
                  <a:spcPct val="0"/>
                </a:spcAft>
                <a:buClrTx/>
                <a:buSzTx/>
                <a:buFontTx/>
                <a:buNone/>
                <a:tabLst/>
                <a:defRPr/>
              </a:pPr>
              <a:endParaRPr kumimoji="0" lang="en-GB" sz="2177" b="0" i="0" u="none" strike="noStrike" kern="1200" cap="none" spc="0" normalizeH="0" baseline="0" noProof="0" dirty="0">
                <a:ln>
                  <a:noFill/>
                </a:ln>
                <a:solidFill>
                  <a:srgbClr val="FFFFFF"/>
                </a:solidFill>
                <a:effectLst/>
                <a:uLnTx/>
                <a:uFillTx/>
                <a:latin typeface="Arial Rounded MT Bold" panose="020F0704030504030204" pitchFamily="34" charset="0"/>
                <a:ea typeface="+mn-ea"/>
                <a:cs typeface="+mn-cs"/>
              </a:endParaRPr>
            </a:p>
          </p:txBody>
        </p:sp>
        <p:sp>
          <p:nvSpPr>
            <p:cNvPr id="15373" name="TextBox 36">
              <a:extLst>
                <a:ext uri="{FF2B5EF4-FFF2-40B4-BE49-F238E27FC236}">
                  <a16:creationId xmlns:a16="http://schemas.microsoft.com/office/drawing/2014/main" id="{43A142C9-6E18-F263-7692-C122CEEEE205}"/>
                </a:ext>
              </a:extLst>
            </p:cNvPr>
            <p:cNvSpPr txBox="1">
              <a:spLocks noChangeArrowheads="1"/>
            </p:cNvSpPr>
            <p:nvPr/>
          </p:nvSpPr>
          <p:spPr bwMode="auto">
            <a:xfrm>
              <a:off x="2238575" y="1385624"/>
              <a:ext cx="1672928" cy="71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92125" rtl="0" eaLnBrk="0" fontAlgn="base" latinLnBrk="0" hangingPunct="0">
                <a:lnSpc>
                  <a:spcPct val="100000"/>
                </a:lnSpc>
                <a:spcBef>
                  <a:spcPct val="0"/>
                </a:spcBef>
                <a:spcAft>
                  <a:spcPct val="0"/>
                </a:spcAft>
                <a:buClrTx/>
                <a:buSzTx/>
                <a:buFontTx/>
                <a:buNone/>
                <a:tabLst/>
                <a:defRPr/>
              </a:pPr>
              <a:r>
                <a:rPr kumimoji="0" lang="en-US" altLang="en-US" sz="1814" b="0" i="0" u="none" strike="noStrike" kern="1200" cap="none" spc="0" normalizeH="0" baseline="0" noProof="0">
                  <a:ln>
                    <a:noFill/>
                  </a:ln>
                  <a:solidFill>
                    <a:srgbClr val="FF0000"/>
                  </a:solidFill>
                  <a:effectLst/>
                  <a:uLnTx/>
                  <a:uFillTx/>
                  <a:latin typeface="Arial Rounded MT Bold" panose="020F0704030504030204" pitchFamily="34" charset="0"/>
                  <a:ea typeface="+mn-ea"/>
                  <a:cs typeface="Times New Roman" panose="02020603050405020304" pitchFamily="18" charset="0"/>
                </a:rPr>
                <a:t>malicious</a:t>
              </a:r>
            </a:p>
            <a:p>
              <a:pPr marL="0" marR="0" lvl="0" indent="0" algn="ctr" defTabSz="492125" rtl="0" eaLnBrk="0" fontAlgn="base" latinLnBrk="0" hangingPunct="0">
                <a:lnSpc>
                  <a:spcPct val="100000"/>
                </a:lnSpc>
                <a:spcBef>
                  <a:spcPct val="0"/>
                </a:spcBef>
                <a:spcAft>
                  <a:spcPct val="0"/>
                </a:spcAft>
                <a:buClrTx/>
                <a:buSzTx/>
                <a:buFontTx/>
                <a:buNone/>
                <a:tabLst/>
                <a:defRPr/>
              </a:pPr>
              <a:r>
                <a:rPr kumimoji="0" lang="en-US" altLang="en-US" sz="1814" b="0" i="0" u="none" strike="noStrike" kern="1200" cap="none" spc="0" normalizeH="0" baseline="0" noProof="0">
                  <a:ln>
                    <a:noFill/>
                  </a:ln>
                  <a:solidFill>
                    <a:srgbClr val="FF0000"/>
                  </a:solidFill>
                  <a:effectLst/>
                  <a:uLnTx/>
                  <a:uFillTx/>
                  <a:latin typeface="Pieces NFI" panose="02000000000000000000" pitchFamily="2" charset="0"/>
                  <a:ea typeface="+mn-ea"/>
                  <a:cs typeface="Times New Roman" panose="02020603050405020304" pitchFamily="18" charset="0"/>
                </a:rPr>
                <a:t>input</a:t>
              </a:r>
              <a:endParaRPr kumimoji="0" lang="en-GB" altLang="en-US" sz="1814" b="0" i="0" u="none" strike="noStrike" kern="1200" cap="none" spc="0" normalizeH="0" baseline="0" noProof="0">
                <a:ln>
                  <a:noFill/>
                </a:ln>
                <a:solidFill>
                  <a:srgbClr val="FF0000"/>
                </a:solidFill>
                <a:effectLst/>
                <a:uLnTx/>
                <a:uFillTx/>
                <a:latin typeface="Pieces NFI" panose="02000000000000000000" pitchFamily="2" charset="0"/>
                <a:ea typeface="+mn-ea"/>
                <a:cs typeface="Times New Roman" panose="02020603050405020304" pitchFamily="18" charset="0"/>
              </a:endParaRPr>
            </a:p>
          </p:txBody>
        </p:sp>
        <p:sp>
          <p:nvSpPr>
            <p:cNvPr id="15374" name="TextBox 29">
              <a:extLst>
                <a:ext uri="{FF2B5EF4-FFF2-40B4-BE49-F238E27FC236}">
                  <a16:creationId xmlns:a16="http://schemas.microsoft.com/office/drawing/2014/main" id="{C6EA1F6A-C8DB-0669-86EA-CE74C19E50A8}"/>
                </a:ext>
              </a:extLst>
            </p:cNvPr>
            <p:cNvSpPr txBox="1">
              <a:spLocks noChangeArrowheads="1"/>
            </p:cNvSpPr>
            <p:nvPr/>
          </p:nvSpPr>
          <p:spPr bwMode="auto">
            <a:xfrm>
              <a:off x="5661570" y="989203"/>
              <a:ext cx="2222717" cy="44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92125"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3333CC"/>
                  </a:solidFill>
                  <a:effectLst/>
                  <a:uLnTx/>
                  <a:uFillTx/>
                  <a:latin typeface="Arial Rounded MT Bold" panose="020F0704030504030204" pitchFamily="34" charset="0"/>
                  <a:ea typeface="+mn-ea"/>
                  <a:cs typeface="Times New Roman" panose="02020603050405020304" pitchFamily="18" charset="0"/>
                </a:rPr>
                <a:t>a bug !</a:t>
              </a:r>
              <a:endParaRPr kumimoji="0" lang="en-GB" altLang="en-US" sz="2000" b="0" i="0" u="none" strike="noStrike" kern="1200" cap="none" spc="0" normalizeH="0" baseline="0" noProof="0" dirty="0">
                <a:ln>
                  <a:noFill/>
                </a:ln>
                <a:solidFill>
                  <a:srgbClr val="3333CC"/>
                </a:solidFill>
                <a:effectLst/>
                <a:uLnTx/>
                <a:uFillTx/>
                <a:latin typeface="Arial Rounded MT Bold" panose="020F0704030504030204" pitchFamily="34" charset="0"/>
                <a:ea typeface="+mn-ea"/>
                <a:cs typeface="Times New Roman" panose="02020603050405020304" pitchFamily="18" charset="0"/>
              </a:endParaRPr>
            </a:p>
          </p:txBody>
        </p:sp>
        <p:sp>
          <p:nvSpPr>
            <p:cNvPr id="4" name="Explosie 2 3">
              <a:extLst>
                <a:ext uri="{FF2B5EF4-FFF2-40B4-BE49-F238E27FC236}">
                  <a16:creationId xmlns:a16="http://schemas.microsoft.com/office/drawing/2014/main" id="{71FA4DDA-4550-D8EB-4956-EF6E65321FC1}"/>
                </a:ext>
              </a:extLst>
            </p:cNvPr>
            <p:cNvSpPr/>
            <p:nvPr/>
          </p:nvSpPr>
          <p:spPr bwMode="auto">
            <a:xfrm>
              <a:off x="4619242" y="2147958"/>
              <a:ext cx="1217447" cy="628585"/>
            </a:xfrm>
            <a:prstGeom prst="irregularSeal2">
              <a:avLst/>
            </a:prstGeom>
            <a:solidFill>
              <a:srgbClr val="FF6600"/>
            </a:solidFill>
            <a:ln w="9525" cap="flat" cmpd="sng" algn="ctr">
              <a:solidFill>
                <a:srgbClr val="FF0000"/>
              </a:solidFill>
              <a:prstDash val="solid"/>
              <a:round/>
              <a:headEnd type="none" w="med" len="med"/>
              <a:tailEnd type="none" w="med" len="med"/>
            </a:ln>
            <a:effectLst/>
          </p:spPr>
          <p:txBody>
            <a:bodyPr lIns="91431" tIns="45715" rIns="91431" bIns="45715"/>
            <a:lstStyle/>
            <a:p>
              <a:pPr marL="0" marR="0" lvl="0" indent="0" algn="l" defTabSz="492074" rtl="0" eaLnBrk="1" fontAlgn="base" latinLnBrk="0" hangingPunct="1">
                <a:lnSpc>
                  <a:spcPct val="93000"/>
                </a:lnSpc>
                <a:spcBef>
                  <a:spcPct val="0"/>
                </a:spcBef>
                <a:spcAft>
                  <a:spcPct val="0"/>
                </a:spcAft>
                <a:buClr>
                  <a:srgbClr val="000000"/>
                </a:buClr>
                <a:buSzPct val="100000"/>
                <a:buFontTx/>
                <a:buNone/>
                <a:tabLst/>
                <a:defRPr/>
              </a:pPr>
              <a:endParaRPr kumimoji="0" lang="en-GB" sz="2400" b="0" i="0" u="none" strike="noStrike" kern="1200" cap="none" spc="0" normalizeH="0" baseline="0" noProof="0">
                <a:ln>
                  <a:noFill/>
                </a:ln>
                <a:solidFill>
                  <a:srgbClr val="FFFFFF"/>
                </a:solidFill>
                <a:effectLst/>
                <a:uLnTx/>
                <a:uFillTx/>
                <a:latin typeface="Times New Roman" pitchFamily="16" charset="0"/>
                <a:ea typeface="+mn-ea"/>
                <a:cs typeface="Times New Roman" pitchFamily="16" charset="0"/>
              </a:endParaRPr>
            </a:p>
          </p:txBody>
        </p:sp>
        <p:sp>
          <p:nvSpPr>
            <p:cNvPr id="20" name="Curved Down Arrow 19">
              <a:extLst>
                <a:ext uri="{FF2B5EF4-FFF2-40B4-BE49-F238E27FC236}">
                  <a16:creationId xmlns:a16="http://schemas.microsoft.com/office/drawing/2014/main" id="{A68365DF-7975-DEBC-BBB3-8E3E8BA34D49}"/>
                </a:ext>
              </a:extLst>
            </p:cNvPr>
            <p:cNvSpPr/>
            <p:nvPr/>
          </p:nvSpPr>
          <p:spPr>
            <a:xfrm>
              <a:off x="4503370" y="1901921"/>
              <a:ext cx="869832" cy="536519"/>
            </a:xfrm>
            <a:prstGeom prst="curvedDownArrow">
              <a:avLst>
                <a:gd name="adj1" fmla="val 25000"/>
                <a:gd name="adj2" fmla="val 67231"/>
                <a:gd name="adj3" fmla="val 274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92125" rtl="0" eaLnBrk="0" fontAlgn="base" latinLnBrk="0" hangingPunct="0">
                <a:lnSpc>
                  <a:spcPct val="100000"/>
                </a:lnSpc>
                <a:spcBef>
                  <a:spcPct val="0"/>
                </a:spcBef>
                <a:spcAft>
                  <a:spcPct val="0"/>
                </a:spcAft>
                <a:buClrTx/>
                <a:buSzTx/>
                <a:buFontTx/>
                <a:buNone/>
                <a:tabLst/>
                <a:defRPr/>
              </a:pPr>
              <a:endParaRPr kumimoji="0" lang="en-GB" sz="2177"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endParaRPr>
            </a:p>
          </p:txBody>
        </p:sp>
      </p:grpSp>
      <p:sp>
        <p:nvSpPr>
          <p:cNvPr id="15369" name="TextBox 29">
            <a:extLst>
              <a:ext uri="{FF2B5EF4-FFF2-40B4-BE49-F238E27FC236}">
                <a16:creationId xmlns:a16="http://schemas.microsoft.com/office/drawing/2014/main" id="{2BBB5388-B58A-0C18-8C13-351D8A145BF5}"/>
              </a:ext>
            </a:extLst>
          </p:cNvPr>
          <p:cNvSpPr txBox="1">
            <a:spLocks noChangeArrowheads="1"/>
          </p:cNvSpPr>
          <p:nvPr/>
        </p:nvSpPr>
        <p:spPr bwMode="auto">
          <a:xfrm>
            <a:off x="5474881" y="2344681"/>
            <a:ext cx="2319840" cy="6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92125"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000000"/>
                </a:solidFill>
                <a:effectLst/>
                <a:uLnTx/>
                <a:uFillTx/>
                <a:latin typeface="Arial Rounded MT Bold" panose="020F0704030504030204" pitchFamily="34" charset="0"/>
                <a:ea typeface="+mn-ea"/>
                <a:cs typeface="Times New Roman" panose="02020603050405020304" pitchFamily="18" charset="0"/>
              </a:rPr>
              <a:t>eg</a:t>
            </a:r>
            <a:r>
              <a:rPr kumimoji="0" lang="en-US" altLang="en-US" sz="18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Times New Roman" panose="02020603050405020304" pitchFamily="18" charset="0"/>
              </a:rPr>
              <a:t> buffer overflow in PDF viewer</a:t>
            </a:r>
          </a:p>
        </p:txBody>
      </p:sp>
      <p:sp>
        <p:nvSpPr>
          <p:cNvPr id="2" name="TextBox 29">
            <a:extLst>
              <a:ext uri="{FF2B5EF4-FFF2-40B4-BE49-F238E27FC236}">
                <a16:creationId xmlns:a16="http://schemas.microsoft.com/office/drawing/2014/main" id="{C4C3164A-045F-519B-33EF-8DDDBBE85141}"/>
              </a:ext>
            </a:extLst>
          </p:cNvPr>
          <p:cNvSpPr txBox="1">
            <a:spLocks noChangeArrowheads="1"/>
          </p:cNvSpPr>
          <p:nvPr/>
        </p:nvSpPr>
        <p:spPr bwMode="auto">
          <a:xfrm>
            <a:off x="5106413" y="5384684"/>
            <a:ext cx="1043737" cy="6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92125"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a:ln>
                  <a:noFill/>
                </a:ln>
                <a:solidFill>
                  <a:srgbClr val="000000"/>
                </a:solidFill>
                <a:effectLst/>
                <a:uLnTx/>
                <a:uFillTx/>
                <a:latin typeface="Arial Rounded MT Bold" panose="020F0704030504030204" pitchFamily="34" charset="0"/>
                <a:ea typeface="+mn-ea"/>
                <a:cs typeface="Times New Roman" panose="02020603050405020304" pitchFamily="18" charset="0"/>
              </a:rPr>
              <a:t>eg</a:t>
            </a:r>
            <a:r>
              <a:rPr kumimoji="0" lang="en-US" altLang="en-US" sz="18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Times New Roman" panose="02020603050405020304" pitchFamily="18" charset="0"/>
              </a:rPr>
              <a:t> SQL</a:t>
            </a:r>
          </a:p>
          <a:p>
            <a:pPr marL="0" marR="0" lvl="0" indent="0" algn="l" defTabSz="492125"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Times New Roman" panose="02020603050405020304" pitchFamily="18" charset="0"/>
              </a:rPr>
              <a:t>query</a:t>
            </a:r>
            <a:endParaRPr kumimoji="0" lang="en-GB" altLang="en-US" sz="18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Times New Roman" panose="02020603050405020304" pitchFamily="18" charset="0"/>
            </a:endParaRPr>
          </a:p>
        </p:txBody>
      </p:sp>
      <p:sp>
        <p:nvSpPr>
          <p:cNvPr id="3" name="Title 1">
            <a:extLst>
              <a:ext uri="{FF2B5EF4-FFF2-40B4-BE49-F238E27FC236}">
                <a16:creationId xmlns:a16="http://schemas.microsoft.com/office/drawing/2014/main" id="{12B4335B-C3BB-7C85-F83A-33B5BD146171}"/>
              </a:ext>
            </a:extLst>
          </p:cNvPr>
          <p:cNvSpPr txBox="1">
            <a:spLocks/>
          </p:cNvSpPr>
          <p:nvPr/>
        </p:nvSpPr>
        <p:spPr bwMode="auto">
          <a:xfrm>
            <a:off x="292320" y="1012681"/>
            <a:ext cx="3792887" cy="70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6795" rIns="89990" bIns="46795" anchor="ctr"/>
          <a:lstStyle>
            <a:lvl1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Rounded MT Bold" panose="020F0704030504030204" pitchFamily="34" charset="0"/>
                <a:ea typeface="+mj-ea"/>
                <a:cs typeface="+mj-cs"/>
              </a:defRPr>
            </a:lvl1pPr>
            <a:lvl2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2pPr>
            <a:lvl3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3pPr>
            <a:lvl4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4pPr>
            <a:lvl5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5pPr>
            <a:lvl6pPr marL="25146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6pPr>
            <a:lvl7pPr marL="29718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7pPr>
            <a:lvl8pPr marL="34290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8pPr>
            <a:lvl9pPr marL="38862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9pPr>
          </a:lstStyle>
          <a:p>
            <a:pPr marL="0" marR="0" lvl="0" indent="0" algn="ctr" defTabSz="492125" rtl="0" eaLnBrk="0" fontAlgn="base" latinLnBrk="0" hangingPunct="0">
              <a:lnSpc>
                <a:spcPct val="116000"/>
              </a:lnSpc>
              <a:spcBef>
                <a:spcPct val="0"/>
              </a:spcBef>
              <a:spcAft>
                <a:spcPct val="0"/>
              </a:spcAft>
              <a:buClr>
                <a:srgbClr val="000000"/>
              </a:buClr>
              <a:buSzPct val="100000"/>
              <a:buFont typeface="Times New Roman" pitchFamily="18" charset="0"/>
              <a:buNone/>
              <a:tabLst/>
              <a:defRPr/>
            </a:pPr>
            <a:r>
              <a:rPr kumimoji="0" lang="en-US" sz="2000" b="0" i="0" u="none" strike="noStrike" kern="0" cap="none" spc="0" normalizeH="0" baseline="0" noProof="0" dirty="0">
                <a:ln>
                  <a:noFill/>
                </a:ln>
                <a:solidFill>
                  <a:srgbClr val="000000"/>
                </a:solidFill>
                <a:effectLst/>
                <a:uLnTx/>
                <a:uFillTx/>
                <a:latin typeface="Arial Rounded MT Bold" panose="020F0704030504030204" pitchFamily="34" charset="0"/>
                <a:ea typeface="+mj-ea"/>
                <a:cs typeface="+mj-cs"/>
              </a:rPr>
              <a:t>  1. </a:t>
            </a:r>
            <a:r>
              <a:rPr kumimoji="0" lang="en-US" sz="2000" b="0" i="1" u="none" strike="noStrike" kern="0" cap="none" spc="0" normalizeH="0" baseline="0" noProof="0" dirty="0">
                <a:ln>
                  <a:noFill/>
                </a:ln>
                <a:solidFill>
                  <a:srgbClr val="000000"/>
                </a:solidFill>
                <a:effectLst/>
                <a:uLnTx/>
                <a:uFillTx/>
                <a:latin typeface="Arial Rounded MT Bold" panose="020F0704030504030204" pitchFamily="34" charset="0"/>
                <a:ea typeface="+mj-ea"/>
                <a:cs typeface="+mj-cs"/>
              </a:rPr>
              <a:t>Buggy</a:t>
            </a:r>
            <a:r>
              <a:rPr kumimoji="0" lang="en-US" sz="2000" b="0" i="0" u="none" strike="noStrike" kern="0" cap="none" spc="0" normalizeH="0" baseline="0" noProof="0" dirty="0">
                <a:ln>
                  <a:noFill/>
                </a:ln>
                <a:solidFill>
                  <a:srgbClr val="000000"/>
                </a:solidFill>
                <a:effectLst/>
                <a:uLnTx/>
                <a:uFillTx/>
                <a:latin typeface="Arial Rounded MT Bold" panose="020F0704030504030204" pitchFamily="34" charset="0"/>
                <a:ea typeface="+mj-ea"/>
                <a:cs typeface="+mj-cs"/>
              </a:rPr>
              <a:t>,  </a:t>
            </a:r>
            <a:r>
              <a:rPr lang="en-US" sz="2000" i="1" kern="0" dirty="0" err="1">
                <a:solidFill>
                  <a:srgbClr val="000000"/>
                </a:solidFill>
              </a:rPr>
              <a:t>i</a:t>
            </a:r>
            <a:r>
              <a:rPr kumimoji="0" lang="en-US" sz="2000" b="0" i="1" u="none" strike="noStrike" kern="0" cap="none" spc="0" normalizeH="0" baseline="0" noProof="0" dirty="0" err="1">
                <a:ln>
                  <a:noFill/>
                </a:ln>
                <a:solidFill>
                  <a:srgbClr val="000000"/>
                </a:solidFill>
                <a:effectLst/>
                <a:uLnTx/>
                <a:uFillTx/>
                <a:latin typeface="Arial Rounded MT Bold" panose="020F0704030504030204" pitchFamily="34" charset="0"/>
                <a:ea typeface="+mj-ea"/>
                <a:cs typeface="+mj-cs"/>
              </a:rPr>
              <a:t>nsecure</a:t>
            </a:r>
            <a:r>
              <a:rPr kumimoji="0" lang="en-US" sz="2000" b="0" i="0" u="none" strike="noStrike" kern="0" cap="none" spc="0" normalizeH="0" baseline="0" noProof="0" dirty="0">
                <a:ln>
                  <a:noFill/>
                </a:ln>
                <a:solidFill>
                  <a:srgbClr val="000000"/>
                </a:solidFill>
                <a:effectLst/>
                <a:uLnTx/>
                <a:uFillTx/>
                <a:latin typeface="Arial Rounded MT Bold" panose="020F0704030504030204" pitchFamily="34" charset="0"/>
                <a:ea typeface="+mj-ea"/>
                <a:cs typeface="+mj-cs"/>
              </a:rPr>
              <a:t>  </a:t>
            </a:r>
            <a:r>
              <a:rPr kumimoji="0" lang="en-US" sz="2000" b="0" i="0" u="none" strike="noStrike" kern="0" cap="none" spc="0" normalizeH="0" baseline="0" noProof="0" dirty="0">
                <a:ln>
                  <a:noFill/>
                </a:ln>
                <a:effectLst/>
                <a:uLnTx/>
                <a:uFillTx/>
                <a:latin typeface="Arial Rounded MT Bold" panose="020F0704030504030204" pitchFamily="34" charset="0"/>
                <a:ea typeface="+mj-ea"/>
                <a:cs typeface="+mj-cs"/>
              </a:rPr>
              <a:t>parsing</a:t>
            </a:r>
            <a:r>
              <a:rPr kumimoji="0" lang="en-US" sz="2000" b="0" i="0" u="none" strike="noStrike" kern="0" cap="none" spc="0" normalizeH="0" baseline="0" noProof="0" dirty="0">
                <a:ln>
                  <a:noFill/>
                </a:ln>
                <a:solidFill>
                  <a:srgbClr val="000000"/>
                </a:solidFill>
                <a:effectLst/>
                <a:uLnTx/>
                <a:uFillTx/>
                <a:latin typeface="Arial Rounded MT Bold" panose="020F0704030504030204" pitchFamily="34" charset="0"/>
                <a:ea typeface="+mj-ea"/>
                <a:cs typeface="+mj-cs"/>
              </a:rPr>
              <a:t>    </a:t>
            </a:r>
            <a:endParaRPr kumimoji="0" lang="en-GB" sz="2000" b="0" i="0" u="none" strike="noStrike" kern="0" cap="none" spc="0" normalizeH="0" baseline="0" noProof="0" dirty="0">
              <a:ln>
                <a:noFill/>
              </a:ln>
              <a:solidFill>
                <a:srgbClr val="000000"/>
              </a:solidFill>
              <a:effectLst/>
              <a:uLnTx/>
              <a:uFillTx/>
              <a:latin typeface="Arial Rounded MT Bold" panose="020F0704030504030204" pitchFamily="34" charset="0"/>
              <a:ea typeface="+mj-ea"/>
              <a:cs typeface="+mj-cs"/>
            </a:endParaRPr>
          </a:p>
        </p:txBody>
      </p:sp>
      <p:sp>
        <p:nvSpPr>
          <p:cNvPr id="6" name="Title 1">
            <a:extLst>
              <a:ext uri="{FF2B5EF4-FFF2-40B4-BE49-F238E27FC236}">
                <a16:creationId xmlns:a16="http://schemas.microsoft.com/office/drawing/2014/main" id="{F3226673-B183-B748-D72E-40846CC845E7}"/>
              </a:ext>
            </a:extLst>
          </p:cNvPr>
          <p:cNvSpPr txBox="1">
            <a:spLocks/>
          </p:cNvSpPr>
          <p:nvPr/>
        </p:nvSpPr>
        <p:spPr bwMode="auto">
          <a:xfrm>
            <a:off x="24174" y="3390461"/>
            <a:ext cx="5097907" cy="69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0" tIns="46795" rIns="89990" bIns="46795" anchor="ctr"/>
          <a:lstStyle>
            <a:lvl1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Rounded MT Bold" panose="020F0704030504030204" pitchFamily="34" charset="0"/>
                <a:ea typeface="+mj-ea"/>
                <a:cs typeface="+mj-cs"/>
              </a:defRPr>
            </a:lvl1pPr>
            <a:lvl2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2pPr>
            <a:lvl3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3pPr>
            <a:lvl4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4pPr>
            <a:lvl5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5pPr>
            <a:lvl6pPr marL="25146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6pPr>
            <a:lvl7pPr marL="29718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7pPr>
            <a:lvl8pPr marL="34290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8pPr>
            <a:lvl9pPr marL="38862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9pPr>
          </a:lstStyle>
          <a:p>
            <a:pPr marL="0" marR="0" lvl="0" indent="0" algn="ctr" defTabSz="492125" rtl="0" eaLnBrk="0" fontAlgn="base" latinLnBrk="0" hangingPunct="0">
              <a:lnSpc>
                <a:spcPct val="116000"/>
              </a:lnSpc>
              <a:spcBef>
                <a:spcPct val="0"/>
              </a:spcBef>
              <a:spcAft>
                <a:spcPct val="0"/>
              </a:spcAft>
              <a:buClr>
                <a:srgbClr val="000000"/>
              </a:buClr>
              <a:buSzPct val="100000"/>
              <a:buFont typeface="Times New Roman" pitchFamily="18" charset="0"/>
              <a:buNone/>
              <a:tabLst/>
              <a:defRPr/>
            </a:pPr>
            <a:r>
              <a:rPr kumimoji="0" lang="en-US" sz="2000" b="0" u="none" strike="noStrike" kern="0" cap="none" spc="0" normalizeH="0" baseline="0" noProof="0" dirty="0">
                <a:ln>
                  <a:noFill/>
                </a:ln>
                <a:solidFill>
                  <a:schemeClr val="tx1"/>
                </a:solidFill>
                <a:effectLst/>
                <a:uLnTx/>
                <a:uFillTx/>
                <a:latin typeface="Arial Rounded MT Bold" panose="020F0704030504030204" pitchFamily="34" charset="0"/>
                <a:ea typeface="+mj-ea"/>
                <a:cs typeface="+mj-cs"/>
              </a:rPr>
              <a:t>  2.  Correct, but </a:t>
            </a:r>
            <a:r>
              <a:rPr lang="en-US" sz="2000" i="1" kern="0" dirty="0">
                <a:solidFill>
                  <a:schemeClr val="tx1"/>
                </a:solidFill>
              </a:rPr>
              <a:t>unintended </a:t>
            </a:r>
            <a:r>
              <a:rPr lang="en-US" sz="2000" kern="0" dirty="0">
                <a:solidFill>
                  <a:schemeClr val="tx1"/>
                </a:solidFill>
              </a:rPr>
              <a:t> </a:t>
            </a:r>
            <a:r>
              <a:rPr lang="en-US" sz="2000" kern="0" dirty="0"/>
              <a:t>parsing</a:t>
            </a:r>
            <a:r>
              <a:rPr kumimoji="0" lang="en-US" sz="2000" b="0" u="none" strike="noStrike" kern="0" cap="none" spc="0" normalizeH="0" baseline="0" noProof="0" dirty="0">
                <a:ln>
                  <a:noFill/>
                </a:ln>
                <a:solidFill>
                  <a:schemeClr val="tx1"/>
                </a:solidFill>
                <a:effectLst/>
                <a:uLnTx/>
                <a:uFillTx/>
                <a:latin typeface="Arial Rounded MT Bold" panose="020F0704030504030204" pitchFamily="34" charset="0"/>
                <a:ea typeface="+mj-ea"/>
                <a:cs typeface="+mj-cs"/>
              </a:rPr>
              <a:t>   </a:t>
            </a:r>
            <a:endParaRPr kumimoji="0" lang="en-GB" sz="2000" b="0" u="none" strike="noStrike" kern="0" cap="none" spc="0" normalizeH="0" baseline="0" noProof="0" dirty="0">
              <a:ln>
                <a:noFill/>
              </a:ln>
              <a:solidFill>
                <a:schemeClr val="tx1"/>
              </a:solidFill>
              <a:effectLst/>
              <a:uLnTx/>
              <a:uFillTx/>
              <a:latin typeface="Arial Rounded MT Bold" panose="020F0704030504030204" pitchFamily="34" charset="0"/>
              <a:ea typeface="+mj-ea"/>
              <a:cs typeface="+mj-cs"/>
            </a:endParaRPr>
          </a:p>
        </p:txBody>
      </p:sp>
    </p:spTree>
    <p:extLst>
      <p:ext uri="{BB962C8B-B14F-4D97-AF65-F5344CB8AC3E}">
        <p14:creationId xmlns:p14="http://schemas.microsoft.com/office/powerpoint/2010/main" val="30406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4C2F661-92A3-7827-7398-FA229155DB0E}"/>
              </a:ext>
            </a:extLst>
          </p:cNvPr>
          <p:cNvSpPr>
            <a:spLocks noGrp="1"/>
          </p:cNvSpPr>
          <p:nvPr>
            <p:ph type="title"/>
          </p:nvPr>
        </p:nvSpPr>
        <p:spPr/>
        <p:txBody>
          <a:bodyPr/>
          <a:lstStyle/>
          <a:p>
            <a:r>
              <a:rPr lang="en-GB" altLang="en-US" sz="2400" dirty="0"/>
              <a:t>Preventing buggy parsing - the </a:t>
            </a:r>
            <a:r>
              <a:rPr lang="en-GB" altLang="en-US" sz="2400" dirty="0" err="1"/>
              <a:t>LangSec</a:t>
            </a:r>
            <a:r>
              <a:rPr lang="en-GB" altLang="en-US" sz="2400" dirty="0"/>
              <a:t> way</a:t>
            </a:r>
          </a:p>
        </p:txBody>
      </p:sp>
      <p:sp>
        <p:nvSpPr>
          <p:cNvPr id="44039" name="Afgeronde rechthoek 4">
            <a:extLst>
              <a:ext uri="{FF2B5EF4-FFF2-40B4-BE49-F238E27FC236}">
                <a16:creationId xmlns:a16="http://schemas.microsoft.com/office/drawing/2014/main" id="{BBEF86AD-2365-E41E-A55A-74738B4AE473}"/>
              </a:ext>
            </a:extLst>
          </p:cNvPr>
          <p:cNvSpPr>
            <a:spLocks noChangeArrowheads="1"/>
          </p:cNvSpPr>
          <p:nvPr/>
        </p:nvSpPr>
        <p:spPr bwMode="auto">
          <a:xfrm>
            <a:off x="3493038" y="1306464"/>
            <a:ext cx="4103297" cy="2266552"/>
          </a:xfrm>
          <a:prstGeom prst="roundRect">
            <a:avLst>
              <a:gd name="adj" fmla="val 16667"/>
            </a:avLst>
          </a:prstGeom>
          <a:solidFill>
            <a:srgbClr val="FFFF00"/>
          </a:solidFill>
          <a:ln w="9525" algn="ctr">
            <a:solidFill>
              <a:schemeClr val="tx1"/>
            </a:solidFill>
            <a:round/>
            <a:headEnd/>
            <a:tailEnd/>
          </a:ln>
        </p:spPr>
        <p:txBody>
          <a:bodyPr/>
          <a:lstStyle/>
          <a:p>
            <a:pPr algn="ctr" eaLnBrk="1">
              <a:lnSpc>
                <a:spcPct val="116000"/>
              </a:lnSpc>
              <a:buClr>
                <a:srgbClr val="000000"/>
              </a:buClr>
              <a:buSzPct val="100000"/>
              <a:buFont typeface="Times New Roman" panose="02020603050405020304" pitchFamily="18" charset="0"/>
              <a:buNone/>
            </a:pPr>
            <a:r>
              <a:rPr lang="en-GB" altLang="en-US" sz="1814" dirty="0">
                <a:solidFill>
                  <a:schemeClr val="tx1"/>
                </a:solidFill>
                <a:latin typeface="Arial Rounded MT Bold" panose="020F0704030504030204" pitchFamily="34" charset="0"/>
                <a:ea typeface="DejaVu Sans"/>
                <a:cs typeface="DejaVu Sans"/>
              </a:rPr>
              <a:t>application</a:t>
            </a:r>
            <a:endParaRPr lang="en-GB" altLang="en-US" sz="2177" dirty="0">
              <a:solidFill>
                <a:schemeClr val="tx1"/>
              </a:solidFill>
              <a:latin typeface="Arial Rounded MT Bold" panose="020F0704030504030204" pitchFamily="34" charset="0"/>
              <a:ea typeface="DejaVu Sans"/>
              <a:cs typeface="DejaVu Sans"/>
            </a:endParaRPr>
          </a:p>
        </p:txBody>
      </p:sp>
      <p:pic>
        <p:nvPicPr>
          <p:cNvPr id="44040" name="Picture 2" descr="C:\Users\erikpoll\Desktop\.png">
            <a:extLst>
              <a:ext uri="{FF2B5EF4-FFF2-40B4-BE49-F238E27FC236}">
                <a16:creationId xmlns:a16="http://schemas.microsoft.com/office/drawing/2014/main" id="{B8CC02B6-32C6-9311-EDD6-0F70D39AF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98896"/>
            <a:ext cx="883403" cy="88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a:extLst>
              <a:ext uri="{FF2B5EF4-FFF2-40B4-BE49-F238E27FC236}">
                <a16:creationId xmlns:a16="http://schemas.microsoft.com/office/drawing/2014/main" id="{26639087-D918-AC6B-8E91-E9196B1F9DED}"/>
              </a:ext>
            </a:extLst>
          </p:cNvPr>
          <p:cNvSpPr/>
          <p:nvPr/>
        </p:nvSpPr>
        <p:spPr bwMode="auto">
          <a:xfrm>
            <a:off x="2192720" y="2122946"/>
            <a:ext cx="977760"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44037" name="Rechthoek 5">
            <a:extLst>
              <a:ext uri="{FF2B5EF4-FFF2-40B4-BE49-F238E27FC236}">
                <a16:creationId xmlns:a16="http://schemas.microsoft.com/office/drawing/2014/main" id="{15684E91-50A0-6DA9-3BDC-46806A4079AE}"/>
              </a:ext>
            </a:extLst>
          </p:cNvPr>
          <p:cNvSpPr>
            <a:spLocks noChangeArrowheads="1"/>
          </p:cNvSpPr>
          <p:nvPr/>
        </p:nvSpPr>
        <p:spPr bwMode="auto">
          <a:xfrm>
            <a:off x="3497761" y="1761481"/>
            <a:ext cx="489600" cy="914400"/>
          </a:xfrm>
          <a:prstGeom prst="rect">
            <a:avLst/>
          </a:prstGeom>
          <a:solidFill>
            <a:srgbClr val="FFC000"/>
          </a:solidFill>
          <a:ln w="9525" algn="ctr">
            <a:solidFill>
              <a:schemeClr val="tx1"/>
            </a:solidFill>
            <a:round/>
            <a:headEnd/>
            <a:tailEnd/>
          </a:ln>
        </p:spPr>
        <p:txBody>
          <a:bodyPr vert="eaVert"/>
          <a:lstStyle/>
          <a:p>
            <a:pPr algn="ctr" eaLnBrk="1">
              <a:lnSpc>
                <a:spcPct val="116000"/>
              </a:lnSpc>
              <a:buClr>
                <a:srgbClr val="000000"/>
              </a:buClr>
              <a:buSzPct val="100000"/>
              <a:buFont typeface="Times New Roman" panose="02020603050405020304" pitchFamily="18" charset="0"/>
              <a:buNone/>
            </a:pPr>
            <a:r>
              <a:rPr lang="en-GB" altLang="en-US" sz="1800" dirty="0">
                <a:solidFill>
                  <a:schemeClr val="tx1"/>
                </a:solidFill>
                <a:latin typeface="Arial Rounded MT Bold" panose="020F0704030504030204" pitchFamily="34" charset="0"/>
                <a:ea typeface="DejaVu Sans"/>
                <a:cs typeface="DejaVu Sans"/>
              </a:rPr>
              <a:t>parser</a:t>
            </a:r>
            <a:endParaRPr lang="en-GB" altLang="en-US" sz="2000" dirty="0">
              <a:solidFill>
                <a:schemeClr val="tx1"/>
              </a:solidFill>
              <a:latin typeface="Arial Rounded MT Bold" panose="020F0704030504030204" pitchFamily="34" charset="0"/>
              <a:ea typeface="DejaVu Sans"/>
              <a:cs typeface="DejaVu Sans"/>
            </a:endParaRPr>
          </a:p>
        </p:txBody>
      </p:sp>
      <p:sp>
        <p:nvSpPr>
          <p:cNvPr id="34" name="TextBox 36">
            <a:extLst>
              <a:ext uri="{FF2B5EF4-FFF2-40B4-BE49-F238E27FC236}">
                <a16:creationId xmlns:a16="http://schemas.microsoft.com/office/drawing/2014/main" id="{B10DC61A-165D-8095-58AC-5C0E45FE9846}"/>
              </a:ext>
            </a:extLst>
          </p:cNvPr>
          <p:cNvSpPr txBox="1">
            <a:spLocks noChangeArrowheads="1"/>
          </p:cNvSpPr>
          <p:nvPr/>
        </p:nvSpPr>
        <p:spPr bwMode="auto">
          <a:xfrm>
            <a:off x="467544" y="3176042"/>
            <a:ext cx="7632848" cy="254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defRPr/>
            </a:pPr>
            <a:r>
              <a:rPr lang="en-US" altLang="en-US" sz="2177" dirty="0" err="1">
                <a:solidFill>
                  <a:srgbClr val="008000"/>
                </a:solidFill>
                <a:latin typeface="Arial Rounded MT Bold" panose="020F0704030504030204" pitchFamily="34" charset="0"/>
              </a:rPr>
              <a:t>LangSec</a:t>
            </a:r>
            <a:r>
              <a:rPr lang="en-US" altLang="en-US" sz="2177" dirty="0">
                <a:solidFill>
                  <a:srgbClr val="008000"/>
                </a:solidFill>
                <a:latin typeface="Arial Rounded MT Bold" panose="020F0704030504030204" pitchFamily="34" charset="0"/>
              </a:rPr>
              <a:t> approach:</a:t>
            </a:r>
          </a:p>
          <a:p>
            <a:pPr marL="259204" indent="-259204">
              <a:lnSpc>
                <a:spcPct val="150000"/>
              </a:lnSpc>
              <a:buFont typeface="Arial" panose="020B0604020202020204" pitchFamily="34" charset="0"/>
              <a:buChar char="•"/>
              <a:defRPr/>
            </a:pPr>
            <a:r>
              <a:rPr lang="en-US" altLang="en-US" sz="1814" dirty="0">
                <a:solidFill>
                  <a:srgbClr val="008000"/>
                </a:solidFill>
                <a:latin typeface="Arial Rounded MT Bold" panose="020F0704030504030204" pitchFamily="34" charset="0"/>
              </a:rPr>
              <a:t>Clear &amp; ideally language spec</a:t>
            </a:r>
          </a:p>
          <a:p>
            <a:pPr marL="259204" indent="-259204">
              <a:lnSpc>
                <a:spcPct val="150000"/>
              </a:lnSpc>
              <a:buFont typeface="Arial" panose="020B0604020202020204" pitchFamily="34" charset="0"/>
              <a:buChar char="•"/>
              <a:defRPr/>
            </a:pPr>
            <a:r>
              <a:rPr lang="en-US" altLang="en-US" sz="1814" dirty="0">
                <a:solidFill>
                  <a:srgbClr val="008000"/>
                </a:solidFill>
                <a:latin typeface="Arial Rounded MT Bold" panose="020F0704030504030204" pitchFamily="34" charset="0"/>
              </a:rPr>
              <a:t>Generated parser code</a:t>
            </a:r>
          </a:p>
          <a:p>
            <a:pPr marL="259204" indent="-259204">
              <a:lnSpc>
                <a:spcPct val="150000"/>
              </a:lnSpc>
              <a:buFont typeface="Arial" panose="020B0604020202020204" pitchFamily="34" charset="0"/>
              <a:buChar char="•"/>
              <a:defRPr/>
            </a:pPr>
            <a:r>
              <a:rPr lang="en-US" altLang="en-US" sz="1814" dirty="0">
                <a:solidFill>
                  <a:srgbClr val="008000"/>
                </a:solidFill>
                <a:latin typeface="Arial Rounded MT Bold" panose="020F0704030504030204" pitchFamily="34" charset="0"/>
              </a:rPr>
              <a:t>Complete parsing before processing  </a:t>
            </a:r>
            <a:r>
              <a:rPr lang="en-US" altLang="en-US" sz="1800" dirty="0">
                <a:solidFill>
                  <a:schemeClr val="tx1"/>
                </a:solidFill>
                <a:latin typeface="Arial Rounded MT Bold" panose="020F0704030504030204" pitchFamily="34" charset="0"/>
              </a:rPr>
              <a:t>                                                </a:t>
            </a:r>
            <a:r>
              <a:rPr lang="en-US" altLang="en-US" sz="1600" dirty="0">
                <a:solidFill>
                  <a:schemeClr val="tx1"/>
                </a:solidFill>
                <a:latin typeface="Arial Rounded MT Bold" panose="020F0704030504030204" pitchFamily="34" charset="0"/>
              </a:rPr>
              <a:t>  </a:t>
            </a:r>
          </a:p>
          <a:p>
            <a:pPr lvl="1" indent="0">
              <a:lnSpc>
                <a:spcPct val="150000"/>
              </a:lnSpc>
              <a:defRPr/>
            </a:pPr>
            <a:r>
              <a:rPr lang="en-US" altLang="en-US" sz="1600" dirty="0">
                <a:solidFill>
                  <a:schemeClr val="tx1"/>
                </a:solidFill>
                <a:latin typeface="Arial Rounded MT Bold" panose="020F0704030504030204" pitchFamily="34" charset="0"/>
              </a:rPr>
              <a:t>rest of the program only handles well-formed data structures produced by parser</a:t>
            </a:r>
            <a:endParaRPr lang="en-GB" altLang="en-US" sz="1800" dirty="0">
              <a:solidFill>
                <a:schemeClr val="tx1"/>
              </a:solidFill>
              <a:latin typeface="Arial Rounded MT Bold" panose="020F0704030504030204" pitchFamily="34" charset="0"/>
            </a:endParaRPr>
          </a:p>
        </p:txBody>
      </p:sp>
      <p:sp>
        <p:nvSpPr>
          <p:cNvPr id="2" name="Right Arrow 28">
            <a:extLst>
              <a:ext uri="{FF2B5EF4-FFF2-40B4-BE49-F238E27FC236}">
                <a16:creationId xmlns:a16="http://schemas.microsoft.com/office/drawing/2014/main" id="{6EE72734-5A1A-411E-C42A-AF24C68FFCCC}"/>
              </a:ext>
            </a:extLst>
          </p:cNvPr>
          <p:cNvSpPr/>
          <p:nvPr/>
        </p:nvSpPr>
        <p:spPr bwMode="auto">
          <a:xfrm>
            <a:off x="3995936" y="2114352"/>
            <a:ext cx="216024" cy="27067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3" name="TextBox 2">
            <a:extLst>
              <a:ext uri="{FF2B5EF4-FFF2-40B4-BE49-F238E27FC236}">
                <a16:creationId xmlns:a16="http://schemas.microsoft.com/office/drawing/2014/main" id="{108FD4DE-612D-A3E1-1E6B-E5014D3B962C}"/>
              </a:ext>
            </a:extLst>
          </p:cNvPr>
          <p:cNvSpPr txBox="1"/>
          <p:nvPr/>
        </p:nvSpPr>
        <p:spPr>
          <a:xfrm>
            <a:off x="2206950" y="1761481"/>
            <a:ext cx="873957" cy="369332"/>
          </a:xfrm>
          <a:prstGeom prst="rect">
            <a:avLst/>
          </a:prstGeom>
          <a:noFill/>
        </p:spPr>
        <p:txBody>
          <a:bodyPr wrap="none" rtlCol="0">
            <a:spAutoFit/>
          </a:bodyPr>
          <a:lstStyle/>
          <a:p>
            <a:r>
              <a:rPr lang="en-US" sz="1800" dirty="0">
                <a:solidFill>
                  <a:srgbClr val="FF0000"/>
                </a:solidFill>
                <a:latin typeface="Pieces NFI" panose="02000000000000000000" pitchFamily="2" charset="0"/>
              </a:rPr>
              <a:t>input</a:t>
            </a:r>
            <a:endParaRPr lang="en-NL" dirty="0">
              <a:solidFill>
                <a:srgbClr val="FF0000"/>
              </a:solidFill>
              <a:latin typeface="Pieces NFI" panose="02000000000000000000" pitchFamily="2" charset="0"/>
            </a:endParaRPr>
          </a:p>
        </p:txBody>
      </p:sp>
      <p:sp>
        <p:nvSpPr>
          <p:cNvPr id="4" name="TextBox 3">
            <a:extLst>
              <a:ext uri="{FF2B5EF4-FFF2-40B4-BE49-F238E27FC236}">
                <a16:creationId xmlns:a16="http://schemas.microsoft.com/office/drawing/2014/main" id="{67902086-D0E2-9555-C119-25BE006DAD52}"/>
              </a:ext>
            </a:extLst>
          </p:cNvPr>
          <p:cNvSpPr txBox="1"/>
          <p:nvPr/>
        </p:nvSpPr>
        <p:spPr>
          <a:xfrm>
            <a:off x="4241264" y="1969527"/>
            <a:ext cx="2202943" cy="830997"/>
          </a:xfrm>
          <a:prstGeom prst="rect">
            <a:avLst/>
          </a:prstGeom>
          <a:noFill/>
        </p:spPr>
        <p:txBody>
          <a:bodyPr wrap="square" rtlCol="0">
            <a:spAutoFit/>
          </a:bodyPr>
          <a:lstStyle/>
          <a:p>
            <a:r>
              <a:rPr lang="en-US" sz="1600" dirty="0">
                <a:solidFill>
                  <a:schemeClr val="tx1"/>
                </a:solidFill>
                <a:latin typeface="Arial Rounded MT Bold" panose="020F0704030504030204" pitchFamily="34" charset="0"/>
                <a:cs typeface="Courier New" panose="02070309020205020404" pitchFamily="49" charset="0"/>
              </a:rPr>
              <a:t>Some </a:t>
            </a:r>
            <a:r>
              <a:rPr lang="en-US" sz="1600" b="1" dirty="0">
                <a:solidFill>
                  <a:schemeClr val="tx1"/>
                </a:solidFill>
                <a:latin typeface="Courier New" panose="02070309020205020404" pitchFamily="49" charset="0"/>
                <a:cs typeface="Courier New" panose="02070309020205020404" pitchFamily="49" charset="0"/>
              </a:rPr>
              <a:t>C</a:t>
            </a:r>
            <a:r>
              <a:rPr lang="en-US" sz="1600" dirty="0">
                <a:solidFill>
                  <a:schemeClr val="tx1"/>
                </a:solidFill>
                <a:latin typeface="Arial Rounded MT Bold" panose="020F0704030504030204" pitchFamily="34"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struct, </a:t>
            </a:r>
          </a:p>
          <a:p>
            <a:r>
              <a:rPr lang="en-US" sz="1600" b="1" dirty="0">
                <a:solidFill>
                  <a:schemeClr val="tx1"/>
                </a:solidFill>
                <a:latin typeface="Courier New" panose="02070309020205020404" pitchFamily="49" charset="0"/>
                <a:cs typeface="Courier New" panose="02070309020205020404" pitchFamily="49" charset="0"/>
              </a:rPr>
              <a:t> Java/C++</a:t>
            </a:r>
            <a:r>
              <a:rPr lang="en-US" sz="1600" dirty="0">
                <a:solidFill>
                  <a:schemeClr val="tx1"/>
                </a:solidFill>
                <a:latin typeface="Arial Rounded MT Bold" panose="020F0704030504030204" pitchFamily="34"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object,</a:t>
            </a:r>
          </a:p>
          <a:p>
            <a:r>
              <a:rPr lang="en-US" sz="1600" b="1" dirty="0">
                <a:solidFill>
                  <a:schemeClr val="tx1"/>
                </a:solidFill>
                <a:latin typeface="Arial Rounded MT Bold" panose="020F0704030504030204" pitchFamily="34" charset="0"/>
                <a:cs typeface="Courier New" panose="02070309020205020404" pitchFamily="49" charset="0"/>
              </a:rPr>
              <a:t>   </a:t>
            </a:r>
            <a:r>
              <a:rPr lang="en-US" sz="1600" dirty="0">
                <a:solidFill>
                  <a:schemeClr val="tx1"/>
                </a:solidFill>
                <a:latin typeface="Arial Rounded MT Bold" panose="020F0704030504030204" pitchFamily="34" charset="0"/>
                <a:cs typeface="Courier New" panose="02070309020205020404" pitchFamily="49" charset="0"/>
              </a:rPr>
              <a:t>or </a:t>
            </a:r>
            <a:r>
              <a:rPr lang="en-US" sz="1600" b="1" dirty="0">
                <a:solidFill>
                  <a:schemeClr val="tx1"/>
                </a:solidFill>
                <a:latin typeface="Courier New" panose="02070309020205020404" pitchFamily="49" charset="0"/>
                <a:cs typeface="Courier New" panose="02070309020205020404" pitchFamily="49" charset="0"/>
              </a:rPr>
              <a:t>error</a:t>
            </a:r>
            <a:endParaRPr lang="en-NL" b="1" dirty="0">
              <a:solidFill>
                <a:schemeClr val="tx1"/>
              </a:solidFill>
              <a:latin typeface="Courier New" panose="02070309020205020404" pitchFamily="49" charset="0"/>
              <a:cs typeface="Courier New" panose="02070309020205020404" pitchFamily="49" charset="0"/>
            </a:endParaRPr>
          </a:p>
        </p:txBody>
      </p:sp>
      <p:sp>
        <p:nvSpPr>
          <p:cNvPr id="6" name="Slide Number Placeholder 4">
            <a:extLst>
              <a:ext uri="{FF2B5EF4-FFF2-40B4-BE49-F238E27FC236}">
                <a16:creationId xmlns:a16="http://schemas.microsoft.com/office/drawing/2014/main" id="{BB361B79-B72E-B17D-1C27-43DFCA14E7DE}"/>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20</a:t>
            </a:fld>
            <a:endParaRPr lang="en-US" altLang="nl-NL" dirty="0"/>
          </a:p>
        </p:txBody>
      </p:sp>
    </p:spTree>
    <p:extLst>
      <p:ext uri="{BB962C8B-B14F-4D97-AF65-F5344CB8AC3E}">
        <p14:creationId xmlns:p14="http://schemas.microsoft.com/office/powerpoint/2010/main" val="3909979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BA2EE570-2ACC-7EF1-B8FB-B5F8E9B921F3}"/>
              </a:ext>
            </a:extLst>
          </p:cNvPr>
          <p:cNvSpPr>
            <a:spLocks noGrp="1"/>
          </p:cNvSpPr>
          <p:nvPr>
            <p:ph type="title"/>
          </p:nvPr>
        </p:nvSpPr>
        <p:spPr/>
        <p:txBody>
          <a:bodyPr/>
          <a:lstStyle/>
          <a:p>
            <a:r>
              <a:rPr lang="en-US" altLang="en-US" dirty="0" err="1"/>
              <a:t>LangSec</a:t>
            </a:r>
            <a:r>
              <a:rPr lang="en-US" altLang="en-US" dirty="0"/>
              <a:t> in slogans</a:t>
            </a:r>
          </a:p>
        </p:txBody>
      </p:sp>
      <p:pic>
        <p:nvPicPr>
          <p:cNvPr id="46083" name="Content Placeholder 7">
            <a:extLst>
              <a:ext uri="{FF2B5EF4-FFF2-40B4-BE49-F238E27FC236}">
                <a16:creationId xmlns:a16="http://schemas.microsoft.com/office/drawing/2014/main" id="{CAD26967-B0A6-EDA6-0B88-4B81D84ED47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75656" y="1121570"/>
            <a:ext cx="6571079" cy="4917568"/>
          </a:xfrm>
        </p:spPr>
      </p:pic>
      <p:sp>
        <p:nvSpPr>
          <p:cNvPr id="2" name="Slide Number Placeholder 1">
            <a:extLst>
              <a:ext uri="{FF2B5EF4-FFF2-40B4-BE49-F238E27FC236}">
                <a16:creationId xmlns:a16="http://schemas.microsoft.com/office/drawing/2014/main" id="{96DC46F2-DED4-0AEC-17BD-83BEAF9E92E2}"/>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21</a:t>
            </a:fld>
            <a:endParaRPr lang="en-US" altLang="nl-NL" dirty="0"/>
          </a:p>
        </p:txBody>
      </p:sp>
    </p:spTree>
    <p:extLst>
      <p:ext uri="{BB962C8B-B14F-4D97-AF65-F5344CB8AC3E}">
        <p14:creationId xmlns:p14="http://schemas.microsoft.com/office/powerpoint/2010/main" val="4212745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a:extLst>
              <a:ext uri="{FF2B5EF4-FFF2-40B4-BE49-F238E27FC236}">
                <a16:creationId xmlns:a16="http://schemas.microsoft.com/office/drawing/2014/main" id="{8A5F8FDF-5743-DA4F-DE68-A7D8383114AE}"/>
              </a:ext>
            </a:extLst>
          </p:cNvPr>
          <p:cNvSpPr>
            <a:spLocks noGrp="1"/>
          </p:cNvSpPr>
          <p:nvPr>
            <p:ph type="title"/>
          </p:nvPr>
        </p:nvSpPr>
        <p:spPr/>
        <p:txBody>
          <a:bodyPr/>
          <a:lstStyle/>
          <a:p>
            <a:endParaRPr lang="en-US" altLang="en-US"/>
          </a:p>
        </p:txBody>
      </p:sp>
      <p:pic>
        <p:nvPicPr>
          <p:cNvPr id="47107" name="Content Placeholder 6">
            <a:extLst>
              <a:ext uri="{FF2B5EF4-FFF2-40B4-BE49-F238E27FC236}">
                <a16:creationId xmlns:a16="http://schemas.microsoft.com/office/drawing/2014/main" id="{EF37E037-73A4-ABE7-81B2-DA532158528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6587"/>
          <a:stretch>
            <a:fillRect/>
          </a:stretch>
        </p:blipFill>
        <p:spPr>
          <a:xfrm>
            <a:off x="1331640" y="1121570"/>
            <a:ext cx="6583680" cy="4104000"/>
          </a:xfrm>
        </p:spPr>
      </p:pic>
      <p:sp>
        <p:nvSpPr>
          <p:cNvPr id="47108" name="Slide Number Placeholder 2">
            <a:extLst>
              <a:ext uri="{FF2B5EF4-FFF2-40B4-BE49-F238E27FC236}">
                <a16:creationId xmlns:a16="http://schemas.microsoft.com/office/drawing/2014/main" id="{25F71DA8-FF2A-5AB4-202E-6B41329C70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nl-NL" altLang="en-US" dirty="0"/>
              <a:t> </a:t>
            </a:r>
          </a:p>
        </p:txBody>
      </p:sp>
      <p:sp>
        <p:nvSpPr>
          <p:cNvPr id="2" name="Slide Number Placeholder 4">
            <a:extLst>
              <a:ext uri="{FF2B5EF4-FFF2-40B4-BE49-F238E27FC236}">
                <a16:creationId xmlns:a16="http://schemas.microsoft.com/office/drawing/2014/main" id="{5B4B7254-CFC7-BEDD-3171-8A0C4CD51734}"/>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22</a:t>
            </a:fld>
            <a:endParaRPr lang="en-US" altLang="nl-NL" dirty="0"/>
          </a:p>
        </p:txBody>
      </p:sp>
    </p:spTree>
    <p:extLst>
      <p:ext uri="{BB962C8B-B14F-4D97-AF65-F5344CB8AC3E}">
        <p14:creationId xmlns:p14="http://schemas.microsoft.com/office/powerpoint/2010/main" val="146069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DDB141F-3476-BF23-75F7-AAF24C3BD0C1}"/>
              </a:ext>
            </a:extLst>
          </p:cNvPr>
          <p:cNvSpPr>
            <a:spLocks noGrp="1"/>
          </p:cNvSpPr>
          <p:nvPr>
            <p:ph type="title"/>
          </p:nvPr>
        </p:nvSpPr>
        <p:spPr/>
        <p:txBody>
          <a:bodyPr/>
          <a:lstStyle/>
          <a:p>
            <a:r>
              <a:rPr lang="nl-NL" altLang="en-US"/>
              <a:t> </a:t>
            </a:r>
            <a:endParaRPr lang="en-GB" altLang="en-US"/>
          </a:p>
        </p:txBody>
      </p:sp>
      <p:sp>
        <p:nvSpPr>
          <p:cNvPr id="3" name="Content Placeholder 2">
            <a:extLst>
              <a:ext uri="{FF2B5EF4-FFF2-40B4-BE49-F238E27FC236}">
                <a16:creationId xmlns:a16="http://schemas.microsoft.com/office/drawing/2014/main" id="{1F2B1DA3-1422-5E3F-A0A1-FB226BF7A2CE}"/>
              </a:ext>
            </a:extLst>
          </p:cNvPr>
          <p:cNvSpPr>
            <a:spLocks noGrp="1"/>
          </p:cNvSpPr>
          <p:nvPr>
            <p:ph idx="1"/>
          </p:nvPr>
        </p:nvSpPr>
        <p:spPr/>
        <p:txBody>
          <a:bodyPr/>
          <a:lstStyle/>
          <a:p>
            <a:pPr>
              <a:defRPr/>
            </a:pPr>
            <a:endParaRPr lang="nl-NL" dirty="0"/>
          </a:p>
          <a:p>
            <a:pPr>
              <a:defRPr/>
            </a:pPr>
            <a:endParaRPr lang="nl-NL" dirty="0"/>
          </a:p>
          <a:p>
            <a:pPr>
              <a:defRPr/>
            </a:pPr>
            <a:endParaRPr lang="nl-NL" dirty="0"/>
          </a:p>
          <a:p>
            <a:pPr>
              <a:defRPr/>
            </a:pPr>
            <a:endParaRPr lang="nl-NL" dirty="0"/>
          </a:p>
          <a:p>
            <a:pPr>
              <a:defRPr/>
            </a:pPr>
            <a:endParaRPr lang="nl-NL" dirty="0"/>
          </a:p>
          <a:p>
            <a:pPr>
              <a:defRPr/>
            </a:pPr>
            <a:endParaRPr lang="nl-NL" dirty="0"/>
          </a:p>
          <a:p>
            <a:pPr>
              <a:defRPr/>
            </a:pPr>
            <a:endParaRPr lang="nl-NL" dirty="0"/>
          </a:p>
          <a:p>
            <a:pPr>
              <a:defRPr/>
            </a:pPr>
            <a:endParaRPr lang="nl-NL" dirty="0"/>
          </a:p>
          <a:p>
            <a:pPr marL="0" indent="0">
              <a:buNone/>
              <a:defRPr/>
            </a:pPr>
            <a:r>
              <a:rPr lang="nl-NL" sz="1800" dirty="0"/>
              <a:t>Minimise the resources &amp; computing power that input handling gives to </a:t>
            </a:r>
            <a:r>
              <a:rPr lang="nl-NL" sz="1800" dirty="0" err="1"/>
              <a:t>attackers</a:t>
            </a:r>
            <a:r>
              <a:rPr lang="nl-NL" sz="1800" dirty="0"/>
              <a:t> </a:t>
            </a:r>
          </a:p>
          <a:p>
            <a:pPr>
              <a:defRPr/>
            </a:pPr>
            <a:endParaRPr lang="en-GB" dirty="0"/>
          </a:p>
        </p:txBody>
      </p:sp>
      <p:pic>
        <p:nvPicPr>
          <p:cNvPr id="48133" name="Picture 4">
            <a:extLst>
              <a:ext uri="{FF2B5EF4-FFF2-40B4-BE49-F238E27FC236}">
                <a16:creationId xmlns:a16="http://schemas.microsoft.com/office/drawing/2014/main" id="{D00C5016-B534-3159-288B-4114A5053A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401" y="1273321"/>
            <a:ext cx="7387200" cy="308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CED971D-2EDC-C25A-C3C2-2E6302F9FC25}"/>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23</a:t>
            </a:fld>
            <a:endParaRPr lang="en-US" altLang="nl-NL" dirty="0"/>
          </a:p>
        </p:txBody>
      </p:sp>
    </p:spTree>
    <p:extLst>
      <p:ext uri="{BB962C8B-B14F-4D97-AF65-F5344CB8AC3E}">
        <p14:creationId xmlns:p14="http://schemas.microsoft.com/office/powerpoint/2010/main" val="317764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7DBC6AC-B514-0471-A4FA-034742A63930}"/>
              </a:ext>
            </a:extLst>
          </p:cNvPr>
          <p:cNvSpPr txBox="1">
            <a:spLocks/>
          </p:cNvSpPr>
          <p:nvPr/>
        </p:nvSpPr>
        <p:spPr bwMode="auto">
          <a:xfrm>
            <a:off x="652321" y="1012681"/>
            <a:ext cx="7839360" cy="51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42900" algn="l" defTabSz="492125" rtl="0" eaLnBrk="0" fontAlgn="base" hangingPunct="0">
              <a:lnSpc>
                <a:spcPct val="116000"/>
              </a:lnSpc>
              <a:spcBef>
                <a:spcPct val="0"/>
              </a:spcBef>
              <a:spcAft>
                <a:spcPts val="1425"/>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ea typeface="+mn-ea"/>
                <a:cs typeface="+mn-cs"/>
              </a:defRPr>
            </a:lvl1pPr>
            <a:lvl2pPr marL="742950" indent="-285750" algn="l" defTabSz="492125" rtl="0" eaLnBrk="0" fontAlgn="base" hangingPunct="0">
              <a:lnSpc>
                <a:spcPct val="116000"/>
              </a:lnSpc>
              <a:spcBef>
                <a:spcPct val="0"/>
              </a:spcBef>
              <a:spcAft>
                <a:spcPts val="1138"/>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ea typeface="+mn-ea"/>
                <a:cs typeface="+mn-cs"/>
              </a:defRPr>
            </a:lvl2pPr>
            <a:lvl3pPr marL="1143000" indent="-228600" algn="l" defTabSz="492125" rtl="0" eaLnBrk="0" fontAlgn="base" hangingPunct="0">
              <a:lnSpc>
                <a:spcPct val="116000"/>
              </a:lnSpc>
              <a:spcBef>
                <a:spcPct val="0"/>
              </a:spcBef>
              <a:spcAft>
                <a:spcPts val="850"/>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ea typeface="+mn-ea"/>
                <a:cs typeface="+mn-cs"/>
              </a:defRPr>
            </a:lvl3pPr>
            <a:lvl4pPr marL="1600200" indent="-228600" algn="l" defTabSz="492125" rtl="0" eaLnBrk="0" fontAlgn="base" hangingPunct="0">
              <a:lnSpc>
                <a:spcPct val="116000"/>
              </a:lnSpc>
              <a:spcBef>
                <a:spcPct val="0"/>
              </a:spcBef>
              <a:spcAft>
                <a:spcPts val="575"/>
              </a:spcAft>
              <a:buClr>
                <a:srgbClr val="000000"/>
              </a:buClr>
              <a:buSzPct val="100000"/>
              <a:buFont typeface="Times New Roman" panose="02020603050405020304" pitchFamily="18" charset="0"/>
              <a:buChar char="–"/>
              <a:defRPr sz="2000">
                <a:solidFill>
                  <a:srgbClr val="000000"/>
                </a:solidFill>
                <a:latin typeface="Arial Rounded MT Bold" panose="020F0704030504030204" pitchFamily="34" charset="0"/>
                <a:ea typeface="+mn-ea"/>
                <a:cs typeface="+mn-cs"/>
              </a:defRPr>
            </a:lvl4pPr>
            <a:lvl5pPr marL="2057400" indent="-228600" algn="l" defTabSz="492125" rtl="0" eaLnBrk="0" fontAlgn="base" hangingPunct="0">
              <a:lnSpc>
                <a:spcPct val="116000"/>
              </a:lnSpc>
              <a:spcBef>
                <a:spcPct val="0"/>
              </a:spcBef>
              <a:spcAft>
                <a:spcPts val="288"/>
              </a:spcAft>
              <a:buClr>
                <a:srgbClr val="000000"/>
              </a:buClr>
              <a:buSzPct val="100000"/>
              <a:buFont typeface="Times New Roman" panose="02020603050405020304" pitchFamily="18" charset="0"/>
              <a:buChar char="»"/>
              <a:defRPr sz="1100">
                <a:solidFill>
                  <a:srgbClr val="000000"/>
                </a:solidFill>
                <a:latin typeface="Arial Rounded MT Bold" panose="020F0704030504030204" pitchFamily="34" charset="0"/>
                <a:ea typeface="+mn-ea"/>
                <a:cs typeface="+mn-cs"/>
              </a:defRPr>
            </a:lvl5pPr>
            <a:lvl6pPr marL="2514600" indent="-228600" algn="l" defTabSz="492125" rtl="0" fontAlgn="base" hangingPunct="0">
              <a:lnSpc>
                <a:spcPct val="116000"/>
              </a:lnSpc>
              <a:spcBef>
                <a:spcPct val="0"/>
              </a:spcBef>
              <a:spcAft>
                <a:spcPts val="288"/>
              </a:spcAft>
              <a:buClr>
                <a:srgbClr val="000000"/>
              </a:buClr>
              <a:buSzPct val="100000"/>
              <a:buFont typeface="Times New Roman" pitchFamily="16" charset="0"/>
              <a:defRPr>
                <a:solidFill>
                  <a:srgbClr val="000000"/>
                </a:solidFill>
                <a:latin typeface="+mn-lt"/>
                <a:ea typeface="+mn-ea"/>
                <a:cs typeface="+mn-cs"/>
              </a:defRPr>
            </a:lvl6pPr>
            <a:lvl7pPr marL="2971800" indent="-228600" algn="l" defTabSz="492125" rtl="0" fontAlgn="base" hangingPunct="0">
              <a:lnSpc>
                <a:spcPct val="116000"/>
              </a:lnSpc>
              <a:spcBef>
                <a:spcPct val="0"/>
              </a:spcBef>
              <a:spcAft>
                <a:spcPts val="288"/>
              </a:spcAft>
              <a:buClr>
                <a:srgbClr val="000000"/>
              </a:buClr>
              <a:buSzPct val="100000"/>
              <a:buFont typeface="Times New Roman" pitchFamily="16" charset="0"/>
              <a:defRPr>
                <a:solidFill>
                  <a:srgbClr val="000000"/>
                </a:solidFill>
                <a:latin typeface="+mn-lt"/>
                <a:ea typeface="+mn-ea"/>
                <a:cs typeface="+mn-cs"/>
              </a:defRPr>
            </a:lvl7pPr>
            <a:lvl8pPr marL="3429000" indent="-228600" algn="l" defTabSz="492125" rtl="0" fontAlgn="base" hangingPunct="0">
              <a:lnSpc>
                <a:spcPct val="116000"/>
              </a:lnSpc>
              <a:spcBef>
                <a:spcPct val="0"/>
              </a:spcBef>
              <a:spcAft>
                <a:spcPts val="288"/>
              </a:spcAft>
              <a:buClr>
                <a:srgbClr val="000000"/>
              </a:buClr>
              <a:buSzPct val="100000"/>
              <a:buFont typeface="Times New Roman" pitchFamily="16" charset="0"/>
              <a:defRPr>
                <a:solidFill>
                  <a:srgbClr val="000000"/>
                </a:solidFill>
                <a:latin typeface="+mn-lt"/>
                <a:ea typeface="+mn-ea"/>
                <a:cs typeface="+mn-cs"/>
              </a:defRPr>
            </a:lvl8pPr>
            <a:lvl9pPr marL="3886200" indent="-228600" algn="l" defTabSz="492125" rtl="0" fontAlgn="base" hangingPunct="0">
              <a:lnSpc>
                <a:spcPct val="116000"/>
              </a:lnSpc>
              <a:spcBef>
                <a:spcPct val="0"/>
              </a:spcBef>
              <a:spcAft>
                <a:spcPts val="288"/>
              </a:spcAft>
              <a:buClr>
                <a:srgbClr val="000000"/>
              </a:buClr>
              <a:buSzPct val="100000"/>
              <a:buFont typeface="Times New Roman" pitchFamily="16" charset="0"/>
              <a:defRPr>
                <a:solidFill>
                  <a:srgbClr val="000000"/>
                </a:solidFill>
                <a:latin typeface="+mn-lt"/>
                <a:ea typeface="+mn-ea"/>
                <a:cs typeface="+mn-cs"/>
              </a:defRPr>
            </a:lvl9pPr>
          </a:lstStyle>
          <a:p>
            <a:pPr>
              <a:defRPr/>
            </a:pPr>
            <a:endParaRPr lang="nl-NL" sz="1814" kern="0" dirty="0"/>
          </a:p>
          <a:p>
            <a:pPr>
              <a:defRPr/>
            </a:pPr>
            <a:endParaRPr lang="nl-NL" sz="1814" kern="0" dirty="0"/>
          </a:p>
          <a:p>
            <a:pPr>
              <a:defRPr/>
            </a:pPr>
            <a:endParaRPr lang="nl-NL" sz="1814" kern="0" dirty="0"/>
          </a:p>
          <a:p>
            <a:pPr>
              <a:defRPr/>
            </a:pPr>
            <a:endParaRPr lang="nl-NL" sz="1814" kern="0" dirty="0"/>
          </a:p>
          <a:p>
            <a:pPr>
              <a:defRPr/>
            </a:pPr>
            <a:endParaRPr lang="nl-NL" sz="1814" kern="0" dirty="0"/>
          </a:p>
          <a:p>
            <a:pPr>
              <a:defRPr/>
            </a:pPr>
            <a:endParaRPr lang="nl-NL" sz="1814" kern="0" dirty="0"/>
          </a:p>
          <a:p>
            <a:pPr>
              <a:defRPr/>
            </a:pPr>
            <a:endParaRPr lang="nl-NL" sz="1814" kern="0" dirty="0"/>
          </a:p>
          <a:p>
            <a:pPr>
              <a:defRPr/>
            </a:pPr>
            <a:endParaRPr lang="nl-NL" sz="1814" kern="0" dirty="0"/>
          </a:p>
          <a:p>
            <a:pPr marL="0" indent="0">
              <a:buNone/>
              <a:defRPr/>
            </a:pPr>
            <a:r>
              <a:rPr lang="nl-NL" sz="1800" kern="0" dirty="0" err="1"/>
              <a:t>All</a:t>
            </a:r>
            <a:r>
              <a:rPr lang="nl-NL" sz="1800" kern="0" dirty="0"/>
              <a:t> </a:t>
            </a:r>
            <a:r>
              <a:rPr lang="nl-NL" sz="1800" kern="0" dirty="0" err="1"/>
              <a:t>parsers</a:t>
            </a:r>
            <a:r>
              <a:rPr lang="nl-NL" sz="1800" kern="0" dirty="0"/>
              <a:t> </a:t>
            </a:r>
            <a:r>
              <a:rPr lang="nl-NL" sz="1800" kern="0" dirty="0" err="1"/>
              <a:t>should</a:t>
            </a:r>
            <a:r>
              <a:rPr lang="nl-NL" sz="1800" kern="0" dirty="0"/>
              <a:t> </a:t>
            </a:r>
            <a:r>
              <a:rPr lang="nl-NL" sz="1800" kern="0" dirty="0" err="1"/>
              <a:t>be</a:t>
            </a:r>
            <a:r>
              <a:rPr lang="nl-NL" sz="1800" kern="0" dirty="0"/>
              <a:t> equivalent.</a:t>
            </a:r>
          </a:p>
          <a:p>
            <a:pPr marL="0" indent="0">
              <a:buNone/>
              <a:defRPr/>
            </a:pPr>
            <a:r>
              <a:rPr lang="nl-NL" sz="1800" kern="0" dirty="0"/>
              <a:t>And parsers should be the exact inverse of the </a:t>
            </a:r>
            <a:r>
              <a:rPr lang="nl-NL" sz="1800" kern="0" dirty="0">
                <a:solidFill>
                  <a:srgbClr val="339933"/>
                </a:solidFill>
              </a:rPr>
              <a:t>pretty printers </a:t>
            </a:r>
            <a:r>
              <a:rPr lang="nl-NL" sz="1800" kern="0" dirty="0"/>
              <a:t>aka </a:t>
            </a:r>
            <a:r>
              <a:rPr lang="nl-NL" sz="1800" kern="0" dirty="0">
                <a:solidFill>
                  <a:srgbClr val="339933"/>
                </a:solidFill>
              </a:rPr>
              <a:t>unparsers</a:t>
            </a:r>
          </a:p>
          <a:p>
            <a:pPr>
              <a:defRPr/>
            </a:pPr>
            <a:endParaRPr lang="en-GB" sz="1814" kern="0" dirty="0"/>
          </a:p>
        </p:txBody>
      </p:sp>
      <p:sp>
        <p:nvSpPr>
          <p:cNvPr id="49155" name="Title 3">
            <a:extLst>
              <a:ext uri="{FF2B5EF4-FFF2-40B4-BE49-F238E27FC236}">
                <a16:creationId xmlns:a16="http://schemas.microsoft.com/office/drawing/2014/main" id="{6F668DB4-8EB4-FE21-94CC-D64A3B71BD31}"/>
              </a:ext>
            </a:extLst>
          </p:cNvPr>
          <p:cNvSpPr>
            <a:spLocks noGrp="1"/>
          </p:cNvSpPr>
          <p:nvPr>
            <p:ph type="title"/>
          </p:nvPr>
        </p:nvSpPr>
        <p:spPr/>
        <p:txBody>
          <a:bodyPr/>
          <a:lstStyle/>
          <a:p>
            <a:r>
              <a:rPr lang="en-US" altLang="en-US"/>
              <a:t> </a:t>
            </a:r>
          </a:p>
        </p:txBody>
      </p:sp>
      <p:pic>
        <p:nvPicPr>
          <p:cNvPr id="49156" name="Content Placeholder 6">
            <a:extLst>
              <a:ext uri="{FF2B5EF4-FFF2-40B4-BE49-F238E27FC236}">
                <a16:creationId xmlns:a16="http://schemas.microsoft.com/office/drawing/2014/main" id="{620DAAA7-6CB4-52ED-226F-5A185FA388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55200" y="894601"/>
            <a:ext cx="6065280" cy="3640320"/>
          </a:xfrm>
        </p:spPr>
      </p:pic>
      <p:sp>
        <p:nvSpPr>
          <p:cNvPr id="2" name="Slide Number Placeholder 1">
            <a:extLst>
              <a:ext uri="{FF2B5EF4-FFF2-40B4-BE49-F238E27FC236}">
                <a16:creationId xmlns:a16="http://schemas.microsoft.com/office/drawing/2014/main" id="{46EAB681-7CAC-5064-84BE-9C7292675804}"/>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E61BF67-ACF3-4BC0-8580-DE31188868CD}" type="slidenum">
              <a:rPr lang="en-US" altLang="nl-NL" smtClean="0"/>
              <a:pPr>
                <a:defRPr/>
              </a:pPr>
              <a:t>24</a:t>
            </a:fld>
            <a:endParaRPr lang="en-US" altLang="nl-NL" dirty="0"/>
          </a:p>
        </p:txBody>
      </p:sp>
    </p:spTree>
    <p:extLst>
      <p:ext uri="{BB962C8B-B14F-4D97-AF65-F5344CB8AC3E}">
        <p14:creationId xmlns:p14="http://schemas.microsoft.com/office/powerpoint/2010/main" val="1590744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4C0765-7C05-D2F6-1CD0-865CFC6BC1D0}"/>
              </a:ext>
            </a:extLst>
          </p:cNvPr>
          <p:cNvSpPr>
            <a:spLocks noGrp="1"/>
          </p:cNvSpPr>
          <p:nvPr>
            <p:ph type="ctrTitle"/>
          </p:nvPr>
        </p:nvSpPr>
        <p:spPr>
          <a:xfrm>
            <a:off x="150635" y="1344511"/>
            <a:ext cx="8712968" cy="1470025"/>
          </a:xfrm>
        </p:spPr>
        <p:txBody>
          <a:bodyPr/>
          <a:lstStyle/>
          <a:p>
            <a:r>
              <a:rPr lang="en-US" dirty="0">
                <a:solidFill>
                  <a:srgbClr val="FF0000"/>
                </a:solidFill>
              </a:rPr>
              <a:t> III.     How (not) to prevent</a:t>
            </a:r>
            <a:br>
              <a:rPr lang="en-US" dirty="0">
                <a:solidFill>
                  <a:srgbClr val="FF0000"/>
                </a:solidFill>
              </a:rPr>
            </a:br>
            <a:r>
              <a:rPr lang="en-US" dirty="0">
                <a:solidFill>
                  <a:srgbClr val="FF0000"/>
                </a:solidFill>
              </a:rPr>
              <a:t> unintended parsing,</a:t>
            </a:r>
            <a:br>
              <a:rPr lang="en-US" dirty="0">
                <a:solidFill>
                  <a:srgbClr val="FF0000"/>
                </a:solidFill>
              </a:rPr>
            </a:br>
            <a:r>
              <a:rPr lang="en-US" dirty="0">
                <a:solidFill>
                  <a:srgbClr val="FF0000"/>
                </a:solidFill>
              </a:rPr>
              <a:t>i.e. injection attacks</a:t>
            </a:r>
            <a:endParaRPr lang="en-NL" dirty="0">
              <a:solidFill>
                <a:srgbClr val="FF0000"/>
              </a:solidFill>
            </a:endParaRPr>
          </a:p>
        </p:txBody>
      </p:sp>
      <p:sp>
        <p:nvSpPr>
          <p:cNvPr id="7" name="Subtitle 6">
            <a:extLst>
              <a:ext uri="{FF2B5EF4-FFF2-40B4-BE49-F238E27FC236}">
                <a16:creationId xmlns:a16="http://schemas.microsoft.com/office/drawing/2014/main" id="{FB1EE0E9-D1C5-AF9A-9F1F-A9BED74F7442}"/>
              </a:ext>
            </a:extLst>
          </p:cNvPr>
          <p:cNvSpPr>
            <a:spLocks noGrp="1"/>
          </p:cNvSpPr>
          <p:nvPr>
            <p:ph type="subTitle" idx="1"/>
          </p:nvPr>
        </p:nvSpPr>
        <p:spPr/>
        <p:txBody>
          <a:bodyPr/>
          <a:lstStyle/>
          <a:p>
            <a:endParaRPr lang="en-NL"/>
          </a:p>
        </p:txBody>
      </p:sp>
      <p:sp>
        <p:nvSpPr>
          <p:cNvPr id="5" name="Slide Number Placeholder 4">
            <a:extLst>
              <a:ext uri="{FF2B5EF4-FFF2-40B4-BE49-F238E27FC236}">
                <a16:creationId xmlns:a16="http://schemas.microsoft.com/office/drawing/2014/main" id="{C81008AC-EB66-EADF-9D8D-144D2CF4367C}"/>
              </a:ext>
            </a:extLst>
          </p:cNvPr>
          <p:cNvSpPr>
            <a:spLocks noGrp="1"/>
          </p:cNvSpPr>
          <p:nvPr>
            <p:ph type="sldNum" idx="12"/>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270" kern="1200">
                <a:solidFill>
                  <a:srgbClr val="000000"/>
                </a:solidFill>
                <a:latin typeface="Arial Rounded MT Bold" panose="020F0704030504030204" pitchFamily="34" charset="0"/>
                <a:ea typeface="+mn-ea"/>
                <a:cs typeface="Times New Roman" panose="02020603050405020304" pitchFamily="18" charset="0"/>
              </a:defRPr>
            </a:lvl1pPr>
            <a:lvl2pPr marL="742950" indent="-28575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92125" rtl="0" eaLnBrk="0" fontAlgn="base" hangingPunct="0">
              <a:spcBef>
                <a:spcPct val="0"/>
              </a:spcBef>
              <a:spcAft>
                <a:spcPct val="0"/>
              </a:spcAft>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a:lstStyle>
          <a:p>
            <a:pPr>
              <a:defRPr/>
            </a:pPr>
            <a:fld id="{3252218E-0481-4205-9DD0-7FB663384F66}" type="slidenum">
              <a:rPr lang="en-US" altLang="nl-NL" smtClean="0"/>
              <a:pPr>
                <a:defRPr/>
              </a:pPr>
              <a:t>25</a:t>
            </a:fld>
            <a:endParaRPr lang="en-US" altLang="nl-NL" dirty="0"/>
          </a:p>
        </p:txBody>
      </p:sp>
      <p:pic>
        <p:nvPicPr>
          <p:cNvPr id="2" name="Afbeelding 4">
            <a:extLst>
              <a:ext uri="{FF2B5EF4-FFF2-40B4-BE49-F238E27FC236}">
                <a16:creationId xmlns:a16="http://schemas.microsoft.com/office/drawing/2014/main" id="{DB85A4AB-1846-A88A-E420-A9A8DDEFB778}"/>
              </a:ext>
            </a:extLst>
          </p:cNvPr>
          <p:cNvPicPr>
            <a:picLocks noChangeAspect="1"/>
          </p:cNvPicPr>
          <p:nvPr/>
        </p:nvPicPr>
        <p:blipFill>
          <a:blip r:embed="rId3"/>
          <a:stretch>
            <a:fillRect/>
          </a:stretch>
        </p:blipFill>
        <p:spPr>
          <a:xfrm>
            <a:off x="1518787" y="3212896"/>
            <a:ext cx="5976664" cy="1834898"/>
          </a:xfrm>
          <a:prstGeom prst="rect">
            <a:avLst/>
          </a:prstGeom>
        </p:spPr>
      </p:pic>
    </p:spTree>
    <p:extLst>
      <p:ext uri="{BB962C8B-B14F-4D97-AF65-F5344CB8AC3E}">
        <p14:creationId xmlns:p14="http://schemas.microsoft.com/office/powerpoint/2010/main" val="1966062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400" i="1" dirty="0">
                <a:solidFill>
                  <a:srgbClr val="FF0000"/>
                </a:solidFill>
              </a:rPr>
              <a:t>How</a:t>
            </a:r>
            <a:r>
              <a:rPr lang="en-US" altLang="en-US" sz="2400" dirty="0">
                <a:solidFill>
                  <a:srgbClr val="FF0000"/>
                </a:solidFill>
              </a:rPr>
              <a:t> &amp; </a:t>
            </a:r>
            <a:r>
              <a:rPr lang="en-US" altLang="en-US" sz="2400" i="1" dirty="0">
                <a:solidFill>
                  <a:srgbClr val="FF0000"/>
                </a:solidFill>
              </a:rPr>
              <a:t>where</a:t>
            </a:r>
            <a:r>
              <a:rPr lang="en-US" altLang="en-US" sz="2400" dirty="0">
                <a:solidFill>
                  <a:srgbClr val="FF0000"/>
                </a:solidFill>
              </a:rPr>
              <a:t> to prevent injection attacks?</a:t>
            </a:r>
            <a:endParaRPr lang="en-GB" altLang="en-US" sz="2400" dirty="0">
              <a:solidFill>
                <a:srgbClr val="FF0000"/>
              </a:solidFill>
            </a:endParaRPr>
          </a:p>
        </p:txBody>
      </p:sp>
      <p:sp>
        <p:nvSpPr>
          <p:cNvPr id="7" name="Tijdelijke aanduiding voor inhoud 6"/>
          <p:cNvSpPr>
            <a:spLocks noGrp="1"/>
          </p:cNvSpPr>
          <p:nvPr>
            <p:ph idx="1"/>
          </p:nvPr>
        </p:nvSpPr>
        <p:spPr>
          <a:xfrm>
            <a:off x="685800" y="1124745"/>
            <a:ext cx="7918648" cy="4960144"/>
          </a:xfrm>
        </p:spPr>
        <p:txBody>
          <a:bodyPr/>
          <a:lstStyle/>
          <a:p>
            <a:endParaRPr lang="en-GB" dirty="0"/>
          </a:p>
          <a:p>
            <a:endParaRPr lang="en-GB" dirty="0"/>
          </a:p>
          <a:p>
            <a:endParaRPr lang="en-GB" dirty="0"/>
          </a:p>
          <a:p>
            <a:pPr marL="0" indent="0">
              <a:buNone/>
            </a:pPr>
            <a:endParaRPr lang="en-GB" dirty="0"/>
          </a:p>
          <a:p>
            <a:pPr marL="0" indent="0">
              <a:buNone/>
            </a:pPr>
            <a:r>
              <a:rPr lang="en-GB" sz="1800" dirty="0"/>
              <a:t>Suppose we are worried about SQL injection via a website</a:t>
            </a:r>
          </a:p>
          <a:p>
            <a:r>
              <a:rPr lang="en-GB" sz="1800" dirty="0"/>
              <a:t>Should we </a:t>
            </a:r>
            <a:r>
              <a:rPr lang="en-GB" sz="1800" dirty="0">
                <a:solidFill>
                  <a:schemeClr val="accent2"/>
                </a:solidFill>
              </a:rPr>
              <a:t>validate</a:t>
            </a:r>
            <a:r>
              <a:rPr lang="en-GB" sz="1800" dirty="0"/>
              <a:t>, </a:t>
            </a:r>
            <a:r>
              <a:rPr lang="en-GB" sz="1800" dirty="0">
                <a:solidFill>
                  <a:schemeClr val="accent2"/>
                </a:solidFill>
              </a:rPr>
              <a:t>sanitise</a:t>
            </a:r>
            <a:r>
              <a:rPr lang="en-GB" sz="1800" dirty="0">
                <a:solidFill>
                  <a:schemeClr val="tx1"/>
                </a:solidFill>
              </a:rPr>
              <a:t>, or </a:t>
            </a:r>
            <a:r>
              <a:rPr lang="en-GB" sz="1800" dirty="0">
                <a:solidFill>
                  <a:schemeClr val="accent2"/>
                </a:solidFill>
              </a:rPr>
              <a:t>both </a:t>
            </a:r>
            <a:r>
              <a:rPr lang="en-GB" sz="1800" dirty="0">
                <a:solidFill>
                  <a:schemeClr val="tx1"/>
                </a:solidFill>
              </a:rPr>
              <a:t>to prevent </a:t>
            </a:r>
            <a:r>
              <a:rPr lang="en-GB" sz="1800" dirty="0" err="1">
                <a:solidFill>
                  <a:schemeClr val="tx1"/>
                </a:solidFill>
              </a:rPr>
              <a:t>SLQi</a:t>
            </a:r>
            <a:r>
              <a:rPr lang="en-GB" sz="1800" dirty="0">
                <a:solidFill>
                  <a:schemeClr val="tx1"/>
                </a:solidFill>
              </a:rPr>
              <a:t>?</a:t>
            </a:r>
          </a:p>
          <a:p>
            <a:r>
              <a:rPr lang="en-GB" sz="1800" dirty="0"/>
              <a:t>if so, where?  At point A or B?</a:t>
            </a:r>
          </a:p>
          <a:p>
            <a:pPr marL="457200" lvl="1" indent="0">
              <a:buNone/>
            </a:pPr>
            <a:r>
              <a:rPr lang="en-GB" sz="1800" dirty="0"/>
              <a:t> </a:t>
            </a:r>
            <a:endParaRPr lang="en-GB" sz="1600" dirty="0"/>
          </a:p>
          <a:p>
            <a:pPr marL="57150" indent="0">
              <a:buNone/>
            </a:pPr>
            <a:r>
              <a:rPr lang="en-GB" sz="1600" dirty="0"/>
              <a:t>We assume we know a perfect </a:t>
            </a:r>
            <a:r>
              <a:rPr lang="en-GB" sz="1600" dirty="0">
                <a:solidFill>
                  <a:srgbClr val="339933"/>
                </a:solidFill>
              </a:rPr>
              <a:t>allow-list </a:t>
            </a:r>
            <a:r>
              <a:rPr lang="en-GB" sz="1600" dirty="0"/>
              <a:t>or </a:t>
            </a:r>
            <a:r>
              <a:rPr lang="en-GB" sz="1600" dirty="0">
                <a:solidFill>
                  <a:srgbClr val="339933"/>
                </a:solidFill>
              </a:rPr>
              <a:t>deny-list</a:t>
            </a:r>
            <a:r>
              <a:rPr lang="en-GB" sz="1600" dirty="0"/>
              <a:t> of dangerous characters for SQL injection.</a:t>
            </a:r>
          </a:p>
          <a:p>
            <a:pPr marL="57150" indent="0">
              <a:buNone/>
            </a:pPr>
            <a:r>
              <a:rPr lang="en-GB" sz="1600" dirty="0"/>
              <a:t>We ignore </a:t>
            </a:r>
            <a:r>
              <a:rPr lang="en-GB" sz="1600" dirty="0" err="1"/>
              <a:t>canonicalisation</a:t>
            </a:r>
            <a:r>
              <a:rPr lang="en-GB" sz="1600" dirty="0"/>
              <a:t> of name &amp; address.</a:t>
            </a:r>
          </a:p>
          <a:p>
            <a:pPr marL="57150" indent="0">
              <a:buNone/>
            </a:pPr>
            <a:r>
              <a:rPr lang="en-GB" sz="1600" dirty="0"/>
              <a:t>We ignore validation to make sure that </a:t>
            </a:r>
            <a:r>
              <a:rPr lang="en-GB" sz="1600" dirty="0" err="1"/>
              <a:t>eg.</a:t>
            </a:r>
            <a:r>
              <a:rPr lang="en-GB" sz="1600" dirty="0"/>
              <a:t> the address exists.</a:t>
            </a:r>
          </a:p>
          <a:p>
            <a:pPr marL="57150" indent="0">
              <a:buNone/>
            </a:pPr>
            <a:endParaRPr lang="en-GB" sz="1600" dirty="0">
              <a:solidFill>
                <a:schemeClr val="tx1"/>
              </a:solidFill>
            </a:endParaRPr>
          </a:p>
          <a:p>
            <a:pPr marL="457200" lvl="1" indent="0">
              <a:buNone/>
            </a:pPr>
            <a:endParaRPr lang="en-GB" sz="1800" dirty="0">
              <a:solidFill>
                <a:schemeClr val="tx1"/>
              </a:solidFill>
            </a:endParaRPr>
          </a:p>
          <a:p>
            <a:pPr marL="457200" lvl="1" indent="0">
              <a:buNone/>
            </a:pPr>
            <a:endParaRPr lang="en-GB" sz="1800" dirty="0">
              <a:solidFill>
                <a:schemeClr val="tx1"/>
              </a:solidFill>
            </a:endParaRPr>
          </a:p>
          <a:p>
            <a:pPr marL="0" indent="0">
              <a:buNone/>
            </a:pPr>
            <a:endParaRPr lang="en-GB" i="1" dirty="0"/>
          </a:p>
        </p:txBody>
      </p:sp>
      <p:sp>
        <p:nvSpPr>
          <p:cNvPr id="19459" name="Slide Number Placeholder 4"/>
          <p:cNvSpPr>
            <a:spLocks noGrp="1"/>
          </p:cNvSpPr>
          <p:nvPr>
            <p:ph type="sldNum"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8385A56B-2E81-413D-8710-DC494A913E86}" type="slidenum">
              <a:rPr lang="en-GB" altLang="nl-NL"/>
              <a:pPr defTabSz="446407"/>
              <a:t>26</a:t>
            </a:fld>
            <a:endParaRPr lang="en-GB" altLang="nl-NL"/>
          </a:p>
        </p:txBody>
      </p:sp>
      <p:grpSp>
        <p:nvGrpSpPr>
          <p:cNvPr id="4" name="Groep 3"/>
          <p:cNvGrpSpPr/>
          <p:nvPr/>
        </p:nvGrpSpPr>
        <p:grpSpPr>
          <a:xfrm>
            <a:off x="932623" y="1164866"/>
            <a:ext cx="6951745" cy="1317191"/>
            <a:chOff x="936309" y="1103696"/>
            <a:chExt cx="6951745" cy="1317191"/>
          </a:xfrm>
        </p:grpSpPr>
        <p:sp>
          <p:nvSpPr>
            <p:cNvPr id="35" name="Right Arrow 34"/>
            <p:cNvSpPr/>
            <p:nvPr/>
          </p:nvSpPr>
          <p:spPr bwMode="auto">
            <a:xfrm>
              <a:off x="5317184" y="1677385"/>
              <a:ext cx="1026720"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pic>
          <p:nvPicPr>
            <p:cNvPr id="19476" name="Picture 2" descr="C:\Users\erikpoll\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09" y="1465363"/>
              <a:ext cx="751014" cy="7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bwMode="auto">
            <a:xfrm>
              <a:off x="1739854" y="1709232"/>
              <a:ext cx="1307176"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26" name="Rechthoek 25"/>
            <p:cNvSpPr/>
            <p:nvPr/>
          </p:nvSpPr>
          <p:spPr bwMode="auto">
            <a:xfrm>
              <a:off x="5495326"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27" name="Rechthoek 26"/>
            <p:cNvSpPr/>
            <p:nvPr/>
          </p:nvSpPr>
          <p:spPr bwMode="auto">
            <a:xfrm>
              <a:off x="5809365"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31" name="Afgeronde rechthoek 30"/>
            <p:cNvSpPr/>
            <p:nvPr/>
          </p:nvSpPr>
          <p:spPr bwMode="auto">
            <a:xfrm>
              <a:off x="3125174" y="1103696"/>
              <a:ext cx="2139479" cy="131719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OnlineShop.nl</a:t>
              </a:r>
            </a:p>
          </p:txBody>
        </p:sp>
        <p:sp>
          <p:nvSpPr>
            <p:cNvPr id="44" name="Rechthoek 43"/>
            <p:cNvSpPr/>
            <p:nvPr/>
          </p:nvSpPr>
          <p:spPr bwMode="auto">
            <a:xfrm>
              <a:off x="4896013" y="1555349"/>
              <a:ext cx="368640" cy="51567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B</a:t>
              </a:r>
            </a:p>
          </p:txBody>
        </p:sp>
        <p:sp>
          <p:nvSpPr>
            <p:cNvPr id="41" name="Rechthoek 40"/>
            <p:cNvSpPr/>
            <p:nvPr/>
          </p:nvSpPr>
          <p:spPr bwMode="auto">
            <a:xfrm>
              <a:off x="3123255" y="1555349"/>
              <a:ext cx="381600" cy="526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A</a:t>
              </a:r>
            </a:p>
          </p:txBody>
        </p:sp>
        <p:sp>
          <p:nvSpPr>
            <p:cNvPr id="2" name="Stroomdiagram: Magnetische schijf 1"/>
            <p:cNvSpPr/>
            <p:nvPr/>
          </p:nvSpPr>
          <p:spPr bwMode="auto">
            <a:xfrm>
              <a:off x="6342419" y="1350612"/>
              <a:ext cx="1545635" cy="1070275"/>
            </a:xfrm>
            <a:prstGeom prst="flowChartMagneticDisk">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customer database</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grpSp>
      <p:sp>
        <p:nvSpPr>
          <p:cNvPr id="5" name="Staande oorkonde 4"/>
          <p:cNvSpPr/>
          <p:nvPr/>
        </p:nvSpPr>
        <p:spPr bwMode="auto">
          <a:xfrm>
            <a:off x="1797864" y="1006486"/>
            <a:ext cx="1205560" cy="709008"/>
          </a:xfrm>
          <a:prstGeom prst="verticalScroll">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492125" rtl="0" eaLnBrk="1" fontAlgn="base" latinLnBrk="0" hangingPunct="1">
              <a:lnSpc>
                <a:spcPct val="93000"/>
              </a:lnSpc>
              <a:spcBef>
                <a:spcPct val="0"/>
              </a:spcBef>
              <a:spcAft>
                <a:spcPct val="0"/>
              </a:spcAft>
              <a:buClr>
                <a:srgbClr val="000000"/>
              </a:buClr>
              <a:buSzPct val="100000"/>
              <a:tabLst/>
            </a:pPr>
            <a:r>
              <a:rPr kumimoji="0" lang="en-GB" sz="1800" b="1" i="0" u="none" strike="noStrike" cap="none" normalizeH="0" baseline="0" dirty="0">
                <a:ln>
                  <a:noFill/>
                </a:ln>
                <a:solidFill>
                  <a:schemeClr val="tx1"/>
                </a:solidFill>
                <a:effectLst/>
                <a:latin typeface="Arial Narrow" panose="020B0606020202030204" pitchFamily="34" charset="0"/>
                <a:cs typeface="Times New Roman" pitchFamily="16" charset="0"/>
              </a:rPr>
              <a:t>- name </a:t>
            </a:r>
          </a:p>
          <a:p>
            <a:pPr marR="0" defTabSz="492125" rtl="0" eaLnBrk="1" fontAlgn="base" latinLnBrk="0" hangingPunct="1">
              <a:lnSpc>
                <a:spcPct val="93000"/>
              </a:lnSpc>
              <a:spcBef>
                <a:spcPct val="0"/>
              </a:spcBef>
              <a:spcAft>
                <a:spcPct val="0"/>
              </a:spcAft>
              <a:buClr>
                <a:srgbClr val="000000"/>
              </a:buClr>
              <a:buSzPct val="100000"/>
              <a:tabLst/>
            </a:pPr>
            <a:r>
              <a:rPr lang="en-GB" sz="1800" b="1" dirty="0">
                <a:solidFill>
                  <a:schemeClr val="tx1"/>
                </a:solidFill>
                <a:latin typeface="Arial Narrow" panose="020B0606020202030204" pitchFamily="34" charset="0"/>
                <a:cs typeface="Times New Roman" pitchFamily="16" charset="0"/>
              </a:rPr>
              <a:t>- address</a:t>
            </a:r>
            <a:endParaRPr kumimoji="0" lang="en-GB" sz="1800" b="1" i="0" u="none" strike="noStrike" cap="none" normalizeH="0" baseline="0" dirty="0">
              <a:ln>
                <a:noFill/>
              </a:ln>
              <a:solidFill>
                <a:schemeClr val="tx1"/>
              </a:solidFill>
              <a:effectLst/>
              <a:latin typeface="Arial Narrow" panose="020B0606020202030204" pitchFamily="34" charset="0"/>
              <a:cs typeface="Times New Roman" pitchFamily="16" charset="0"/>
            </a:endParaRPr>
          </a:p>
        </p:txBody>
      </p:sp>
      <p:sp>
        <p:nvSpPr>
          <p:cNvPr id="3" name="Vrije vorm 2"/>
          <p:cNvSpPr/>
          <p:nvPr/>
        </p:nvSpPr>
        <p:spPr bwMode="auto">
          <a:xfrm flipH="1">
            <a:off x="3501169" y="1778424"/>
            <a:ext cx="1423275" cy="548333"/>
          </a:xfrm>
          <a:custGeom>
            <a:avLst/>
            <a:gdLst>
              <a:gd name="connsiteX0" fmla="*/ 0 w 1353065"/>
              <a:gd name="connsiteY0" fmla="*/ 44720 h 548333"/>
              <a:gd name="connsiteX1" fmla="*/ 284205 w 1353065"/>
              <a:gd name="connsiteY1" fmla="*/ 81791 h 548333"/>
              <a:gd name="connsiteX2" fmla="*/ 315097 w 1353065"/>
              <a:gd name="connsiteY2" fmla="*/ 260964 h 548333"/>
              <a:gd name="connsiteX3" fmla="*/ 166816 w 1353065"/>
              <a:gd name="connsiteY3" fmla="*/ 403066 h 548333"/>
              <a:gd name="connsiteX4" fmla="*/ 599303 w 1353065"/>
              <a:gd name="connsiteY4" fmla="*/ 520456 h 548333"/>
              <a:gd name="connsiteX5" fmla="*/ 945292 w 1353065"/>
              <a:gd name="connsiteY5" fmla="*/ 520456 h 548333"/>
              <a:gd name="connsiteX6" fmla="*/ 685800 w 1353065"/>
              <a:gd name="connsiteY6" fmla="*/ 211537 h 548333"/>
              <a:gd name="connsiteX7" fmla="*/ 543697 w 1353065"/>
              <a:gd name="connsiteY7" fmla="*/ 57077 h 548333"/>
              <a:gd name="connsiteX8" fmla="*/ 797011 w 1353065"/>
              <a:gd name="connsiteY8" fmla="*/ 7650 h 548333"/>
              <a:gd name="connsiteX9" fmla="*/ 932935 w 1353065"/>
              <a:gd name="connsiteY9" fmla="*/ 205358 h 548333"/>
              <a:gd name="connsiteX10" fmla="*/ 1186249 w 1353065"/>
              <a:gd name="connsiteY10" fmla="*/ 87969 h 548333"/>
              <a:gd name="connsiteX11" fmla="*/ 1353065 w 1353065"/>
              <a:gd name="connsiteY11" fmla="*/ 81791 h 5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065" h="548333">
                <a:moveTo>
                  <a:pt x="0" y="44720"/>
                </a:moveTo>
                <a:cubicBezTo>
                  <a:pt x="115844" y="45235"/>
                  <a:pt x="231689" y="45750"/>
                  <a:pt x="284205" y="81791"/>
                </a:cubicBezTo>
                <a:cubicBezTo>
                  <a:pt x="336721" y="117832"/>
                  <a:pt x="334662" y="207418"/>
                  <a:pt x="315097" y="260964"/>
                </a:cubicBezTo>
                <a:cubicBezTo>
                  <a:pt x="295532" y="314510"/>
                  <a:pt x="119448" y="359817"/>
                  <a:pt x="166816" y="403066"/>
                </a:cubicBezTo>
                <a:cubicBezTo>
                  <a:pt x="214184" y="446315"/>
                  <a:pt x="469557" y="500891"/>
                  <a:pt x="599303" y="520456"/>
                </a:cubicBezTo>
                <a:cubicBezTo>
                  <a:pt x="729049" y="540021"/>
                  <a:pt x="930876" y="571943"/>
                  <a:pt x="945292" y="520456"/>
                </a:cubicBezTo>
                <a:cubicBezTo>
                  <a:pt x="959708" y="468969"/>
                  <a:pt x="752733" y="288767"/>
                  <a:pt x="685800" y="211537"/>
                </a:cubicBezTo>
                <a:cubicBezTo>
                  <a:pt x="618868" y="134307"/>
                  <a:pt x="525162" y="91058"/>
                  <a:pt x="543697" y="57077"/>
                </a:cubicBezTo>
                <a:cubicBezTo>
                  <a:pt x="562232" y="23096"/>
                  <a:pt x="732138" y="-17063"/>
                  <a:pt x="797011" y="7650"/>
                </a:cubicBezTo>
                <a:cubicBezTo>
                  <a:pt x="861884" y="32363"/>
                  <a:pt x="868062" y="191972"/>
                  <a:pt x="932935" y="205358"/>
                </a:cubicBezTo>
                <a:cubicBezTo>
                  <a:pt x="997808" y="218744"/>
                  <a:pt x="1116227" y="108563"/>
                  <a:pt x="1186249" y="87969"/>
                </a:cubicBezTo>
                <a:cubicBezTo>
                  <a:pt x="1256271" y="67375"/>
                  <a:pt x="1304668" y="74583"/>
                  <a:pt x="1353065" y="81791"/>
                </a:cubicBezTo>
              </a:path>
            </a:pathLst>
          </a:custGeom>
          <a:noFill/>
          <a:ln w="57150" cap="flat" cmpd="sng" algn="ctr">
            <a:solidFill>
              <a:srgbClr val="FF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
        <p:nvSpPr>
          <p:cNvPr id="17" name="Rechthoek 16"/>
          <p:cNvSpPr/>
          <p:nvPr/>
        </p:nvSpPr>
        <p:spPr bwMode="auto">
          <a:xfrm>
            <a:off x="6339826" y="1823461"/>
            <a:ext cx="243013" cy="40459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C</a:t>
            </a:r>
          </a:p>
        </p:txBody>
      </p:sp>
    </p:spTree>
    <p:extLst>
      <p:ext uri="{BB962C8B-B14F-4D97-AF65-F5344CB8AC3E}">
        <p14:creationId xmlns:p14="http://schemas.microsoft.com/office/powerpoint/2010/main" val="123255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400" dirty="0">
                <a:solidFill>
                  <a:srgbClr val="FF0000"/>
                </a:solidFill>
              </a:rPr>
              <a:t>Input </a:t>
            </a:r>
            <a:r>
              <a:rPr lang="en-US" altLang="en-US" sz="2400" i="1" dirty="0">
                <a:solidFill>
                  <a:srgbClr val="FF0000"/>
                </a:solidFill>
              </a:rPr>
              <a:t>validation </a:t>
            </a:r>
            <a:r>
              <a:rPr lang="en-US" altLang="en-US" sz="2400" dirty="0">
                <a:solidFill>
                  <a:srgbClr val="FF0000"/>
                </a:solidFill>
              </a:rPr>
              <a:t>?</a:t>
            </a:r>
            <a:endParaRPr lang="en-GB" altLang="en-US" sz="2400" dirty="0">
              <a:solidFill>
                <a:srgbClr val="FF0000"/>
              </a:solidFill>
            </a:endParaRPr>
          </a:p>
        </p:txBody>
      </p:sp>
      <p:sp>
        <p:nvSpPr>
          <p:cNvPr id="7" name="Tijdelijke aanduiding voor inhoud 6"/>
          <p:cNvSpPr>
            <a:spLocks noGrp="1"/>
          </p:cNvSpPr>
          <p:nvPr>
            <p:ph idx="1"/>
          </p:nvPr>
        </p:nvSpPr>
        <p:spPr>
          <a:xfrm>
            <a:off x="685800" y="980728"/>
            <a:ext cx="7918648" cy="4960144"/>
          </a:xfrm>
        </p:spPr>
        <p:txBody>
          <a:bodyPr/>
          <a:lstStyle/>
          <a:p>
            <a:endParaRPr lang="en-GB" dirty="0"/>
          </a:p>
          <a:p>
            <a:endParaRPr lang="en-GB" dirty="0"/>
          </a:p>
          <a:p>
            <a:endParaRPr lang="en-GB" dirty="0"/>
          </a:p>
          <a:p>
            <a:pPr marL="0" indent="0">
              <a:buNone/>
            </a:pPr>
            <a:endParaRPr lang="en-GB" dirty="0"/>
          </a:p>
          <a:p>
            <a:pPr marL="0" indent="0">
              <a:buNone/>
            </a:pPr>
            <a:r>
              <a:rPr lang="en-GB" sz="1800" dirty="0">
                <a:solidFill>
                  <a:schemeClr val="accent2"/>
                </a:solidFill>
              </a:rPr>
              <a:t>Input  validation</a:t>
            </a:r>
            <a:r>
              <a:rPr lang="en-GB" sz="1800" dirty="0"/>
              <a:t>, i.e. </a:t>
            </a:r>
            <a:r>
              <a:rPr lang="en-GB" sz="1800" dirty="0">
                <a:solidFill>
                  <a:schemeClr val="accent2"/>
                </a:solidFill>
              </a:rPr>
              <a:t>rejecting</a:t>
            </a:r>
            <a:r>
              <a:rPr lang="en-GB" sz="1800" dirty="0"/>
              <a:t> weird characters at point </a:t>
            </a:r>
            <a:r>
              <a:rPr lang="en-GB" sz="1800" dirty="0">
                <a:solidFill>
                  <a:schemeClr val="accent2"/>
                </a:solidFill>
              </a:rPr>
              <a:t>A</a:t>
            </a:r>
          </a:p>
          <a:p>
            <a:pPr marL="0" indent="0">
              <a:buNone/>
            </a:pPr>
            <a:r>
              <a:rPr lang="en-GB" sz="1800" dirty="0"/>
              <a:t> </a:t>
            </a:r>
            <a:endParaRPr lang="en-GB" i="1" dirty="0"/>
          </a:p>
          <a:p>
            <a:pPr marL="0" indent="0">
              <a:buNone/>
            </a:pPr>
            <a:r>
              <a:rPr lang="en-GB" sz="1800" i="1" dirty="0"/>
              <a:t>Pros?</a:t>
            </a:r>
          </a:p>
          <a:p>
            <a:r>
              <a:rPr lang="en-GB" sz="1800" dirty="0"/>
              <a:t>Eliminates problem at the source root, so application only has to deal with ‘clean’ data  </a:t>
            </a:r>
          </a:p>
          <a:p>
            <a:pPr marL="0" indent="0">
              <a:buNone/>
            </a:pPr>
            <a:r>
              <a:rPr lang="en-GB" sz="1800" i="1" dirty="0"/>
              <a:t>Cons?</a:t>
            </a:r>
          </a:p>
          <a:p>
            <a:r>
              <a:rPr lang="en-GB" sz="1800" dirty="0"/>
              <a:t>We may reject legitimate inputs, </a:t>
            </a:r>
            <a:r>
              <a:rPr lang="en-GB" sz="1800" dirty="0" err="1"/>
              <a:t>eg</a:t>
            </a:r>
            <a:r>
              <a:rPr lang="en-GB" sz="1800" dirty="0"/>
              <a:t>   </a:t>
            </a:r>
            <a:r>
              <a:rPr lang="en-GB" sz="1800" b="1" dirty="0">
                <a:solidFill>
                  <a:srgbClr val="339933"/>
                </a:solidFill>
                <a:latin typeface="Courier New" panose="02070309020205020404" pitchFamily="49" charset="0"/>
                <a:cs typeface="Courier New" panose="02070309020205020404" pitchFamily="49" charset="0"/>
              </a:rPr>
              <a:t>’s-Hertogenbosch</a:t>
            </a:r>
          </a:p>
          <a:p>
            <a:pPr marL="0" indent="0">
              <a:buNone/>
            </a:pPr>
            <a:endParaRPr lang="en-GB" sz="1800" i="1" dirty="0"/>
          </a:p>
        </p:txBody>
      </p:sp>
      <p:sp>
        <p:nvSpPr>
          <p:cNvPr id="19459" name="Slide Number Placeholder 4"/>
          <p:cNvSpPr>
            <a:spLocks noGrp="1"/>
          </p:cNvSpPr>
          <p:nvPr>
            <p:ph type="sldNum"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8385A56B-2E81-413D-8710-DC494A913E86}" type="slidenum">
              <a:rPr lang="en-GB" altLang="nl-NL"/>
              <a:pPr defTabSz="446407"/>
              <a:t>27</a:t>
            </a:fld>
            <a:endParaRPr lang="en-GB" altLang="nl-NL"/>
          </a:p>
        </p:txBody>
      </p:sp>
      <p:grpSp>
        <p:nvGrpSpPr>
          <p:cNvPr id="4" name="Groep 3"/>
          <p:cNvGrpSpPr/>
          <p:nvPr/>
        </p:nvGrpSpPr>
        <p:grpSpPr>
          <a:xfrm>
            <a:off x="1191310" y="1103696"/>
            <a:ext cx="6549042" cy="1317191"/>
            <a:chOff x="1191310" y="1103696"/>
            <a:chExt cx="6549042" cy="1317191"/>
          </a:xfrm>
        </p:grpSpPr>
        <p:sp>
          <p:nvSpPr>
            <p:cNvPr id="35" name="Right Arrow 34"/>
            <p:cNvSpPr/>
            <p:nvPr/>
          </p:nvSpPr>
          <p:spPr bwMode="auto">
            <a:xfrm>
              <a:off x="5317184" y="1677385"/>
              <a:ext cx="1026720"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pic>
          <p:nvPicPr>
            <p:cNvPr id="19476" name="Picture 2" descr="C:\Users\erikpoll\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310" y="1455047"/>
              <a:ext cx="751014" cy="7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bwMode="auto">
            <a:xfrm>
              <a:off x="2067830" y="1709232"/>
              <a:ext cx="979200"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26" name="Rechthoek 25"/>
            <p:cNvSpPr/>
            <p:nvPr/>
          </p:nvSpPr>
          <p:spPr bwMode="auto">
            <a:xfrm>
              <a:off x="5495326"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27" name="Rechthoek 26"/>
            <p:cNvSpPr/>
            <p:nvPr/>
          </p:nvSpPr>
          <p:spPr bwMode="auto">
            <a:xfrm>
              <a:off x="5809365"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31" name="Afgeronde rechthoek 30"/>
            <p:cNvSpPr/>
            <p:nvPr/>
          </p:nvSpPr>
          <p:spPr bwMode="auto">
            <a:xfrm>
              <a:off x="3125174" y="1103696"/>
              <a:ext cx="2139479" cy="131719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OnlineShop.nl</a:t>
              </a:r>
            </a:p>
          </p:txBody>
        </p:sp>
        <p:sp>
          <p:nvSpPr>
            <p:cNvPr id="44" name="Rechthoek 43"/>
            <p:cNvSpPr/>
            <p:nvPr/>
          </p:nvSpPr>
          <p:spPr bwMode="auto">
            <a:xfrm>
              <a:off x="4896013" y="1555349"/>
              <a:ext cx="368640" cy="51567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B</a:t>
              </a:r>
            </a:p>
          </p:txBody>
        </p:sp>
        <p:sp>
          <p:nvSpPr>
            <p:cNvPr id="41" name="Rechthoek 40"/>
            <p:cNvSpPr/>
            <p:nvPr/>
          </p:nvSpPr>
          <p:spPr bwMode="auto">
            <a:xfrm>
              <a:off x="3123255" y="1555349"/>
              <a:ext cx="381600" cy="526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A</a:t>
              </a:r>
            </a:p>
          </p:txBody>
        </p:sp>
        <p:sp>
          <p:nvSpPr>
            <p:cNvPr id="2" name="Stroomdiagram: Magnetische schijf 1"/>
            <p:cNvSpPr/>
            <p:nvPr/>
          </p:nvSpPr>
          <p:spPr bwMode="auto">
            <a:xfrm>
              <a:off x="6342419" y="1350612"/>
              <a:ext cx="1397933" cy="1070275"/>
            </a:xfrm>
            <a:prstGeom prst="flowChartMagneticDisk">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customer database</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grpSp>
      <p:sp>
        <p:nvSpPr>
          <p:cNvPr id="16" name="Vrije vorm 15"/>
          <p:cNvSpPr/>
          <p:nvPr/>
        </p:nvSpPr>
        <p:spPr bwMode="auto">
          <a:xfrm flipH="1">
            <a:off x="3501169" y="1778424"/>
            <a:ext cx="1423275" cy="548333"/>
          </a:xfrm>
          <a:custGeom>
            <a:avLst/>
            <a:gdLst>
              <a:gd name="connsiteX0" fmla="*/ 0 w 1353065"/>
              <a:gd name="connsiteY0" fmla="*/ 44720 h 548333"/>
              <a:gd name="connsiteX1" fmla="*/ 284205 w 1353065"/>
              <a:gd name="connsiteY1" fmla="*/ 81791 h 548333"/>
              <a:gd name="connsiteX2" fmla="*/ 315097 w 1353065"/>
              <a:gd name="connsiteY2" fmla="*/ 260964 h 548333"/>
              <a:gd name="connsiteX3" fmla="*/ 166816 w 1353065"/>
              <a:gd name="connsiteY3" fmla="*/ 403066 h 548333"/>
              <a:gd name="connsiteX4" fmla="*/ 599303 w 1353065"/>
              <a:gd name="connsiteY4" fmla="*/ 520456 h 548333"/>
              <a:gd name="connsiteX5" fmla="*/ 945292 w 1353065"/>
              <a:gd name="connsiteY5" fmla="*/ 520456 h 548333"/>
              <a:gd name="connsiteX6" fmla="*/ 685800 w 1353065"/>
              <a:gd name="connsiteY6" fmla="*/ 211537 h 548333"/>
              <a:gd name="connsiteX7" fmla="*/ 543697 w 1353065"/>
              <a:gd name="connsiteY7" fmla="*/ 57077 h 548333"/>
              <a:gd name="connsiteX8" fmla="*/ 797011 w 1353065"/>
              <a:gd name="connsiteY8" fmla="*/ 7650 h 548333"/>
              <a:gd name="connsiteX9" fmla="*/ 932935 w 1353065"/>
              <a:gd name="connsiteY9" fmla="*/ 205358 h 548333"/>
              <a:gd name="connsiteX10" fmla="*/ 1186249 w 1353065"/>
              <a:gd name="connsiteY10" fmla="*/ 87969 h 548333"/>
              <a:gd name="connsiteX11" fmla="*/ 1353065 w 1353065"/>
              <a:gd name="connsiteY11" fmla="*/ 81791 h 5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065" h="548333">
                <a:moveTo>
                  <a:pt x="0" y="44720"/>
                </a:moveTo>
                <a:cubicBezTo>
                  <a:pt x="115844" y="45235"/>
                  <a:pt x="231689" y="45750"/>
                  <a:pt x="284205" y="81791"/>
                </a:cubicBezTo>
                <a:cubicBezTo>
                  <a:pt x="336721" y="117832"/>
                  <a:pt x="334662" y="207418"/>
                  <a:pt x="315097" y="260964"/>
                </a:cubicBezTo>
                <a:cubicBezTo>
                  <a:pt x="295532" y="314510"/>
                  <a:pt x="119448" y="359817"/>
                  <a:pt x="166816" y="403066"/>
                </a:cubicBezTo>
                <a:cubicBezTo>
                  <a:pt x="214184" y="446315"/>
                  <a:pt x="469557" y="500891"/>
                  <a:pt x="599303" y="520456"/>
                </a:cubicBezTo>
                <a:cubicBezTo>
                  <a:pt x="729049" y="540021"/>
                  <a:pt x="930876" y="571943"/>
                  <a:pt x="945292" y="520456"/>
                </a:cubicBezTo>
                <a:cubicBezTo>
                  <a:pt x="959708" y="468969"/>
                  <a:pt x="752733" y="288767"/>
                  <a:pt x="685800" y="211537"/>
                </a:cubicBezTo>
                <a:cubicBezTo>
                  <a:pt x="618868" y="134307"/>
                  <a:pt x="525162" y="91058"/>
                  <a:pt x="543697" y="57077"/>
                </a:cubicBezTo>
                <a:cubicBezTo>
                  <a:pt x="562232" y="23096"/>
                  <a:pt x="732138" y="-17063"/>
                  <a:pt x="797011" y="7650"/>
                </a:cubicBezTo>
                <a:cubicBezTo>
                  <a:pt x="861884" y="32363"/>
                  <a:pt x="868062" y="191972"/>
                  <a:pt x="932935" y="205358"/>
                </a:cubicBezTo>
                <a:cubicBezTo>
                  <a:pt x="997808" y="218744"/>
                  <a:pt x="1116227" y="108563"/>
                  <a:pt x="1186249" y="87969"/>
                </a:cubicBezTo>
                <a:cubicBezTo>
                  <a:pt x="1256271" y="67375"/>
                  <a:pt x="1304668" y="74583"/>
                  <a:pt x="1353065" y="81791"/>
                </a:cubicBezTo>
              </a:path>
            </a:pathLst>
          </a:custGeom>
          <a:noFill/>
          <a:ln w="57150" cap="flat" cmpd="sng" algn="ctr">
            <a:solidFill>
              <a:srgbClr val="FF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Tree>
    <p:extLst>
      <p:ext uri="{BB962C8B-B14F-4D97-AF65-F5344CB8AC3E}">
        <p14:creationId xmlns:p14="http://schemas.microsoft.com/office/powerpoint/2010/main" val="216740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2400" dirty="0">
                <a:solidFill>
                  <a:srgbClr val="FF0000"/>
                </a:solidFill>
              </a:rPr>
              <a:t>Input  </a:t>
            </a:r>
            <a:r>
              <a:rPr lang="en-US" altLang="en-US" sz="2400" i="1" dirty="0" err="1">
                <a:solidFill>
                  <a:srgbClr val="FF0000"/>
                </a:solidFill>
              </a:rPr>
              <a:t>sanitisation</a:t>
            </a:r>
            <a:r>
              <a:rPr lang="en-US" altLang="en-US" sz="2400" i="1" dirty="0">
                <a:solidFill>
                  <a:srgbClr val="FF0000"/>
                </a:solidFill>
              </a:rPr>
              <a:t>?</a:t>
            </a:r>
            <a:endParaRPr lang="en-GB" altLang="en-US" sz="2400" i="1" dirty="0">
              <a:solidFill>
                <a:srgbClr val="FF0000"/>
              </a:solidFill>
            </a:endParaRPr>
          </a:p>
        </p:txBody>
      </p:sp>
      <p:sp>
        <p:nvSpPr>
          <p:cNvPr id="7" name="Tijdelijke aanduiding voor inhoud 6"/>
          <p:cNvSpPr>
            <a:spLocks noGrp="1"/>
          </p:cNvSpPr>
          <p:nvPr>
            <p:ph idx="1"/>
          </p:nvPr>
        </p:nvSpPr>
        <p:spPr>
          <a:xfrm>
            <a:off x="685800" y="836712"/>
            <a:ext cx="7918648" cy="5411688"/>
          </a:xfrm>
        </p:spPr>
        <p:txBody>
          <a:bodyPr/>
          <a:lstStyle/>
          <a:p>
            <a:endParaRPr lang="en-GB" dirty="0"/>
          </a:p>
          <a:p>
            <a:endParaRPr lang="en-GB" dirty="0"/>
          </a:p>
          <a:p>
            <a:endParaRPr lang="en-GB" dirty="0"/>
          </a:p>
          <a:p>
            <a:pPr marL="0" indent="0">
              <a:buNone/>
            </a:pPr>
            <a:endParaRPr lang="en-GB" dirty="0">
              <a:solidFill>
                <a:schemeClr val="accent2"/>
              </a:solidFill>
            </a:endParaRPr>
          </a:p>
          <a:p>
            <a:pPr marL="0" indent="0">
              <a:buNone/>
            </a:pPr>
            <a:r>
              <a:rPr lang="en-GB" sz="1800" dirty="0">
                <a:solidFill>
                  <a:schemeClr val="accent2"/>
                </a:solidFill>
              </a:rPr>
              <a:t>Input </a:t>
            </a:r>
            <a:r>
              <a:rPr lang="en-GB" sz="1800" i="1" dirty="0">
                <a:solidFill>
                  <a:schemeClr val="accent2"/>
                </a:solidFill>
              </a:rPr>
              <a:t>sanitisation</a:t>
            </a:r>
            <a:r>
              <a:rPr lang="en-GB" sz="1800" dirty="0"/>
              <a:t>, e.g. </a:t>
            </a:r>
            <a:r>
              <a:rPr lang="en-GB" sz="1800" dirty="0">
                <a:solidFill>
                  <a:schemeClr val="accent2"/>
                </a:solidFill>
              </a:rPr>
              <a:t>escaping</a:t>
            </a:r>
            <a:r>
              <a:rPr lang="en-GB" sz="1800" dirty="0"/>
              <a:t> weird characters </a:t>
            </a:r>
            <a:r>
              <a:rPr lang="en-GB" sz="1800" dirty="0">
                <a:solidFill>
                  <a:schemeClr val="tx1"/>
                </a:solidFill>
              </a:rPr>
              <a:t>at point </a:t>
            </a:r>
            <a:r>
              <a:rPr lang="en-GB" sz="1800" dirty="0">
                <a:solidFill>
                  <a:schemeClr val="accent2"/>
                </a:solidFill>
              </a:rPr>
              <a:t>A</a:t>
            </a:r>
          </a:p>
          <a:p>
            <a:pPr marL="0" indent="0">
              <a:buNone/>
            </a:pPr>
            <a:r>
              <a:rPr lang="en-GB" sz="1800" dirty="0"/>
              <a:t>	</a:t>
            </a:r>
            <a:r>
              <a:rPr lang="en-GB" sz="1800" dirty="0" err="1"/>
              <a:t>Eg</a:t>
            </a:r>
            <a:r>
              <a:rPr lang="en-GB" sz="1800" dirty="0"/>
              <a:t> replacing  </a:t>
            </a:r>
            <a:r>
              <a:rPr lang="en-GB" sz="1800" b="1" dirty="0">
                <a:solidFill>
                  <a:srgbClr val="339933"/>
                </a:solidFill>
                <a:latin typeface="Courier New" panose="02070309020205020404" pitchFamily="49" charset="0"/>
                <a:cs typeface="Courier New" panose="02070309020205020404" pitchFamily="49" charset="0"/>
              </a:rPr>
              <a:t>’</a:t>
            </a:r>
            <a:r>
              <a:rPr lang="en-GB" sz="1800" dirty="0"/>
              <a:t> with </a:t>
            </a:r>
            <a:r>
              <a:rPr lang="en-GB" sz="1800" b="1" dirty="0">
                <a:solidFill>
                  <a:srgbClr val="339933"/>
                </a:solidFill>
                <a:latin typeface="Courier New" panose="02070309020205020404" pitchFamily="49" charset="0"/>
                <a:cs typeface="Courier New" panose="02070309020205020404" pitchFamily="49" charset="0"/>
              </a:rPr>
              <a:t>\’</a:t>
            </a:r>
            <a:endParaRPr lang="en-GB" sz="1800" dirty="0"/>
          </a:p>
          <a:p>
            <a:pPr marL="0" indent="0">
              <a:lnSpc>
                <a:spcPct val="100000"/>
              </a:lnSpc>
              <a:buNone/>
            </a:pPr>
            <a:r>
              <a:rPr lang="en-GB" sz="1800" i="1" dirty="0"/>
              <a:t>Pros?</a:t>
            </a:r>
          </a:p>
          <a:p>
            <a:pPr>
              <a:lnSpc>
                <a:spcPct val="100000"/>
              </a:lnSpc>
            </a:pPr>
            <a:r>
              <a:rPr lang="en-GB" sz="1800" dirty="0"/>
              <a:t>Eliminates problem at the source root, so application only has to deal with ‘harmless’ data</a:t>
            </a:r>
          </a:p>
          <a:p>
            <a:pPr>
              <a:lnSpc>
                <a:spcPct val="100000"/>
              </a:lnSpc>
            </a:pPr>
            <a:r>
              <a:rPr lang="en-GB" sz="1800" dirty="0"/>
              <a:t>We no longer reject legitimate input</a:t>
            </a:r>
          </a:p>
          <a:p>
            <a:pPr marL="0" indent="0">
              <a:lnSpc>
                <a:spcPct val="100000"/>
              </a:lnSpc>
              <a:buNone/>
            </a:pPr>
            <a:r>
              <a:rPr lang="en-GB" sz="1800" i="1" dirty="0"/>
              <a:t>Cons?</a:t>
            </a:r>
          </a:p>
          <a:p>
            <a:pPr>
              <a:lnSpc>
                <a:spcPct val="100000"/>
              </a:lnSpc>
            </a:pPr>
            <a:r>
              <a:rPr lang="en-GB" sz="1800" dirty="0"/>
              <a:t>We have some data in escaped form, </a:t>
            </a:r>
            <a:r>
              <a:rPr lang="en-GB" sz="1800" b="1" dirty="0">
                <a:solidFill>
                  <a:srgbClr val="339933"/>
                </a:solidFill>
                <a:latin typeface="Courier New" panose="02070309020205020404" pitchFamily="49" charset="0"/>
                <a:cs typeface="Courier New" panose="02070309020205020404" pitchFamily="49" charset="0"/>
              </a:rPr>
              <a:t>\’s-Hertogenbosch </a:t>
            </a:r>
            <a:r>
              <a:rPr lang="en-GB" sz="1800" dirty="0"/>
              <a:t>and may need to </a:t>
            </a:r>
            <a:r>
              <a:rPr lang="en-GB" sz="1800" dirty="0">
                <a:solidFill>
                  <a:srgbClr val="FF0000"/>
                </a:solidFill>
              </a:rPr>
              <a:t>un-escape</a:t>
            </a:r>
            <a:r>
              <a:rPr lang="en-GB" sz="1800" dirty="0"/>
              <a:t> it later</a:t>
            </a:r>
          </a:p>
          <a:p>
            <a:pPr>
              <a:lnSpc>
                <a:spcPct val="100000"/>
              </a:lnSpc>
            </a:pPr>
            <a:r>
              <a:rPr lang="en-GB" sz="1800" dirty="0"/>
              <a:t>Also, what if there are more back-end than just SQL dataset?</a:t>
            </a:r>
          </a:p>
        </p:txBody>
      </p:sp>
      <p:sp>
        <p:nvSpPr>
          <p:cNvPr id="19459" name="Slide Number Placeholder 4"/>
          <p:cNvSpPr>
            <a:spLocks noGrp="1"/>
          </p:cNvSpPr>
          <p:nvPr>
            <p:ph type="sldNum"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8385A56B-2E81-413D-8710-DC494A913E86}" type="slidenum">
              <a:rPr lang="en-GB" altLang="nl-NL"/>
              <a:pPr defTabSz="446407"/>
              <a:t>28</a:t>
            </a:fld>
            <a:endParaRPr lang="en-GB" altLang="nl-NL"/>
          </a:p>
        </p:txBody>
      </p:sp>
      <p:grpSp>
        <p:nvGrpSpPr>
          <p:cNvPr id="4" name="Groep 3"/>
          <p:cNvGrpSpPr/>
          <p:nvPr/>
        </p:nvGrpSpPr>
        <p:grpSpPr>
          <a:xfrm>
            <a:off x="1191310" y="1103696"/>
            <a:ext cx="6549042" cy="1317191"/>
            <a:chOff x="1191310" y="1103696"/>
            <a:chExt cx="6549042" cy="1317191"/>
          </a:xfrm>
        </p:grpSpPr>
        <p:sp>
          <p:nvSpPr>
            <p:cNvPr id="35" name="Right Arrow 34"/>
            <p:cNvSpPr/>
            <p:nvPr/>
          </p:nvSpPr>
          <p:spPr bwMode="auto">
            <a:xfrm>
              <a:off x="5317184" y="1677385"/>
              <a:ext cx="1026720"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pic>
          <p:nvPicPr>
            <p:cNvPr id="19476" name="Picture 2" descr="C:\Users\erikpoll\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310" y="1455047"/>
              <a:ext cx="751014" cy="7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bwMode="auto">
            <a:xfrm>
              <a:off x="2067830" y="1709232"/>
              <a:ext cx="979200"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26" name="Rechthoek 25"/>
            <p:cNvSpPr/>
            <p:nvPr/>
          </p:nvSpPr>
          <p:spPr bwMode="auto">
            <a:xfrm>
              <a:off x="5495326"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27" name="Rechthoek 26"/>
            <p:cNvSpPr/>
            <p:nvPr/>
          </p:nvSpPr>
          <p:spPr bwMode="auto">
            <a:xfrm>
              <a:off x="5809365" y="1810032"/>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31" name="Afgeronde rechthoek 30"/>
            <p:cNvSpPr/>
            <p:nvPr/>
          </p:nvSpPr>
          <p:spPr bwMode="auto">
            <a:xfrm>
              <a:off x="3125174" y="1103696"/>
              <a:ext cx="2139479" cy="131719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OnlineShop.nl</a:t>
              </a:r>
            </a:p>
          </p:txBody>
        </p:sp>
        <p:sp>
          <p:nvSpPr>
            <p:cNvPr id="44" name="Rechthoek 43"/>
            <p:cNvSpPr/>
            <p:nvPr/>
          </p:nvSpPr>
          <p:spPr bwMode="auto">
            <a:xfrm>
              <a:off x="4896013" y="1555349"/>
              <a:ext cx="368640" cy="51567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B</a:t>
              </a:r>
            </a:p>
          </p:txBody>
        </p:sp>
        <p:sp>
          <p:nvSpPr>
            <p:cNvPr id="41" name="Rechthoek 40"/>
            <p:cNvSpPr/>
            <p:nvPr/>
          </p:nvSpPr>
          <p:spPr bwMode="auto">
            <a:xfrm>
              <a:off x="3123255" y="1555349"/>
              <a:ext cx="381600" cy="526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A</a:t>
              </a:r>
            </a:p>
          </p:txBody>
        </p:sp>
        <p:sp>
          <p:nvSpPr>
            <p:cNvPr id="2" name="Stroomdiagram: Magnetische schijf 1"/>
            <p:cNvSpPr/>
            <p:nvPr/>
          </p:nvSpPr>
          <p:spPr bwMode="auto">
            <a:xfrm>
              <a:off x="6342419" y="1350612"/>
              <a:ext cx="1397933" cy="1070275"/>
            </a:xfrm>
            <a:prstGeom prst="flowChartMagneticDisk">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customer database</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grpSp>
      <p:sp>
        <p:nvSpPr>
          <p:cNvPr id="16" name="Vrije vorm 15"/>
          <p:cNvSpPr/>
          <p:nvPr/>
        </p:nvSpPr>
        <p:spPr bwMode="auto">
          <a:xfrm flipH="1">
            <a:off x="3501169" y="1778424"/>
            <a:ext cx="1423275" cy="548333"/>
          </a:xfrm>
          <a:custGeom>
            <a:avLst/>
            <a:gdLst>
              <a:gd name="connsiteX0" fmla="*/ 0 w 1353065"/>
              <a:gd name="connsiteY0" fmla="*/ 44720 h 548333"/>
              <a:gd name="connsiteX1" fmla="*/ 284205 w 1353065"/>
              <a:gd name="connsiteY1" fmla="*/ 81791 h 548333"/>
              <a:gd name="connsiteX2" fmla="*/ 315097 w 1353065"/>
              <a:gd name="connsiteY2" fmla="*/ 260964 h 548333"/>
              <a:gd name="connsiteX3" fmla="*/ 166816 w 1353065"/>
              <a:gd name="connsiteY3" fmla="*/ 403066 h 548333"/>
              <a:gd name="connsiteX4" fmla="*/ 599303 w 1353065"/>
              <a:gd name="connsiteY4" fmla="*/ 520456 h 548333"/>
              <a:gd name="connsiteX5" fmla="*/ 945292 w 1353065"/>
              <a:gd name="connsiteY5" fmla="*/ 520456 h 548333"/>
              <a:gd name="connsiteX6" fmla="*/ 685800 w 1353065"/>
              <a:gd name="connsiteY6" fmla="*/ 211537 h 548333"/>
              <a:gd name="connsiteX7" fmla="*/ 543697 w 1353065"/>
              <a:gd name="connsiteY7" fmla="*/ 57077 h 548333"/>
              <a:gd name="connsiteX8" fmla="*/ 797011 w 1353065"/>
              <a:gd name="connsiteY8" fmla="*/ 7650 h 548333"/>
              <a:gd name="connsiteX9" fmla="*/ 932935 w 1353065"/>
              <a:gd name="connsiteY9" fmla="*/ 205358 h 548333"/>
              <a:gd name="connsiteX10" fmla="*/ 1186249 w 1353065"/>
              <a:gd name="connsiteY10" fmla="*/ 87969 h 548333"/>
              <a:gd name="connsiteX11" fmla="*/ 1353065 w 1353065"/>
              <a:gd name="connsiteY11" fmla="*/ 81791 h 5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065" h="548333">
                <a:moveTo>
                  <a:pt x="0" y="44720"/>
                </a:moveTo>
                <a:cubicBezTo>
                  <a:pt x="115844" y="45235"/>
                  <a:pt x="231689" y="45750"/>
                  <a:pt x="284205" y="81791"/>
                </a:cubicBezTo>
                <a:cubicBezTo>
                  <a:pt x="336721" y="117832"/>
                  <a:pt x="334662" y="207418"/>
                  <a:pt x="315097" y="260964"/>
                </a:cubicBezTo>
                <a:cubicBezTo>
                  <a:pt x="295532" y="314510"/>
                  <a:pt x="119448" y="359817"/>
                  <a:pt x="166816" y="403066"/>
                </a:cubicBezTo>
                <a:cubicBezTo>
                  <a:pt x="214184" y="446315"/>
                  <a:pt x="469557" y="500891"/>
                  <a:pt x="599303" y="520456"/>
                </a:cubicBezTo>
                <a:cubicBezTo>
                  <a:pt x="729049" y="540021"/>
                  <a:pt x="930876" y="571943"/>
                  <a:pt x="945292" y="520456"/>
                </a:cubicBezTo>
                <a:cubicBezTo>
                  <a:pt x="959708" y="468969"/>
                  <a:pt x="752733" y="288767"/>
                  <a:pt x="685800" y="211537"/>
                </a:cubicBezTo>
                <a:cubicBezTo>
                  <a:pt x="618868" y="134307"/>
                  <a:pt x="525162" y="91058"/>
                  <a:pt x="543697" y="57077"/>
                </a:cubicBezTo>
                <a:cubicBezTo>
                  <a:pt x="562232" y="23096"/>
                  <a:pt x="732138" y="-17063"/>
                  <a:pt x="797011" y="7650"/>
                </a:cubicBezTo>
                <a:cubicBezTo>
                  <a:pt x="861884" y="32363"/>
                  <a:pt x="868062" y="191972"/>
                  <a:pt x="932935" y="205358"/>
                </a:cubicBezTo>
                <a:cubicBezTo>
                  <a:pt x="997808" y="218744"/>
                  <a:pt x="1116227" y="108563"/>
                  <a:pt x="1186249" y="87969"/>
                </a:cubicBezTo>
                <a:cubicBezTo>
                  <a:pt x="1256271" y="67375"/>
                  <a:pt x="1304668" y="74583"/>
                  <a:pt x="1353065" y="81791"/>
                </a:cubicBezTo>
              </a:path>
            </a:pathLst>
          </a:custGeom>
          <a:noFill/>
          <a:ln w="57150" cap="flat" cmpd="sng" algn="ctr">
            <a:solidFill>
              <a:srgbClr val="FF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Tree>
    <p:extLst>
      <p:ext uri="{BB962C8B-B14F-4D97-AF65-F5344CB8AC3E}">
        <p14:creationId xmlns:p14="http://schemas.microsoft.com/office/powerpoint/2010/main" val="29132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755576" y="1103775"/>
            <a:ext cx="7993497" cy="4960144"/>
          </a:xfrm>
        </p:spPr>
        <p:txBody>
          <a:bodyPr/>
          <a:lstStyle/>
          <a:p>
            <a:endParaRPr lang="en-GB" dirty="0"/>
          </a:p>
          <a:p>
            <a:endParaRPr lang="en-GB" dirty="0"/>
          </a:p>
          <a:p>
            <a:endParaRPr lang="en-GB" dirty="0"/>
          </a:p>
          <a:p>
            <a:pPr marL="0" indent="0">
              <a:buNone/>
            </a:pPr>
            <a:r>
              <a:rPr lang="en-GB" sz="1800" dirty="0"/>
              <a:t>	 </a:t>
            </a:r>
          </a:p>
          <a:p>
            <a:pPr marL="0" indent="0">
              <a:buNone/>
            </a:pPr>
            <a:endParaRPr lang="en-GB" sz="1800" i="1" dirty="0">
              <a:solidFill>
                <a:schemeClr val="accent2"/>
              </a:solidFill>
            </a:endParaRPr>
          </a:p>
          <a:p>
            <a:pPr marL="0" indent="0">
              <a:buNone/>
            </a:pPr>
            <a:r>
              <a:rPr lang="en-GB" sz="1800" i="1" dirty="0">
                <a:solidFill>
                  <a:schemeClr val="tx1"/>
                </a:solidFill>
              </a:rPr>
              <a:t> </a:t>
            </a:r>
          </a:p>
          <a:p>
            <a:pPr marL="0" indent="0">
              <a:buNone/>
            </a:pPr>
            <a:r>
              <a:rPr lang="en-GB" sz="1800" i="1" u="sng" dirty="0">
                <a:solidFill>
                  <a:schemeClr val="tx1"/>
                </a:solidFill>
              </a:rPr>
              <a:t>Different</a:t>
            </a:r>
            <a:r>
              <a:rPr lang="en-GB" sz="1800" dirty="0">
                <a:solidFill>
                  <a:schemeClr val="tx1"/>
                </a:solidFill>
              </a:rPr>
              <a:t> escaping needed to prevent SQLi, XSS, path traversal, OS command injection, …  </a:t>
            </a:r>
          </a:p>
          <a:p>
            <a:pPr marL="400050" lvl="1" indent="0">
              <a:buNone/>
            </a:pPr>
            <a:r>
              <a:rPr lang="en-GB" sz="1600" dirty="0" err="1"/>
              <a:t>Eg</a:t>
            </a:r>
            <a:r>
              <a:rPr lang="en-GB" sz="1600" dirty="0"/>
              <a:t> SQL database may be attacked with username  </a:t>
            </a:r>
            <a:r>
              <a:rPr lang="en-GB" sz="1600" b="1" dirty="0">
                <a:solidFill>
                  <a:srgbClr val="FF0000"/>
                </a:solidFill>
                <a:latin typeface="Courier New" panose="02070309020205020404" pitchFamily="49" charset="0"/>
                <a:cs typeface="Courier New" panose="02070309020205020404" pitchFamily="49" charset="0"/>
              </a:rPr>
              <a:t>Bobby; DROP TABLE</a:t>
            </a:r>
            <a:r>
              <a:rPr lang="en-GB" sz="1600" b="1" dirty="0">
                <a:latin typeface="Courier New" panose="02070309020205020404" pitchFamily="49" charset="0"/>
                <a:cs typeface="Courier New" panose="02070309020205020404" pitchFamily="49" charset="0"/>
              </a:rPr>
              <a:t>                    </a:t>
            </a:r>
            <a:r>
              <a:rPr lang="en-GB" sz="1600" dirty="0"/>
              <a:t>but file system with username                  </a:t>
            </a:r>
            <a:r>
              <a:rPr lang="en-GB" sz="1600" b="1" dirty="0">
                <a:solidFill>
                  <a:srgbClr val="FF0000"/>
                </a:solidFill>
                <a:latin typeface="Courier New" panose="02070309020205020404" pitchFamily="49" charset="0"/>
                <a:cs typeface="Courier New" panose="02070309020205020404" pitchFamily="49" charset="0"/>
              </a:rPr>
              <a:t>../../etc/passwd                               </a:t>
            </a:r>
            <a:r>
              <a:rPr lang="en-GB" sz="1600" dirty="0"/>
              <a:t>and email program with username           </a:t>
            </a:r>
            <a:r>
              <a:rPr lang="en-GB" sz="1600" b="1" dirty="0">
                <a:solidFill>
                  <a:srgbClr val="FF0000"/>
                </a:solidFill>
                <a:latin typeface="Courier New" panose="02070309020205020404" pitchFamily="49" charset="0"/>
                <a:cs typeface="Courier New" panose="02070309020205020404" pitchFamily="49" charset="0"/>
              </a:rPr>
              <a:t>john@ru.nl; &amp; rm –</a:t>
            </a:r>
            <a:r>
              <a:rPr lang="en-GB" sz="1600" b="1" dirty="0" err="1">
                <a:solidFill>
                  <a:srgbClr val="FF0000"/>
                </a:solidFill>
                <a:latin typeface="Courier New" panose="02070309020205020404" pitchFamily="49" charset="0"/>
                <a:cs typeface="Courier New" panose="02070309020205020404" pitchFamily="49" charset="0"/>
              </a:rPr>
              <a:t>fr</a:t>
            </a:r>
            <a:r>
              <a:rPr lang="en-GB" sz="1600" b="1" dirty="0">
                <a:solidFill>
                  <a:srgbClr val="FF0000"/>
                </a:solidFill>
                <a:latin typeface="Courier New" panose="02070309020205020404" pitchFamily="49" charset="0"/>
                <a:cs typeface="Courier New" panose="02070309020205020404" pitchFamily="49" charset="0"/>
              </a:rPr>
              <a:t> /</a:t>
            </a:r>
            <a:endParaRPr lang="en-GB" sz="1600" b="1" dirty="0">
              <a:solidFill>
                <a:schemeClr val="tx1"/>
              </a:solidFill>
            </a:endParaRPr>
          </a:p>
          <a:p>
            <a:pPr marL="0" indent="0">
              <a:buNone/>
            </a:pPr>
            <a:r>
              <a:rPr lang="en-GB" dirty="0">
                <a:solidFill>
                  <a:schemeClr val="accent2"/>
                </a:solidFill>
              </a:rPr>
              <a:t>For most systems, it’s a fallacy to think that </a:t>
            </a:r>
            <a:r>
              <a:rPr lang="en-GB" i="1" u="sng" dirty="0">
                <a:solidFill>
                  <a:schemeClr val="accent2"/>
                </a:solidFill>
              </a:rPr>
              <a:t>one</a:t>
            </a:r>
            <a:r>
              <a:rPr lang="en-GB" dirty="0">
                <a:solidFill>
                  <a:schemeClr val="accent2"/>
                </a:solidFill>
              </a:rPr>
              <a:t>  input sanitisation routine can solve </a:t>
            </a:r>
            <a:r>
              <a:rPr lang="en-GB" i="1" u="sng" dirty="0">
                <a:solidFill>
                  <a:schemeClr val="accent2"/>
                </a:solidFill>
              </a:rPr>
              <a:t>all</a:t>
            </a:r>
            <a:r>
              <a:rPr lang="en-GB" dirty="0">
                <a:solidFill>
                  <a:schemeClr val="accent2"/>
                </a:solidFill>
              </a:rPr>
              <a:t>  injection problems</a:t>
            </a:r>
            <a:endParaRPr lang="en-GB" i="1" dirty="0">
              <a:solidFill>
                <a:schemeClr val="accent2"/>
              </a:solidFill>
            </a:endParaRPr>
          </a:p>
        </p:txBody>
      </p:sp>
      <p:sp>
        <p:nvSpPr>
          <p:cNvPr id="19458" name="Title 1"/>
          <p:cNvSpPr>
            <a:spLocks noGrp="1"/>
          </p:cNvSpPr>
          <p:nvPr>
            <p:ph type="title"/>
          </p:nvPr>
        </p:nvSpPr>
        <p:spPr>
          <a:xfrm>
            <a:off x="685800" y="276225"/>
            <a:ext cx="7761288" cy="845345"/>
          </a:xfrm>
        </p:spPr>
        <p:txBody>
          <a:bodyPr/>
          <a:lstStyle/>
          <a:p>
            <a:r>
              <a:rPr lang="en-US" altLang="en-US" sz="2400" dirty="0"/>
              <a:t>M</a:t>
            </a:r>
            <a:r>
              <a:rPr lang="en-US" altLang="en-US" sz="2400" dirty="0">
                <a:solidFill>
                  <a:srgbClr val="FF0000"/>
                </a:solidFill>
              </a:rPr>
              <a:t>ultiple backends/APIs introduce multiple </a:t>
            </a:r>
            <a:r>
              <a:rPr lang="en-US" altLang="en-US" sz="2400" dirty="0">
                <a:solidFill>
                  <a:schemeClr val="accent2"/>
                </a:solidFill>
              </a:rPr>
              <a:t>contexts</a:t>
            </a:r>
            <a:r>
              <a:rPr lang="en-US" altLang="en-US" sz="2400" dirty="0">
                <a:solidFill>
                  <a:srgbClr val="FF0000"/>
                </a:solidFill>
                <a:sym typeface="Wingdings" panose="05000000000000000000" pitchFamily="2" charset="2"/>
              </a:rPr>
              <a:t> </a:t>
            </a:r>
            <a:endParaRPr lang="en-GB" altLang="en-US" sz="2400" dirty="0">
              <a:solidFill>
                <a:srgbClr val="FF0000"/>
              </a:solidFill>
            </a:endParaRPr>
          </a:p>
        </p:txBody>
      </p:sp>
      <p:sp>
        <p:nvSpPr>
          <p:cNvPr id="19459" name="Slide Number Placeholder 4"/>
          <p:cNvSpPr>
            <a:spLocks noGrp="1"/>
          </p:cNvSpPr>
          <p:nvPr>
            <p:ph type="sldNum"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8385A56B-2E81-413D-8710-DC494A913E86}" type="slidenum">
              <a:rPr lang="en-GB" altLang="nl-NL"/>
              <a:pPr defTabSz="446407"/>
              <a:t>29</a:t>
            </a:fld>
            <a:endParaRPr lang="en-GB" altLang="nl-NL"/>
          </a:p>
        </p:txBody>
      </p:sp>
      <p:grpSp>
        <p:nvGrpSpPr>
          <p:cNvPr id="10" name="Group 9">
            <a:extLst>
              <a:ext uri="{FF2B5EF4-FFF2-40B4-BE49-F238E27FC236}">
                <a16:creationId xmlns:a16="http://schemas.microsoft.com/office/drawing/2014/main" id="{B4BC3568-B447-A3C7-D0F9-92BB7EC0377E}"/>
              </a:ext>
            </a:extLst>
          </p:cNvPr>
          <p:cNvGrpSpPr/>
          <p:nvPr/>
        </p:nvGrpSpPr>
        <p:grpSpPr>
          <a:xfrm>
            <a:off x="1187624" y="1306051"/>
            <a:ext cx="6583037" cy="2174030"/>
            <a:chOff x="739364" y="972511"/>
            <a:chExt cx="6583037" cy="2174030"/>
          </a:xfrm>
        </p:grpSpPr>
        <p:sp>
          <p:nvSpPr>
            <p:cNvPr id="31" name="Afgeronde rechthoek 30"/>
            <p:cNvSpPr/>
            <p:nvPr/>
          </p:nvSpPr>
          <p:spPr bwMode="auto">
            <a:xfrm>
              <a:off x="2385687" y="1267397"/>
              <a:ext cx="1956004" cy="131719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OnlineShop.nl</a:t>
              </a:r>
              <a:endParaRPr lang="en-GB" sz="1633" dirty="0">
                <a:solidFill>
                  <a:srgbClr val="000000"/>
                </a:solidFill>
                <a:latin typeface="Arial Rounded MT Bold"/>
              </a:endParaRPr>
            </a:p>
          </p:txBody>
        </p:sp>
        <p:grpSp>
          <p:nvGrpSpPr>
            <p:cNvPr id="28" name="Groep 27"/>
            <p:cNvGrpSpPr/>
            <p:nvPr/>
          </p:nvGrpSpPr>
          <p:grpSpPr>
            <a:xfrm rot="2175577">
              <a:off x="4277105" y="2463246"/>
              <a:ext cx="865609" cy="384481"/>
              <a:chOff x="5362575" y="1660585"/>
              <a:chExt cx="865609" cy="384481"/>
            </a:xfrm>
          </p:grpSpPr>
          <p:sp>
            <p:nvSpPr>
              <p:cNvPr id="29"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30" name="Rechthoek 29"/>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32" name="Rechthoek 31"/>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pic>
          <p:nvPicPr>
            <p:cNvPr id="19476" name="Picture 2" descr="C:\Users\erikpoll\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64" y="1478401"/>
              <a:ext cx="751014" cy="7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bwMode="auto">
            <a:xfrm>
              <a:off x="1653857" y="1772670"/>
              <a:ext cx="711714"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grpSp>
          <p:nvGrpSpPr>
            <p:cNvPr id="5" name="Groep 4"/>
            <p:cNvGrpSpPr/>
            <p:nvPr/>
          </p:nvGrpSpPr>
          <p:grpSpPr>
            <a:xfrm rot="19546669">
              <a:off x="4298634" y="1397687"/>
              <a:ext cx="865609" cy="384481"/>
              <a:chOff x="5362575" y="1660585"/>
              <a:chExt cx="865609" cy="384481"/>
            </a:xfrm>
          </p:grpSpPr>
          <p:sp>
            <p:nvSpPr>
              <p:cNvPr id="35"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26" name="Rechthoek 25"/>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27" name="Rechthoek 26"/>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44" name="Rechthoek 43"/>
            <p:cNvSpPr/>
            <p:nvPr/>
          </p:nvSpPr>
          <p:spPr bwMode="auto">
            <a:xfrm>
              <a:off x="3949985" y="1708041"/>
              <a:ext cx="368640" cy="51567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B</a:t>
              </a:r>
            </a:p>
          </p:txBody>
        </p:sp>
        <p:sp>
          <p:nvSpPr>
            <p:cNvPr id="41" name="Rechthoek 40"/>
            <p:cNvSpPr/>
            <p:nvPr/>
          </p:nvSpPr>
          <p:spPr bwMode="auto">
            <a:xfrm>
              <a:off x="2380421" y="1701590"/>
              <a:ext cx="381600" cy="526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A</a:t>
              </a:r>
            </a:p>
          </p:txBody>
        </p:sp>
        <p:sp>
          <p:nvSpPr>
            <p:cNvPr id="2" name="Stroomdiagram: Magnetische schijf 1"/>
            <p:cNvSpPr/>
            <p:nvPr/>
          </p:nvSpPr>
          <p:spPr bwMode="auto">
            <a:xfrm>
              <a:off x="5146889" y="972511"/>
              <a:ext cx="1194784" cy="844830"/>
            </a:xfrm>
            <a:prstGeom prst="flowChartMagneticDisk">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customer database</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sp>
          <p:nvSpPr>
            <p:cNvPr id="3" name="Afgeronde rechthoek 2"/>
            <p:cNvSpPr/>
            <p:nvPr/>
          </p:nvSpPr>
          <p:spPr bwMode="auto">
            <a:xfrm>
              <a:off x="5146889" y="2763744"/>
              <a:ext cx="1547371" cy="38279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800" dirty="0">
                  <a:solidFill>
                    <a:schemeClr val="tx1"/>
                  </a:solidFill>
                  <a:latin typeface="Arial Rounded MT Bold" panose="020F0704030504030204" pitchFamily="34" charset="0"/>
                  <a:cs typeface="Times New Roman" pitchFamily="16" charset="0"/>
                </a:rPr>
                <a:t>file system</a:t>
              </a:r>
              <a:endParaRPr kumimoji="0" lang="en-GB" sz="18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sp>
          <p:nvSpPr>
            <p:cNvPr id="18" name="Afgeronde rechthoek 17"/>
            <p:cNvSpPr/>
            <p:nvPr/>
          </p:nvSpPr>
          <p:spPr bwMode="auto">
            <a:xfrm>
              <a:off x="5388290" y="1853310"/>
              <a:ext cx="1934111" cy="33702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rPr>
                <a:t>HTML</a:t>
              </a:r>
              <a:r>
                <a:rPr kumimoji="0" lang="en-GB" sz="1600" b="0" i="0" u="none" strike="noStrike" cap="none" normalizeH="0" dirty="0">
                  <a:ln>
                    <a:noFill/>
                  </a:ln>
                  <a:solidFill>
                    <a:schemeClr val="tx1"/>
                  </a:solidFill>
                  <a:effectLst/>
                  <a:latin typeface="Arial Rounded MT Bold" panose="020F0704030504030204" pitchFamily="34" charset="0"/>
                  <a:cs typeface="Times New Roman" pitchFamily="16" charset="0"/>
                </a:rPr>
                <a:t> </a:t>
              </a:r>
              <a:r>
                <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rPr>
                <a:t>renderer</a:t>
              </a:r>
            </a:p>
          </p:txBody>
        </p:sp>
        <p:sp>
          <p:nvSpPr>
            <p:cNvPr id="33" name="Afgeronde rechthoek 32"/>
            <p:cNvSpPr/>
            <p:nvPr/>
          </p:nvSpPr>
          <p:spPr bwMode="auto">
            <a:xfrm>
              <a:off x="5325073" y="2332476"/>
              <a:ext cx="1790431" cy="31683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email </a:t>
              </a:r>
              <a:r>
                <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rPr>
                <a:t>program</a:t>
              </a:r>
            </a:p>
          </p:txBody>
        </p:sp>
        <p:grpSp>
          <p:nvGrpSpPr>
            <p:cNvPr id="50" name="Groep 49"/>
            <p:cNvGrpSpPr/>
            <p:nvPr/>
          </p:nvGrpSpPr>
          <p:grpSpPr>
            <a:xfrm>
              <a:off x="4399278" y="1806361"/>
              <a:ext cx="960201" cy="384481"/>
              <a:chOff x="5362575" y="1660585"/>
              <a:chExt cx="865609" cy="384481"/>
            </a:xfrm>
          </p:grpSpPr>
          <p:sp>
            <p:nvSpPr>
              <p:cNvPr id="51"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52" name="Rechthoek 51"/>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53" name="Rechthoek 52"/>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34" name="Vrije vorm 33"/>
            <p:cNvSpPr/>
            <p:nvPr/>
          </p:nvSpPr>
          <p:spPr bwMode="auto">
            <a:xfrm flipH="1">
              <a:off x="2761056" y="1902162"/>
              <a:ext cx="1185833" cy="548333"/>
            </a:xfrm>
            <a:custGeom>
              <a:avLst/>
              <a:gdLst>
                <a:gd name="connsiteX0" fmla="*/ 0 w 1353065"/>
                <a:gd name="connsiteY0" fmla="*/ 44720 h 548333"/>
                <a:gd name="connsiteX1" fmla="*/ 284205 w 1353065"/>
                <a:gd name="connsiteY1" fmla="*/ 81791 h 548333"/>
                <a:gd name="connsiteX2" fmla="*/ 315097 w 1353065"/>
                <a:gd name="connsiteY2" fmla="*/ 260964 h 548333"/>
                <a:gd name="connsiteX3" fmla="*/ 166816 w 1353065"/>
                <a:gd name="connsiteY3" fmla="*/ 403066 h 548333"/>
                <a:gd name="connsiteX4" fmla="*/ 599303 w 1353065"/>
                <a:gd name="connsiteY4" fmla="*/ 520456 h 548333"/>
                <a:gd name="connsiteX5" fmla="*/ 945292 w 1353065"/>
                <a:gd name="connsiteY5" fmla="*/ 520456 h 548333"/>
                <a:gd name="connsiteX6" fmla="*/ 685800 w 1353065"/>
                <a:gd name="connsiteY6" fmla="*/ 211537 h 548333"/>
                <a:gd name="connsiteX7" fmla="*/ 543697 w 1353065"/>
                <a:gd name="connsiteY7" fmla="*/ 57077 h 548333"/>
                <a:gd name="connsiteX8" fmla="*/ 797011 w 1353065"/>
                <a:gd name="connsiteY8" fmla="*/ 7650 h 548333"/>
                <a:gd name="connsiteX9" fmla="*/ 932935 w 1353065"/>
                <a:gd name="connsiteY9" fmla="*/ 205358 h 548333"/>
                <a:gd name="connsiteX10" fmla="*/ 1186249 w 1353065"/>
                <a:gd name="connsiteY10" fmla="*/ 87969 h 548333"/>
                <a:gd name="connsiteX11" fmla="*/ 1353065 w 1353065"/>
                <a:gd name="connsiteY11" fmla="*/ 81791 h 5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065" h="548333">
                  <a:moveTo>
                    <a:pt x="0" y="44720"/>
                  </a:moveTo>
                  <a:cubicBezTo>
                    <a:pt x="115844" y="45235"/>
                    <a:pt x="231689" y="45750"/>
                    <a:pt x="284205" y="81791"/>
                  </a:cubicBezTo>
                  <a:cubicBezTo>
                    <a:pt x="336721" y="117832"/>
                    <a:pt x="334662" y="207418"/>
                    <a:pt x="315097" y="260964"/>
                  </a:cubicBezTo>
                  <a:cubicBezTo>
                    <a:pt x="295532" y="314510"/>
                    <a:pt x="119448" y="359817"/>
                    <a:pt x="166816" y="403066"/>
                  </a:cubicBezTo>
                  <a:cubicBezTo>
                    <a:pt x="214184" y="446315"/>
                    <a:pt x="469557" y="500891"/>
                    <a:pt x="599303" y="520456"/>
                  </a:cubicBezTo>
                  <a:cubicBezTo>
                    <a:pt x="729049" y="540021"/>
                    <a:pt x="930876" y="571943"/>
                    <a:pt x="945292" y="520456"/>
                  </a:cubicBezTo>
                  <a:cubicBezTo>
                    <a:pt x="959708" y="468969"/>
                    <a:pt x="752733" y="288767"/>
                    <a:pt x="685800" y="211537"/>
                  </a:cubicBezTo>
                  <a:cubicBezTo>
                    <a:pt x="618868" y="134307"/>
                    <a:pt x="525162" y="91058"/>
                    <a:pt x="543697" y="57077"/>
                  </a:cubicBezTo>
                  <a:cubicBezTo>
                    <a:pt x="562232" y="23096"/>
                    <a:pt x="732138" y="-17063"/>
                    <a:pt x="797011" y="7650"/>
                  </a:cubicBezTo>
                  <a:cubicBezTo>
                    <a:pt x="861884" y="32363"/>
                    <a:pt x="868062" y="191972"/>
                    <a:pt x="932935" y="205358"/>
                  </a:cubicBezTo>
                  <a:cubicBezTo>
                    <a:pt x="997808" y="218744"/>
                    <a:pt x="1116227" y="108563"/>
                    <a:pt x="1186249" y="87969"/>
                  </a:cubicBezTo>
                  <a:cubicBezTo>
                    <a:pt x="1256271" y="67375"/>
                    <a:pt x="1304668" y="74583"/>
                    <a:pt x="1353065" y="81791"/>
                  </a:cubicBezTo>
                </a:path>
              </a:pathLst>
            </a:custGeom>
            <a:noFill/>
            <a:ln w="57150" cap="flat" cmpd="sng" algn="ctr">
              <a:solidFill>
                <a:srgbClr val="FF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grpSp>
          <p:nvGrpSpPr>
            <p:cNvPr id="4" name="Groep 27">
              <a:extLst>
                <a:ext uri="{FF2B5EF4-FFF2-40B4-BE49-F238E27FC236}">
                  <a16:creationId xmlns:a16="http://schemas.microsoft.com/office/drawing/2014/main" id="{E02E67CB-0221-F2CE-556A-A3B8D6641BD3}"/>
                </a:ext>
              </a:extLst>
            </p:cNvPr>
            <p:cNvGrpSpPr/>
            <p:nvPr/>
          </p:nvGrpSpPr>
          <p:grpSpPr>
            <a:xfrm rot="1227250">
              <a:off x="4399983" y="2156564"/>
              <a:ext cx="865609" cy="384481"/>
              <a:chOff x="5362575" y="1660585"/>
              <a:chExt cx="865609" cy="384481"/>
            </a:xfrm>
          </p:grpSpPr>
          <p:sp>
            <p:nvSpPr>
              <p:cNvPr id="6" name="Right Arrow 34">
                <a:extLst>
                  <a:ext uri="{FF2B5EF4-FFF2-40B4-BE49-F238E27FC236}">
                    <a16:creationId xmlns:a16="http://schemas.microsoft.com/office/drawing/2014/main" id="{305DB7ED-CE2C-1AB9-84EC-15837D3BA5D8}"/>
                  </a:ext>
                </a:extLst>
              </p:cNvPr>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8" name="Rechthoek 29">
                <a:extLst>
                  <a:ext uri="{FF2B5EF4-FFF2-40B4-BE49-F238E27FC236}">
                    <a16:creationId xmlns:a16="http://schemas.microsoft.com/office/drawing/2014/main" id="{EE0A71FA-2D2C-2C1A-685E-C6C29339DCFE}"/>
                  </a:ext>
                </a:extLst>
              </p:cNvPr>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9" name="Rechthoek 31">
                <a:extLst>
                  <a:ext uri="{FF2B5EF4-FFF2-40B4-BE49-F238E27FC236}">
                    <a16:creationId xmlns:a16="http://schemas.microsoft.com/office/drawing/2014/main" id="{6568F7DE-5AD2-711D-2500-F8C88EFBCB3B}"/>
                  </a:ext>
                </a:extLst>
              </p:cNvPr>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grpSp>
    </p:spTree>
    <p:extLst>
      <p:ext uri="{BB962C8B-B14F-4D97-AF65-F5344CB8AC3E}">
        <p14:creationId xmlns:p14="http://schemas.microsoft.com/office/powerpoint/2010/main" val="35954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800" y="1124745"/>
            <a:ext cx="7990656" cy="4960144"/>
          </a:xfrm>
        </p:spPr>
        <p:txBody>
          <a:bodyPr/>
          <a:lstStyle/>
          <a:p>
            <a:pPr marL="457200" indent="-457200">
              <a:buFont typeface="+mj-lt"/>
              <a:buAutoNum type="arabicPeriod"/>
            </a:pPr>
            <a:r>
              <a:rPr lang="en-GB" sz="2400" dirty="0" err="1">
                <a:solidFill>
                  <a:schemeClr val="accent2"/>
                </a:solidFill>
              </a:rPr>
              <a:t>Canonicalisation</a:t>
            </a:r>
            <a:r>
              <a:rPr lang="en-GB" dirty="0">
                <a:solidFill>
                  <a:schemeClr val="accent2"/>
                </a:solidFill>
              </a:rPr>
              <a:t>    </a:t>
            </a:r>
            <a:r>
              <a:rPr lang="en-GB" dirty="0">
                <a:solidFill>
                  <a:schemeClr val="tx1"/>
                </a:solidFill>
              </a:rPr>
              <a:t>normalise  inputs to canonical form</a:t>
            </a:r>
          </a:p>
          <a:p>
            <a:pPr marL="400050" lvl="1" indent="0">
              <a:lnSpc>
                <a:spcPct val="100000"/>
              </a:lnSpc>
              <a:buNone/>
            </a:pPr>
            <a:r>
              <a:rPr lang="en-GB" sz="1600" dirty="0">
                <a:solidFill>
                  <a:schemeClr val="tx1"/>
                </a:solidFill>
              </a:rPr>
              <a:t>    E.g.  convert  </a:t>
            </a:r>
            <a:r>
              <a:rPr lang="en-GB" sz="1600" b="1" dirty="0">
                <a:solidFill>
                  <a:srgbClr val="008000"/>
                </a:solidFill>
                <a:latin typeface="Courier New" panose="02070309020205020404" pitchFamily="49" charset="0"/>
                <a:cs typeface="Courier New" panose="02070309020205020404" pitchFamily="49" charset="0"/>
              </a:rPr>
              <a:t>10-31-2021</a:t>
            </a:r>
            <a:r>
              <a:rPr lang="en-GB" sz="1600" dirty="0">
                <a:solidFill>
                  <a:schemeClr val="tx1"/>
                </a:solidFill>
              </a:rPr>
              <a:t>  to  </a:t>
            </a:r>
            <a:r>
              <a:rPr lang="en-GB" sz="1600" b="1" dirty="0">
                <a:solidFill>
                  <a:srgbClr val="008000"/>
                </a:solidFill>
                <a:latin typeface="Courier New" panose="02070309020205020404" pitchFamily="49" charset="0"/>
                <a:cs typeface="Courier New" panose="02070309020205020404" pitchFamily="49" charset="0"/>
              </a:rPr>
              <a:t>31/10/2021</a:t>
            </a:r>
            <a:r>
              <a:rPr lang="en-GB" sz="1600" b="1" dirty="0">
                <a:solidFill>
                  <a:schemeClr val="tx1"/>
                </a:solidFill>
                <a:latin typeface="Courier New" panose="02070309020205020404" pitchFamily="49" charset="0"/>
                <a:cs typeface="Courier New" panose="02070309020205020404" pitchFamily="49" charset="0"/>
              </a:rPr>
              <a:t>  </a:t>
            </a:r>
            <a:r>
              <a:rPr lang="en-GB" sz="1600" dirty="0">
                <a:solidFill>
                  <a:schemeClr val="tx1"/>
                </a:solidFill>
              </a:rPr>
              <a:t>    </a:t>
            </a:r>
          </a:p>
          <a:p>
            <a:pPr marL="400050" lvl="1" indent="0">
              <a:lnSpc>
                <a:spcPct val="100000"/>
              </a:lnSpc>
              <a:buNone/>
            </a:pPr>
            <a:r>
              <a:rPr lang="en-GB" sz="1600" dirty="0">
                <a:solidFill>
                  <a:schemeClr val="tx1"/>
                </a:solidFill>
              </a:rPr>
              <a:t>                               </a:t>
            </a:r>
            <a:r>
              <a:rPr lang="en-GB" sz="1600" b="1" dirty="0">
                <a:solidFill>
                  <a:srgbClr val="008000"/>
                </a:solidFill>
                <a:latin typeface="Courier New" panose="02070309020205020404" pitchFamily="49" charset="0"/>
                <a:cs typeface="Courier New" panose="02070309020205020404" pitchFamily="49" charset="0"/>
              </a:rPr>
              <a:t> </a:t>
            </a:r>
            <a:endParaRPr lang="en-GB" sz="1600" b="1" dirty="0">
              <a:solidFill>
                <a:schemeClr val="tx1"/>
              </a:solidFill>
              <a:latin typeface="Courier New" panose="02070309020205020404" pitchFamily="49" charset="0"/>
              <a:cs typeface="Courier New" panose="02070309020205020404" pitchFamily="49" charset="0"/>
            </a:endParaRPr>
          </a:p>
          <a:p>
            <a:pPr>
              <a:lnSpc>
                <a:spcPct val="100000"/>
              </a:lnSpc>
              <a:buFont typeface="+mj-lt"/>
              <a:buAutoNum type="arabicPeriod"/>
            </a:pPr>
            <a:r>
              <a:rPr lang="en-GB" dirty="0">
                <a:solidFill>
                  <a:schemeClr val="accent2"/>
                </a:solidFill>
              </a:rPr>
              <a:t> </a:t>
            </a:r>
            <a:r>
              <a:rPr lang="en-GB" sz="2400" dirty="0">
                <a:solidFill>
                  <a:schemeClr val="accent2"/>
                </a:solidFill>
              </a:rPr>
              <a:t>Validation</a:t>
            </a:r>
            <a:r>
              <a:rPr lang="en-GB" dirty="0">
                <a:solidFill>
                  <a:schemeClr val="accent2"/>
                </a:solidFill>
              </a:rPr>
              <a:t>                  </a:t>
            </a:r>
            <a:r>
              <a:rPr lang="en-GB" dirty="0">
                <a:solidFill>
                  <a:schemeClr val="tx1"/>
                </a:solidFill>
              </a:rPr>
              <a:t>reject ‘invalid’ inputs</a:t>
            </a:r>
          </a:p>
          <a:p>
            <a:pPr marL="400050" lvl="1" indent="0">
              <a:buNone/>
            </a:pPr>
            <a:r>
              <a:rPr lang="en-GB" sz="1600" dirty="0">
                <a:solidFill>
                  <a:schemeClr val="tx1"/>
                </a:solidFill>
              </a:rPr>
              <a:t>    E.g. reject  </a:t>
            </a:r>
            <a:r>
              <a:rPr lang="en-GB" sz="1600" dirty="0">
                <a:solidFill>
                  <a:srgbClr val="008000"/>
                </a:solidFill>
              </a:rPr>
              <a:t>May 32</a:t>
            </a:r>
            <a:r>
              <a:rPr lang="en-GB" sz="1600" baseline="30000" dirty="0">
                <a:solidFill>
                  <a:srgbClr val="008000"/>
                </a:solidFill>
              </a:rPr>
              <a:t>nd</a:t>
            </a:r>
            <a:r>
              <a:rPr lang="en-GB" sz="1600" dirty="0">
                <a:solidFill>
                  <a:srgbClr val="008000"/>
                </a:solidFill>
              </a:rPr>
              <a:t> 2025</a:t>
            </a:r>
            <a:r>
              <a:rPr lang="en-GB" sz="1600" dirty="0">
                <a:solidFill>
                  <a:schemeClr val="tx1"/>
                </a:solidFill>
              </a:rPr>
              <a:t>  or  </a:t>
            </a:r>
            <a:r>
              <a:rPr lang="en-GB" sz="1600" dirty="0">
                <a:solidFill>
                  <a:srgbClr val="008000"/>
                </a:solidFill>
              </a:rPr>
              <a:t>negative amounts</a:t>
            </a:r>
            <a:endParaRPr lang="en-GB" sz="1600" dirty="0">
              <a:solidFill>
                <a:schemeClr val="tx1"/>
              </a:solidFill>
            </a:endParaRPr>
          </a:p>
          <a:p>
            <a:pPr marL="400050" lvl="1" indent="0">
              <a:buNone/>
            </a:pPr>
            <a:endParaRPr lang="en-GB" sz="1600" dirty="0">
              <a:solidFill>
                <a:schemeClr val="accent2"/>
              </a:solidFill>
            </a:endParaRPr>
          </a:p>
          <a:p>
            <a:pPr marL="457200" indent="-457200">
              <a:buFont typeface="+mj-lt"/>
              <a:buAutoNum type="arabicPeriod"/>
            </a:pPr>
            <a:r>
              <a:rPr lang="en-GB" sz="2400" dirty="0">
                <a:solidFill>
                  <a:schemeClr val="accent2"/>
                </a:solidFill>
              </a:rPr>
              <a:t>Sanitisation</a:t>
            </a:r>
            <a:r>
              <a:rPr lang="en-GB" dirty="0">
                <a:solidFill>
                  <a:schemeClr val="accent2"/>
                </a:solidFill>
              </a:rPr>
              <a:t>              </a:t>
            </a:r>
            <a:r>
              <a:rPr lang="en-GB" dirty="0">
                <a:solidFill>
                  <a:schemeClr val="tx1"/>
                </a:solidFill>
              </a:rPr>
              <a:t>fix  ‘dangerous’ inputs  </a:t>
            </a:r>
          </a:p>
          <a:p>
            <a:pPr marL="400050" lvl="1" indent="0">
              <a:buNone/>
            </a:pPr>
            <a:r>
              <a:rPr lang="en-GB" sz="1600" dirty="0">
                <a:solidFill>
                  <a:schemeClr val="accent2"/>
                </a:solidFill>
              </a:rPr>
              <a:t>   </a:t>
            </a:r>
            <a:r>
              <a:rPr lang="en-GB" sz="1600" dirty="0">
                <a:solidFill>
                  <a:schemeClr val="tx1"/>
                </a:solidFill>
              </a:rPr>
              <a:t> E.g.  convert  </a:t>
            </a:r>
            <a:r>
              <a:rPr lang="en-GB" sz="1600" b="1" dirty="0">
                <a:solidFill>
                  <a:srgbClr val="008000"/>
                </a:solidFill>
                <a:latin typeface="Courier New" panose="02070309020205020404" pitchFamily="49" charset="0"/>
                <a:cs typeface="Courier New" panose="02070309020205020404" pitchFamily="49" charset="0"/>
              </a:rPr>
              <a:t>&lt;script&gt; </a:t>
            </a:r>
            <a:r>
              <a:rPr lang="en-GB" sz="1600" dirty="0">
                <a:solidFill>
                  <a:schemeClr val="tx1"/>
                </a:solidFill>
                <a:cs typeface="Courier New" panose="02070309020205020404" pitchFamily="49" charset="0"/>
              </a:rPr>
              <a:t>to</a:t>
            </a:r>
            <a:r>
              <a:rPr lang="en-GB" sz="1600" b="1" dirty="0">
                <a:solidFill>
                  <a:srgbClr val="008000"/>
                </a:solidFill>
                <a:latin typeface="Courier New" panose="02070309020205020404" pitchFamily="49" charset="0"/>
                <a:cs typeface="Courier New" panose="02070309020205020404" pitchFamily="49" charset="0"/>
              </a:rPr>
              <a:t> &amp;</a:t>
            </a:r>
            <a:r>
              <a:rPr lang="en-GB" sz="1600" b="1" dirty="0" err="1">
                <a:solidFill>
                  <a:srgbClr val="008000"/>
                </a:solidFill>
                <a:latin typeface="Courier New" panose="02070309020205020404" pitchFamily="49" charset="0"/>
                <a:cs typeface="Courier New" panose="02070309020205020404" pitchFamily="49" charset="0"/>
              </a:rPr>
              <a:t>lt;script&amp;gt</a:t>
            </a:r>
            <a:r>
              <a:rPr lang="en-GB" sz="1600" b="1" dirty="0">
                <a:solidFill>
                  <a:srgbClr val="008000"/>
                </a:solidFill>
                <a:latin typeface="Courier New" panose="02070309020205020404" pitchFamily="49" charset="0"/>
                <a:cs typeface="Courier New" panose="02070309020205020404" pitchFamily="49" charset="0"/>
              </a:rPr>
              <a:t>;</a:t>
            </a:r>
            <a:r>
              <a:rPr lang="en-GB" sz="1800" b="1" dirty="0">
                <a:solidFill>
                  <a:srgbClr val="008000"/>
                </a:solidFill>
                <a:latin typeface="Courier New" panose="02070309020205020404" pitchFamily="49" charset="0"/>
                <a:cs typeface="Courier New" panose="02070309020205020404" pitchFamily="49" charset="0"/>
              </a:rPr>
              <a:t> </a:t>
            </a:r>
            <a:endParaRPr lang="en-GB" sz="1800" dirty="0">
              <a:solidFill>
                <a:schemeClr val="tx1"/>
              </a:solidFill>
            </a:endParaRPr>
          </a:p>
          <a:p>
            <a:pPr marL="0" indent="0">
              <a:buNone/>
            </a:pPr>
            <a:r>
              <a:rPr lang="en-GB" sz="1800" dirty="0">
                <a:solidFill>
                  <a:schemeClr val="tx1"/>
                </a:solidFill>
              </a:rPr>
              <a:t>           Many synonyms: </a:t>
            </a:r>
            <a:r>
              <a:rPr lang="en-GB" sz="1800" dirty="0">
                <a:solidFill>
                  <a:schemeClr val="accent2"/>
                </a:solidFill>
              </a:rPr>
              <a:t>escaping</a:t>
            </a:r>
            <a:r>
              <a:rPr lang="en-GB" sz="1800" dirty="0">
                <a:solidFill>
                  <a:schemeClr val="tx1"/>
                </a:solidFill>
              </a:rPr>
              <a:t>, </a:t>
            </a:r>
            <a:r>
              <a:rPr lang="en-GB" sz="1800" dirty="0">
                <a:solidFill>
                  <a:schemeClr val="accent2"/>
                </a:solidFill>
              </a:rPr>
              <a:t>encoding</a:t>
            </a:r>
            <a:r>
              <a:rPr lang="en-GB" sz="1800" dirty="0">
                <a:solidFill>
                  <a:schemeClr val="tx1"/>
                </a:solidFill>
              </a:rPr>
              <a:t>,</a:t>
            </a:r>
            <a:r>
              <a:rPr lang="en-GB" sz="1800" dirty="0">
                <a:solidFill>
                  <a:schemeClr val="accent2"/>
                </a:solidFill>
              </a:rPr>
              <a:t> filtering</a:t>
            </a:r>
            <a:r>
              <a:rPr lang="en-GB" sz="1800" dirty="0">
                <a:solidFill>
                  <a:schemeClr val="tx1"/>
                </a:solidFill>
              </a:rPr>
              <a:t>, </a:t>
            </a:r>
            <a:r>
              <a:rPr lang="en-GB" sz="1800" dirty="0">
                <a:solidFill>
                  <a:schemeClr val="accent2"/>
                </a:solidFill>
              </a:rPr>
              <a:t>neutralising, ..</a:t>
            </a:r>
            <a:r>
              <a:rPr lang="en-GB" sz="1800" dirty="0">
                <a:solidFill>
                  <a:schemeClr val="tx1"/>
                </a:solidFill>
              </a:rPr>
              <a:t>. </a:t>
            </a:r>
          </a:p>
          <a:p>
            <a:pPr marL="0" indent="0">
              <a:buNone/>
            </a:pPr>
            <a:endParaRPr lang="en-GB" sz="1600" dirty="0">
              <a:solidFill>
                <a:schemeClr val="tx1"/>
              </a:solidFill>
            </a:endParaRPr>
          </a:p>
          <a:p>
            <a:pPr marL="0" indent="0">
              <a:buNone/>
            </a:pPr>
            <a:r>
              <a:rPr lang="en-GB" sz="1600" dirty="0">
                <a:solidFill>
                  <a:schemeClr val="tx1"/>
                </a:solidFill>
              </a:rPr>
              <a:t> </a:t>
            </a:r>
            <a:endParaRPr lang="en-GB" sz="1800" dirty="0">
              <a:solidFill>
                <a:schemeClr val="tx1"/>
              </a:solidFill>
            </a:endParaRPr>
          </a:p>
          <a:p>
            <a:pPr marL="457200" lvl="1" indent="0">
              <a:buNone/>
            </a:pPr>
            <a:endParaRPr lang="en-GB" dirty="0"/>
          </a:p>
          <a:p>
            <a:endParaRPr lang="en-GB" dirty="0"/>
          </a:p>
        </p:txBody>
      </p:sp>
      <p:sp>
        <p:nvSpPr>
          <p:cNvPr id="2" name="Titel 1"/>
          <p:cNvSpPr>
            <a:spLocks noGrp="1"/>
          </p:cNvSpPr>
          <p:nvPr>
            <p:ph type="title"/>
          </p:nvPr>
        </p:nvSpPr>
        <p:spPr/>
        <p:txBody>
          <a:bodyPr/>
          <a:lstStyle/>
          <a:p>
            <a:r>
              <a:rPr lang="en-GB" sz="2400" dirty="0"/>
              <a:t>Recap: three input protection mechanisms</a:t>
            </a:r>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3</a:t>
            </a:fld>
            <a:endParaRPr lang="en-GB" altLang="nl-NL" dirty="0"/>
          </a:p>
        </p:txBody>
      </p:sp>
    </p:spTree>
    <p:extLst>
      <p:ext uri="{BB962C8B-B14F-4D97-AF65-F5344CB8AC3E}">
        <p14:creationId xmlns:p14="http://schemas.microsoft.com/office/powerpoint/2010/main" val="3426730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ep 35"/>
          <p:cNvGrpSpPr/>
          <p:nvPr/>
        </p:nvGrpSpPr>
        <p:grpSpPr>
          <a:xfrm rot="825248">
            <a:off x="4231334" y="2744317"/>
            <a:ext cx="865609" cy="384481"/>
            <a:chOff x="5362575" y="1660585"/>
            <a:chExt cx="865609" cy="384481"/>
          </a:xfrm>
        </p:grpSpPr>
        <p:sp>
          <p:nvSpPr>
            <p:cNvPr id="37"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42" name="Rechthoek 41"/>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43" name="Rechthoek 42"/>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7" name="Tijdelijke aanduiding voor inhoud 6"/>
          <p:cNvSpPr>
            <a:spLocks noGrp="1"/>
          </p:cNvSpPr>
          <p:nvPr>
            <p:ph idx="1"/>
          </p:nvPr>
        </p:nvSpPr>
        <p:spPr>
          <a:xfrm>
            <a:off x="777230" y="1004642"/>
            <a:ext cx="7918648" cy="4981310"/>
          </a:xfrm>
        </p:spPr>
        <p:txBody>
          <a:bodyPr/>
          <a:lstStyle/>
          <a:p>
            <a:endParaRPr lang="en-GB" dirty="0"/>
          </a:p>
          <a:p>
            <a:endParaRPr lang="en-GB" dirty="0"/>
          </a:p>
          <a:p>
            <a:endParaRPr lang="en-GB" dirty="0"/>
          </a:p>
          <a:p>
            <a:pPr marL="0" indent="0">
              <a:buNone/>
            </a:pPr>
            <a:r>
              <a:rPr lang="en-GB" sz="1800" dirty="0"/>
              <a:t>	 </a:t>
            </a:r>
          </a:p>
          <a:p>
            <a:pPr marL="0" indent="0">
              <a:buNone/>
            </a:pPr>
            <a:endParaRPr lang="en-GB" sz="1800" b="1" i="1" dirty="0">
              <a:solidFill>
                <a:schemeClr val="accent2"/>
              </a:solidFill>
            </a:endParaRPr>
          </a:p>
          <a:p>
            <a:pPr marL="0" indent="0">
              <a:buNone/>
            </a:pPr>
            <a:endParaRPr lang="en-GB" sz="1800" i="1" dirty="0">
              <a:solidFill>
                <a:schemeClr val="accent2"/>
              </a:solidFill>
            </a:endParaRPr>
          </a:p>
          <a:p>
            <a:pPr marL="0" indent="0">
              <a:buNone/>
            </a:pPr>
            <a:r>
              <a:rPr lang="en-GB" dirty="0">
                <a:solidFill>
                  <a:schemeClr val="tx1"/>
                </a:solidFill>
              </a:rPr>
              <a:t>If we sanitise </a:t>
            </a:r>
            <a:r>
              <a:rPr lang="en-GB" dirty="0">
                <a:solidFill>
                  <a:schemeClr val="accent6"/>
                </a:solidFill>
              </a:rPr>
              <a:t>outputs</a:t>
            </a:r>
            <a:r>
              <a:rPr lang="en-GB" dirty="0">
                <a:solidFill>
                  <a:schemeClr val="tx1"/>
                </a:solidFill>
              </a:rPr>
              <a:t> instead of inputs then sanitisation can be </a:t>
            </a:r>
            <a:r>
              <a:rPr lang="en-GB" dirty="0">
                <a:solidFill>
                  <a:schemeClr val="accent2"/>
                </a:solidFill>
              </a:rPr>
              <a:t>tailored to the context</a:t>
            </a:r>
            <a:r>
              <a:rPr lang="en-GB" dirty="0">
                <a:solidFill>
                  <a:schemeClr val="tx1"/>
                </a:solidFill>
              </a:rPr>
              <a:t>:</a:t>
            </a:r>
            <a:endParaRPr lang="en-GB" sz="1800" dirty="0">
              <a:solidFill>
                <a:schemeClr val="tx1"/>
              </a:solidFill>
            </a:endParaRPr>
          </a:p>
          <a:p>
            <a:pPr marL="400050" lvl="1" indent="0">
              <a:buNone/>
            </a:pPr>
            <a:r>
              <a:rPr lang="en-GB" sz="1600" dirty="0"/>
              <a:t>for SQL database                   </a:t>
            </a:r>
            <a:r>
              <a:rPr lang="en-GB" sz="1600" b="1" dirty="0">
                <a:solidFill>
                  <a:srgbClr val="FF0000"/>
                </a:solidFill>
                <a:latin typeface="Courier New" panose="02070309020205020404" pitchFamily="49" charset="0"/>
                <a:cs typeface="Courier New" panose="02070309020205020404" pitchFamily="49" charset="0"/>
              </a:rPr>
              <a:t>; ’ ” DROP TABLE</a:t>
            </a:r>
            <a:r>
              <a:rPr lang="en-GB" sz="1600" b="1" dirty="0">
                <a:latin typeface="Courier New" panose="02070309020205020404" pitchFamily="49" charset="0"/>
                <a:cs typeface="Courier New" panose="02070309020205020404" pitchFamily="49" charset="0"/>
              </a:rPr>
              <a:t> </a:t>
            </a:r>
          </a:p>
          <a:p>
            <a:pPr marL="400050" lvl="1" indent="0">
              <a:buNone/>
            </a:pPr>
            <a:r>
              <a:rPr lang="en-GB" sz="1600" dirty="0"/>
              <a:t>for HTML renderer                 </a:t>
            </a:r>
            <a:r>
              <a:rPr lang="en-GB" sz="1600" b="1" dirty="0">
                <a:solidFill>
                  <a:srgbClr val="FF0000"/>
                </a:solidFill>
                <a:latin typeface="Courier New" panose="02070309020205020404" pitchFamily="49" charset="0"/>
                <a:cs typeface="Courier New" panose="02070309020205020404" pitchFamily="49" charset="0"/>
              </a:rPr>
              <a:t>&lt; &gt; &amp; script    </a:t>
            </a:r>
          </a:p>
          <a:p>
            <a:pPr marL="400050" lvl="1" indent="0">
              <a:buNone/>
            </a:pPr>
            <a:r>
              <a:rPr lang="en-GB" sz="1600" dirty="0"/>
              <a:t>for file system                          </a:t>
            </a:r>
            <a:r>
              <a:rPr lang="en-GB" sz="1600" b="1" dirty="0">
                <a:solidFill>
                  <a:srgbClr val="FF0000"/>
                </a:solidFill>
                <a:latin typeface="Courier New" panose="02070309020205020404" pitchFamily="49" charset="0"/>
                <a:cs typeface="Courier New" panose="02070309020205020404" pitchFamily="49" charset="0"/>
              </a:rPr>
              <a:t>. .. / \  ~                  </a:t>
            </a:r>
          </a:p>
          <a:p>
            <a:pPr marL="400050" lvl="1" indent="0">
              <a:buNone/>
            </a:pPr>
            <a:r>
              <a:rPr lang="en-GB" sz="1600" dirty="0"/>
              <a:t>for OS command                     </a:t>
            </a:r>
            <a:r>
              <a:rPr lang="en-GB" sz="1600" b="1" dirty="0">
                <a:solidFill>
                  <a:srgbClr val="FF0000"/>
                </a:solidFill>
                <a:latin typeface="Courier New" panose="02070309020205020404" pitchFamily="49" charset="0"/>
                <a:cs typeface="Courier New" panose="02070309020205020404" pitchFamily="49" charset="0"/>
              </a:rPr>
              <a:t>&amp; | ||  &lt;  &gt;   </a:t>
            </a:r>
            <a:endParaRPr lang="en-GB" i="1" dirty="0">
              <a:solidFill>
                <a:schemeClr val="tx1"/>
              </a:solidFill>
            </a:endParaRPr>
          </a:p>
        </p:txBody>
      </p:sp>
      <p:sp>
        <p:nvSpPr>
          <p:cNvPr id="31" name="Afgeronde rechthoek 30"/>
          <p:cNvSpPr/>
          <p:nvPr/>
        </p:nvSpPr>
        <p:spPr bwMode="auto">
          <a:xfrm>
            <a:off x="2385687" y="1267397"/>
            <a:ext cx="1956004" cy="187914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OnlineShop.nl</a:t>
            </a:r>
          </a:p>
        </p:txBody>
      </p:sp>
      <p:grpSp>
        <p:nvGrpSpPr>
          <p:cNvPr id="28" name="Groep 27"/>
          <p:cNvGrpSpPr/>
          <p:nvPr/>
        </p:nvGrpSpPr>
        <p:grpSpPr>
          <a:xfrm rot="825248">
            <a:off x="4295336" y="2303981"/>
            <a:ext cx="865609" cy="384481"/>
            <a:chOff x="5362575" y="1660585"/>
            <a:chExt cx="865609" cy="384481"/>
          </a:xfrm>
        </p:grpSpPr>
        <p:sp>
          <p:nvSpPr>
            <p:cNvPr id="29"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30" name="Rechthoek 29"/>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32" name="Rechthoek 31"/>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19458" name="Title 1"/>
          <p:cNvSpPr>
            <a:spLocks noGrp="1"/>
          </p:cNvSpPr>
          <p:nvPr>
            <p:ph type="title"/>
          </p:nvPr>
        </p:nvSpPr>
        <p:spPr>
          <a:xfrm>
            <a:off x="685800" y="276225"/>
            <a:ext cx="7198568" cy="845345"/>
          </a:xfrm>
        </p:spPr>
        <p:txBody>
          <a:bodyPr/>
          <a:lstStyle/>
          <a:p>
            <a:r>
              <a:rPr lang="en-US" altLang="en-US" sz="2400" i="1" dirty="0">
                <a:solidFill>
                  <a:srgbClr val="FF0000"/>
                </a:solidFill>
              </a:rPr>
              <a:t>Output</a:t>
            </a:r>
            <a:r>
              <a:rPr lang="en-US" altLang="en-US" sz="2400" dirty="0">
                <a:solidFill>
                  <a:srgbClr val="FF0000"/>
                </a:solidFill>
              </a:rPr>
              <a:t>  </a:t>
            </a:r>
            <a:r>
              <a:rPr lang="en-US" altLang="en-US" sz="2400" dirty="0" err="1">
                <a:solidFill>
                  <a:srgbClr val="FF0000"/>
                </a:solidFill>
              </a:rPr>
              <a:t>sanitisation</a:t>
            </a:r>
            <a:r>
              <a:rPr lang="en-US" altLang="en-US" sz="2400" dirty="0">
                <a:solidFill>
                  <a:srgbClr val="FF0000"/>
                </a:solidFill>
              </a:rPr>
              <a:t>! </a:t>
            </a:r>
            <a:r>
              <a:rPr lang="en-US" altLang="en-US" sz="2400" dirty="0"/>
              <a:t>aka output encoding </a:t>
            </a:r>
            <a:endParaRPr lang="en-GB" altLang="en-US" dirty="0">
              <a:solidFill>
                <a:srgbClr val="FF0000"/>
              </a:solidFill>
            </a:endParaRPr>
          </a:p>
        </p:txBody>
      </p:sp>
      <p:sp>
        <p:nvSpPr>
          <p:cNvPr id="19459" name="Slide Number Placeholder 4"/>
          <p:cNvSpPr>
            <a:spLocks noGrp="1"/>
          </p:cNvSpPr>
          <p:nvPr>
            <p:ph type="sldNum"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446407"/>
            <a:fld id="{8385A56B-2E81-413D-8710-DC494A913E86}" type="slidenum">
              <a:rPr lang="en-GB" altLang="nl-NL"/>
              <a:pPr defTabSz="446407"/>
              <a:t>30</a:t>
            </a:fld>
            <a:endParaRPr lang="en-GB" altLang="nl-NL"/>
          </a:p>
        </p:txBody>
      </p:sp>
      <p:pic>
        <p:nvPicPr>
          <p:cNvPr id="19476" name="Picture 2" descr="C:\Users\erikpoll\Desk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64" y="1478401"/>
            <a:ext cx="751014" cy="74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ight Arrow 28"/>
          <p:cNvSpPr/>
          <p:nvPr/>
        </p:nvSpPr>
        <p:spPr bwMode="auto">
          <a:xfrm>
            <a:off x="1653857" y="1772670"/>
            <a:ext cx="711714" cy="262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grpSp>
        <p:nvGrpSpPr>
          <p:cNvPr id="5" name="Groep 4"/>
          <p:cNvGrpSpPr/>
          <p:nvPr/>
        </p:nvGrpSpPr>
        <p:grpSpPr>
          <a:xfrm rot="20098825">
            <a:off x="4284531" y="1260665"/>
            <a:ext cx="865609" cy="384481"/>
            <a:chOff x="5362575" y="1660585"/>
            <a:chExt cx="865609" cy="384481"/>
          </a:xfrm>
        </p:grpSpPr>
        <p:sp>
          <p:nvSpPr>
            <p:cNvPr id="35"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26" name="Rechthoek 25"/>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27" name="Rechthoek 26"/>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44" name="Rechthoek 43"/>
          <p:cNvSpPr/>
          <p:nvPr/>
        </p:nvSpPr>
        <p:spPr bwMode="auto">
          <a:xfrm>
            <a:off x="3850932" y="1474253"/>
            <a:ext cx="472273" cy="31886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B1</a:t>
            </a:r>
            <a:endParaRPr lang="en-GB" sz="1800" dirty="0">
              <a:solidFill>
                <a:srgbClr val="000000"/>
              </a:solidFill>
              <a:latin typeface="Arial Rounded MT Bold"/>
            </a:endParaRPr>
          </a:p>
        </p:txBody>
      </p:sp>
      <p:sp>
        <p:nvSpPr>
          <p:cNvPr id="41" name="Rechthoek 40"/>
          <p:cNvSpPr/>
          <p:nvPr/>
        </p:nvSpPr>
        <p:spPr bwMode="auto">
          <a:xfrm>
            <a:off x="2380421" y="1701590"/>
            <a:ext cx="381600" cy="52662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800" dirty="0">
                <a:solidFill>
                  <a:srgbClr val="000000"/>
                </a:solidFill>
                <a:latin typeface="Arial Rounded MT Bold"/>
              </a:rPr>
              <a:t>A</a:t>
            </a:r>
          </a:p>
        </p:txBody>
      </p:sp>
      <p:sp>
        <p:nvSpPr>
          <p:cNvPr id="2" name="Stroomdiagram: Magnetische schijf 1"/>
          <p:cNvSpPr/>
          <p:nvPr/>
        </p:nvSpPr>
        <p:spPr bwMode="auto">
          <a:xfrm>
            <a:off x="5175768" y="925882"/>
            <a:ext cx="1194784" cy="794655"/>
          </a:xfrm>
          <a:prstGeom prst="flowChartMagneticDisk">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customer database</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sp>
        <p:nvSpPr>
          <p:cNvPr id="3" name="Afgeronde rechthoek 2"/>
          <p:cNvSpPr/>
          <p:nvPr/>
        </p:nvSpPr>
        <p:spPr bwMode="auto">
          <a:xfrm>
            <a:off x="5242379" y="2472480"/>
            <a:ext cx="1547371" cy="38279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800" dirty="0">
                <a:solidFill>
                  <a:schemeClr val="tx1"/>
                </a:solidFill>
                <a:latin typeface="Arial Rounded MT Bold" panose="020F0704030504030204" pitchFamily="34" charset="0"/>
                <a:cs typeface="Times New Roman" pitchFamily="16" charset="0"/>
              </a:rPr>
              <a:t>file system</a:t>
            </a:r>
            <a:endParaRPr kumimoji="0" lang="en-GB" sz="18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sp>
        <p:nvSpPr>
          <p:cNvPr id="18" name="Afgeronde rechthoek 17"/>
          <p:cNvSpPr/>
          <p:nvPr/>
        </p:nvSpPr>
        <p:spPr bwMode="auto">
          <a:xfrm>
            <a:off x="5270343" y="1887277"/>
            <a:ext cx="1934111" cy="33702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rPr>
              <a:t>HTML</a:t>
            </a:r>
            <a:r>
              <a:rPr kumimoji="0" lang="en-GB" sz="1600" b="0" i="0" u="none" strike="noStrike" cap="none" normalizeH="0" dirty="0">
                <a:ln>
                  <a:noFill/>
                </a:ln>
                <a:solidFill>
                  <a:schemeClr val="tx1"/>
                </a:solidFill>
                <a:effectLst/>
                <a:latin typeface="Arial Rounded MT Bold" panose="020F0704030504030204" pitchFamily="34" charset="0"/>
                <a:cs typeface="Times New Roman" pitchFamily="16" charset="0"/>
              </a:rPr>
              <a:t> </a:t>
            </a:r>
            <a:r>
              <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rPr>
              <a:t>renderer</a:t>
            </a:r>
          </a:p>
        </p:txBody>
      </p:sp>
      <p:sp>
        <p:nvSpPr>
          <p:cNvPr id="33" name="Afgeronde rechthoek 32"/>
          <p:cNvSpPr/>
          <p:nvPr/>
        </p:nvSpPr>
        <p:spPr bwMode="auto">
          <a:xfrm>
            <a:off x="5130239" y="2959309"/>
            <a:ext cx="1746017" cy="373157"/>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r>
              <a:rPr lang="en-GB" sz="1600" dirty="0">
                <a:solidFill>
                  <a:schemeClr val="tx1"/>
                </a:solidFill>
                <a:latin typeface="Arial Rounded MT Bold" panose="020F0704030504030204" pitchFamily="34" charset="0"/>
                <a:cs typeface="Times New Roman" pitchFamily="16" charset="0"/>
              </a:rPr>
              <a:t>email program</a:t>
            </a:r>
            <a:endParaRPr kumimoji="0" lang="en-GB" sz="1600" b="0" i="0" u="none" strike="noStrike" cap="none" normalizeH="0" baseline="0" dirty="0">
              <a:ln>
                <a:noFill/>
              </a:ln>
              <a:solidFill>
                <a:schemeClr val="tx1"/>
              </a:solidFill>
              <a:effectLst/>
              <a:latin typeface="Arial Rounded MT Bold" panose="020F0704030504030204" pitchFamily="34" charset="0"/>
              <a:cs typeface="Times New Roman" pitchFamily="16" charset="0"/>
            </a:endParaRPr>
          </a:p>
        </p:txBody>
      </p:sp>
      <p:grpSp>
        <p:nvGrpSpPr>
          <p:cNvPr id="50" name="Groep 49"/>
          <p:cNvGrpSpPr/>
          <p:nvPr/>
        </p:nvGrpSpPr>
        <p:grpSpPr>
          <a:xfrm>
            <a:off x="4300746" y="1793889"/>
            <a:ext cx="960201" cy="384481"/>
            <a:chOff x="5362575" y="1660585"/>
            <a:chExt cx="865609" cy="384481"/>
          </a:xfrm>
        </p:grpSpPr>
        <p:sp>
          <p:nvSpPr>
            <p:cNvPr id="51" name="Right Arrow 34"/>
            <p:cNvSpPr/>
            <p:nvPr/>
          </p:nvSpPr>
          <p:spPr bwMode="auto">
            <a:xfrm>
              <a:off x="5362575" y="1660585"/>
              <a:ext cx="865609" cy="38448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6407">
                <a:defRPr/>
              </a:pPr>
              <a:endParaRPr lang="en-GB" sz="1633" dirty="0">
                <a:solidFill>
                  <a:srgbClr val="FFFFFF"/>
                </a:solidFill>
                <a:latin typeface="Arial Rounded MT Bold"/>
              </a:endParaRPr>
            </a:p>
          </p:txBody>
        </p:sp>
        <p:sp>
          <p:nvSpPr>
            <p:cNvPr id="52" name="Rechthoek 51"/>
            <p:cNvSpPr/>
            <p:nvPr/>
          </p:nvSpPr>
          <p:spPr bwMode="auto">
            <a:xfrm>
              <a:off x="5508789" y="1772185"/>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sp>
          <p:nvSpPr>
            <p:cNvPr id="53" name="Rechthoek 52"/>
            <p:cNvSpPr/>
            <p:nvPr/>
          </p:nvSpPr>
          <p:spPr bwMode="auto">
            <a:xfrm>
              <a:off x="5797005" y="1768396"/>
              <a:ext cx="144000" cy="161280"/>
            </a:xfrm>
            <a:prstGeom prst="rect">
              <a:avLst/>
            </a:prstGeom>
            <a:solidFill>
              <a:srgbClr val="FF0000"/>
            </a:solidFill>
            <a:ln w="9525" cap="flat" cmpd="sng" algn="ctr">
              <a:noFill/>
              <a:prstDash val="solid"/>
              <a:round/>
              <a:headEnd type="none" w="med" len="med"/>
              <a:tailEnd type="none" w="med" len="med"/>
            </a:ln>
            <a:effectLst/>
          </p:spPr>
          <p:txBody>
            <a:bodyPr lIns="91431" tIns="45715" rIns="91431" bIns="45715"/>
            <a:lstStyle/>
            <a:p>
              <a:pPr defTabSz="492074" eaLnBrk="1" hangingPunct="1">
                <a:lnSpc>
                  <a:spcPct val="93000"/>
                </a:lnSpc>
                <a:buClr>
                  <a:srgbClr val="000000"/>
                </a:buClr>
                <a:buSzPct val="100000"/>
                <a:defRPr/>
              </a:pPr>
              <a:endParaRPr lang="en-GB">
                <a:solidFill>
                  <a:srgbClr val="FFFFFF"/>
                </a:solidFill>
                <a:latin typeface="Times New Roman" pitchFamily="16" charset="0"/>
                <a:cs typeface="Times New Roman" pitchFamily="16" charset="0"/>
              </a:endParaRPr>
            </a:p>
          </p:txBody>
        </p:sp>
      </p:grpSp>
      <p:sp>
        <p:nvSpPr>
          <p:cNvPr id="38" name="Rechthoek 37"/>
          <p:cNvSpPr/>
          <p:nvPr/>
        </p:nvSpPr>
        <p:spPr bwMode="auto">
          <a:xfrm>
            <a:off x="3860221" y="1860133"/>
            <a:ext cx="472273" cy="31886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B2</a:t>
            </a:r>
            <a:endParaRPr lang="en-GB" sz="1800" dirty="0">
              <a:solidFill>
                <a:srgbClr val="000000"/>
              </a:solidFill>
              <a:latin typeface="Arial Rounded MT Bold"/>
            </a:endParaRPr>
          </a:p>
        </p:txBody>
      </p:sp>
      <p:sp>
        <p:nvSpPr>
          <p:cNvPr id="39" name="Rechthoek 38"/>
          <p:cNvSpPr/>
          <p:nvPr/>
        </p:nvSpPr>
        <p:spPr bwMode="auto">
          <a:xfrm>
            <a:off x="3858784" y="2244660"/>
            <a:ext cx="472273" cy="31886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B3</a:t>
            </a:r>
            <a:endParaRPr lang="en-GB" sz="1800" dirty="0">
              <a:solidFill>
                <a:srgbClr val="000000"/>
              </a:solidFill>
              <a:latin typeface="Arial Rounded MT Bold"/>
            </a:endParaRPr>
          </a:p>
        </p:txBody>
      </p:sp>
      <p:sp>
        <p:nvSpPr>
          <p:cNvPr id="40" name="Rechthoek 39"/>
          <p:cNvSpPr/>
          <p:nvPr/>
        </p:nvSpPr>
        <p:spPr bwMode="auto">
          <a:xfrm>
            <a:off x="3850931" y="2654015"/>
            <a:ext cx="472273" cy="31886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defTabSz="446407" eaLnBrk="1">
              <a:lnSpc>
                <a:spcPct val="116000"/>
              </a:lnSpc>
              <a:buClr>
                <a:srgbClr val="000000"/>
              </a:buClr>
              <a:buSzPct val="100000"/>
              <a:defRPr/>
            </a:pPr>
            <a:r>
              <a:rPr lang="en-GB" sz="1600" dirty="0">
                <a:solidFill>
                  <a:srgbClr val="000000"/>
                </a:solidFill>
                <a:latin typeface="Arial Rounded MT Bold"/>
              </a:rPr>
              <a:t>B4</a:t>
            </a:r>
            <a:endParaRPr lang="en-GB" sz="1800" dirty="0">
              <a:solidFill>
                <a:srgbClr val="000000"/>
              </a:solidFill>
              <a:latin typeface="Arial Rounded MT Bold"/>
            </a:endParaRPr>
          </a:p>
        </p:txBody>
      </p:sp>
      <p:sp>
        <p:nvSpPr>
          <p:cNvPr id="34" name="Vrije vorm 33"/>
          <p:cNvSpPr/>
          <p:nvPr/>
        </p:nvSpPr>
        <p:spPr bwMode="auto">
          <a:xfrm flipH="1">
            <a:off x="2734416" y="1982469"/>
            <a:ext cx="1124365" cy="720769"/>
          </a:xfrm>
          <a:custGeom>
            <a:avLst/>
            <a:gdLst>
              <a:gd name="connsiteX0" fmla="*/ 0 w 1353065"/>
              <a:gd name="connsiteY0" fmla="*/ 44720 h 548333"/>
              <a:gd name="connsiteX1" fmla="*/ 284205 w 1353065"/>
              <a:gd name="connsiteY1" fmla="*/ 81791 h 548333"/>
              <a:gd name="connsiteX2" fmla="*/ 315097 w 1353065"/>
              <a:gd name="connsiteY2" fmla="*/ 260964 h 548333"/>
              <a:gd name="connsiteX3" fmla="*/ 166816 w 1353065"/>
              <a:gd name="connsiteY3" fmla="*/ 403066 h 548333"/>
              <a:gd name="connsiteX4" fmla="*/ 599303 w 1353065"/>
              <a:gd name="connsiteY4" fmla="*/ 520456 h 548333"/>
              <a:gd name="connsiteX5" fmla="*/ 945292 w 1353065"/>
              <a:gd name="connsiteY5" fmla="*/ 520456 h 548333"/>
              <a:gd name="connsiteX6" fmla="*/ 685800 w 1353065"/>
              <a:gd name="connsiteY6" fmla="*/ 211537 h 548333"/>
              <a:gd name="connsiteX7" fmla="*/ 543697 w 1353065"/>
              <a:gd name="connsiteY7" fmla="*/ 57077 h 548333"/>
              <a:gd name="connsiteX8" fmla="*/ 797011 w 1353065"/>
              <a:gd name="connsiteY8" fmla="*/ 7650 h 548333"/>
              <a:gd name="connsiteX9" fmla="*/ 932935 w 1353065"/>
              <a:gd name="connsiteY9" fmla="*/ 205358 h 548333"/>
              <a:gd name="connsiteX10" fmla="*/ 1186249 w 1353065"/>
              <a:gd name="connsiteY10" fmla="*/ 87969 h 548333"/>
              <a:gd name="connsiteX11" fmla="*/ 1353065 w 1353065"/>
              <a:gd name="connsiteY11" fmla="*/ 81791 h 54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065" h="548333">
                <a:moveTo>
                  <a:pt x="0" y="44720"/>
                </a:moveTo>
                <a:cubicBezTo>
                  <a:pt x="115844" y="45235"/>
                  <a:pt x="231689" y="45750"/>
                  <a:pt x="284205" y="81791"/>
                </a:cubicBezTo>
                <a:cubicBezTo>
                  <a:pt x="336721" y="117832"/>
                  <a:pt x="334662" y="207418"/>
                  <a:pt x="315097" y="260964"/>
                </a:cubicBezTo>
                <a:cubicBezTo>
                  <a:pt x="295532" y="314510"/>
                  <a:pt x="119448" y="359817"/>
                  <a:pt x="166816" y="403066"/>
                </a:cubicBezTo>
                <a:cubicBezTo>
                  <a:pt x="214184" y="446315"/>
                  <a:pt x="469557" y="500891"/>
                  <a:pt x="599303" y="520456"/>
                </a:cubicBezTo>
                <a:cubicBezTo>
                  <a:pt x="729049" y="540021"/>
                  <a:pt x="930876" y="571943"/>
                  <a:pt x="945292" y="520456"/>
                </a:cubicBezTo>
                <a:cubicBezTo>
                  <a:pt x="959708" y="468969"/>
                  <a:pt x="752733" y="288767"/>
                  <a:pt x="685800" y="211537"/>
                </a:cubicBezTo>
                <a:cubicBezTo>
                  <a:pt x="618868" y="134307"/>
                  <a:pt x="525162" y="91058"/>
                  <a:pt x="543697" y="57077"/>
                </a:cubicBezTo>
                <a:cubicBezTo>
                  <a:pt x="562232" y="23096"/>
                  <a:pt x="732138" y="-17063"/>
                  <a:pt x="797011" y="7650"/>
                </a:cubicBezTo>
                <a:cubicBezTo>
                  <a:pt x="861884" y="32363"/>
                  <a:pt x="868062" y="191972"/>
                  <a:pt x="932935" y="205358"/>
                </a:cubicBezTo>
                <a:cubicBezTo>
                  <a:pt x="997808" y="218744"/>
                  <a:pt x="1116227" y="108563"/>
                  <a:pt x="1186249" y="87969"/>
                </a:cubicBezTo>
                <a:cubicBezTo>
                  <a:pt x="1256271" y="67375"/>
                  <a:pt x="1304668" y="74583"/>
                  <a:pt x="1353065" y="81791"/>
                </a:cubicBezTo>
              </a:path>
            </a:pathLst>
          </a:custGeom>
          <a:noFill/>
          <a:ln w="57150" cap="flat" cmpd="sng" algn="ctr">
            <a:solidFill>
              <a:srgbClr val="FF0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cs typeface="Times New Roman" pitchFamily="16" charset="0"/>
            </a:endParaRPr>
          </a:p>
        </p:txBody>
      </p:sp>
    </p:spTree>
    <p:extLst>
      <p:ext uri="{BB962C8B-B14F-4D97-AF65-F5344CB8AC3E}">
        <p14:creationId xmlns:p14="http://schemas.microsoft.com/office/powerpoint/2010/main" val="1751792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B8F8-C1BE-6B77-AF5F-04C1B4CF31F6}"/>
              </a:ext>
            </a:extLst>
          </p:cNvPr>
          <p:cNvSpPr>
            <a:spLocks noGrp="1"/>
          </p:cNvSpPr>
          <p:nvPr>
            <p:ph type="title"/>
          </p:nvPr>
        </p:nvSpPr>
        <p:spPr/>
        <p:txBody>
          <a:bodyPr/>
          <a:lstStyle/>
          <a:p>
            <a:r>
              <a:rPr lang="en-US" sz="2400" dirty="0"/>
              <a:t>Output encoding to prevent injection attacks</a:t>
            </a:r>
            <a:endParaRPr lang="en-NL" sz="2400" dirty="0"/>
          </a:p>
        </p:txBody>
      </p:sp>
      <p:sp>
        <p:nvSpPr>
          <p:cNvPr id="3" name="Content Placeholder 2">
            <a:extLst>
              <a:ext uri="{FF2B5EF4-FFF2-40B4-BE49-F238E27FC236}">
                <a16:creationId xmlns:a16="http://schemas.microsoft.com/office/drawing/2014/main" id="{09FC7358-3B34-EB09-BB85-1936BBCCCD31}"/>
              </a:ext>
            </a:extLst>
          </p:cNvPr>
          <p:cNvSpPr>
            <a:spLocks noGrp="1"/>
          </p:cNvSpPr>
          <p:nvPr>
            <p:ph idx="1"/>
          </p:nvPr>
        </p:nvSpPr>
        <p:spPr/>
        <p:txBody>
          <a:bodyPr/>
          <a:lstStyle/>
          <a:p>
            <a:pPr marL="0" indent="0">
              <a:buNone/>
            </a:pPr>
            <a:r>
              <a:rPr lang="en-US" sz="1800" dirty="0"/>
              <a:t>We can prevent injection attacks by careful </a:t>
            </a:r>
            <a:r>
              <a:rPr lang="en-US" sz="1800" dirty="0">
                <a:solidFill>
                  <a:schemeClr val="accent2"/>
                </a:solidFill>
              </a:rPr>
              <a:t>output encoding                               </a:t>
            </a:r>
            <a:r>
              <a:rPr lang="en-US" sz="1800" dirty="0"/>
              <a:t>- in the right place, using the right encoding function.</a:t>
            </a:r>
          </a:p>
          <a:p>
            <a:pPr marL="0" indent="0">
              <a:buNone/>
            </a:pPr>
            <a:r>
              <a:rPr lang="en-US" sz="1800" dirty="0"/>
              <a:t>However, this is easy to get wrong...</a:t>
            </a:r>
          </a:p>
          <a:p>
            <a:pPr marL="0" indent="0">
              <a:buNone/>
            </a:pPr>
            <a:endParaRPr lang="en-US" sz="1800" dirty="0"/>
          </a:p>
          <a:p>
            <a:pPr marL="0" indent="0">
              <a:buNone/>
            </a:pPr>
            <a:r>
              <a:rPr lang="en-US" sz="1800" dirty="0"/>
              <a:t>More structural approaches to prevent or spot mistakes:</a:t>
            </a:r>
          </a:p>
          <a:p>
            <a:pPr marL="457200" indent="-457200">
              <a:buFont typeface="+mj-lt"/>
              <a:buAutoNum type="alphaLcParenR"/>
            </a:pPr>
            <a:r>
              <a:rPr lang="en-US" sz="1800" dirty="0">
                <a:solidFill>
                  <a:schemeClr val="accent2"/>
                </a:solidFill>
              </a:rPr>
              <a:t>Tainting</a:t>
            </a:r>
            <a:endParaRPr lang="en-US" dirty="0">
              <a:solidFill>
                <a:schemeClr val="accent2"/>
              </a:solidFill>
            </a:endParaRPr>
          </a:p>
          <a:p>
            <a:pPr marL="400050" lvl="1" indent="0">
              <a:buNone/>
            </a:pPr>
            <a:r>
              <a:rPr lang="en-US" sz="1600" dirty="0">
                <a:solidFill>
                  <a:schemeClr val="tx1"/>
                </a:solidFill>
              </a:rPr>
              <a:t>	    Using DAST or SAST tool to spot or add missing encodings  </a:t>
            </a:r>
          </a:p>
          <a:p>
            <a:pPr marL="457200" indent="-457200">
              <a:lnSpc>
                <a:spcPct val="100000"/>
              </a:lnSpc>
              <a:buFont typeface="+mj-lt"/>
              <a:buAutoNum type="alphaLcParenR"/>
            </a:pPr>
            <a:r>
              <a:rPr lang="en-US" sz="1800" dirty="0">
                <a:solidFill>
                  <a:schemeClr val="accent2"/>
                </a:solidFill>
              </a:rPr>
              <a:t>Prepared statements </a:t>
            </a:r>
            <a:r>
              <a:rPr lang="en-US" sz="1800" dirty="0">
                <a:solidFill>
                  <a:schemeClr val="tx1"/>
                </a:solidFill>
              </a:rPr>
              <a:t>aka</a:t>
            </a:r>
            <a:r>
              <a:rPr lang="en-US" sz="1800" dirty="0">
                <a:solidFill>
                  <a:schemeClr val="accent2"/>
                </a:solidFill>
              </a:rPr>
              <a:t> </a:t>
            </a:r>
            <a:r>
              <a:rPr lang="en-US" sz="1800" dirty="0" err="1">
                <a:solidFill>
                  <a:schemeClr val="accent2"/>
                </a:solidFill>
              </a:rPr>
              <a:t>Parameterised</a:t>
            </a:r>
            <a:r>
              <a:rPr lang="en-US" sz="1800" dirty="0">
                <a:solidFill>
                  <a:schemeClr val="accent2"/>
                </a:solidFill>
              </a:rPr>
              <a:t> queries</a:t>
            </a:r>
          </a:p>
          <a:p>
            <a:pPr marL="400050" lvl="1" indent="0">
              <a:lnSpc>
                <a:spcPct val="100000"/>
              </a:lnSpc>
              <a:buNone/>
            </a:pPr>
            <a:r>
              <a:rPr lang="en-US" sz="1800" dirty="0">
                <a:solidFill>
                  <a:schemeClr val="accent2"/>
                </a:solidFill>
              </a:rPr>
              <a:t>	</a:t>
            </a:r>
            <a:r>
              <a:rPr lang="en-US" sz="1600" dirty="0">
                <a:solidFill>
                  <a:schemeClr val="accent2"/>
                </a:solidFill>
              </a:rPr>
              <a:t>   </a:t>
            </a:r>
            <a:r>
              <a:rPr lang="en-US" sz="1600" dirty="0">
                <a:solidFill>
                  <a:schemeClr val="tx1"/>
                </a:solidFill>
              </a:rPr>
              <a:t>Easy to get right – as it gets rid of the problem.                                    </a:t>
            </a:r>
          </a:p>
          <a:p>
            <a:pPr marL="400050" lvl="1" indent="0">
              <a:lnSpc>
                <a:spcPct val="100000"/>
              </a:lnSpc>
              <a:buNone/>
            </a:pPr>
            <a:r>
              <a:rPr lang="en-US" sz="1600" dirty="0">
                <a:solidFill>
                  <a:schemeClr val="tx1"/>
                </a:solidFill>
              </a:rPr>
              <a:t>     But... only works in simple settings</a:t>
            </a:r>
          </a:p>
          <a:p>
            <a:pPr marL="457200" indent="-457200">
              <a:buFont typeface="+mj-lt"/>
              <a:buAutoNum type="alphaLcParenR"/>
            </a:pPr>
            <a:r>
              <a:rPr lang="en-US" sz="1800" dirty="0">
                <a:solidFill>
                  <a:schemeClr val="accent2"/>
                </a:solidFill>
              </a:rPr>
              <a:t>Safe Builders</a:t>
            </a:r>
          </a:p>
          <a:p>
            <a:pPr marL="400050" lvl="1" indent="0">
              <a:buNone/>
            </a:pPr>
            <a:r>
              <a:rPr lang="en-US" sz="1600" dirty="0">
                <a:solidFill>
                  <a:schemeClr val="tx1"/>
                </a:solidFill>
              </a:rPr>
              <a:t>     Using type system to prevent missing or wrong encodings</a:t>
            </a:r>
            <a:endParaRPr lang="en-NL" sz="1400" dirty="0">
              <a:solidFill>
                <a:schemeClr val="tx1"/>
              </a:solidFill>
            </a:endParaRPr>
          </a:p>
        </p:txBody>
      </p:sp>
      <p:sp>
        <p:nvSpPr>
          <p:cNvPr id="4" name="Slide Number Placeholder 3">
            <a:extLst>
              <a:ext uri="{FF2B5EF4-FFF2-40B4-BE49-F238E27FC236}">
                <a16:creationId xmlns:a16="http://schemas.microsoft.com/office/drawing/2014/main" id="{B45F90C8-C19F-1812-3CD7-12347F97798E}"/>
              </a:ext>
            </a:extLst>
          </p:cNvPr>
          <p:cNvSpPr>
            <a:spLocks noGrp="1"/>
          </p:cNvSpPr>
          <p:nvPr>
            <p:ph type="sldNum" idx="10"/>
          </p:nvPr>
        </p:nvSpPr>
        <p:spPr/>
        <p:txBody>
          <a:bodyPr/>
          <a:lstStyle/>
          <a:p>
            <a:pPr>
              <a:defRPr/>
            </a:pPr>
            <a:fld id="{203D43D3-408D-4D7A-B290-7A4D7FA16B86}" type="slidenum">
              <a:rPr lang="en-GB" altLang="nl-NL" smtClean="0"/>
              <a:pPr>
                <a:defRPr/>
              </a:pPr>
              <a:t>31</a:t>
            </a:fld>
            <a:endParaRPr lang="en-GB" altLang="nl-NL" dirty="0"/>
          </a:p>
        </p:txBody>
      </p:sp>
    </p:spTree>
    <p:extLst>
      <p:ext uri="{BB962C8B-B14F-4D97-AF65-F5344CB8AC3E}">
        <p14:creationId xmlns:p14="http://schemas.microsoft.com/office/powerpoint/2010/main" val="333283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2B792-963F-08FB-644D-CC168C532728}"/>
              </a:ext>
            </a:extLst>
          </p:cNvPr>
          <p:cNvSpPr>
            <a:spLocks noGrp="1"/>
          </p:cNvSpPr>
          <p:nvPr>
            <p:ph type="ctrTitle"/>
          </p:nvPr>
        </p:nvSpPr>
        <p:spPr/>
        <p:txBody>
          <a:bodyPr/>
          <a:lstStyle/>
          <a:p>
            <a:r>
              <a:rPr lang="en-US" dirty="0"/>
              <a:t>a) Tainting</a:t>
            </a:r>
            <a:endParaRPr lang="en-NL" dirty="0"/>
          </a:p>
        </p:txBody>
      </p:sp>
      <p:sp>
        <p:nvSpPr>
          <p:cNvPr id="6" name="Subtitle 5">
            <a:extLst>
              <a:ext uri="{FF2B5EF4-FFF2-40B4-BE49-F238E27FC236}">
                <a16:creationId xmlns:a16="http://schemas.microsoft.com/office/drawing/2014/main" id="{AC531C44-6288-14A8-951C-FE920A54FDB7}"/>
              </a:ext>
            </a:extLst>
          </p:cNvPr>
          <p:cNvSpPr>
            <a:spLocks noGrp="1"/>
          </p:cNvSpPr>
          <p:nvPr>
            <p:ph type="subTitle" idx="1"/>
          </p:nvPr>
        </p:nvSpPr>
        <p:spPr/>
        <p:txBody>
          <a:bodyPr/>
          <a:lstStyle/>
          <a:p>
            <a:endParaRPr lang="en-NL"/>
          </a:p>
        </p:txBody>
      </p:sp>
      <p:sp>
        <p:nvSpPr>
          <p:cNvPr id="4" name="Slide Number Placeholder 3">
            <a:extLst>
              <a:ext uri="{FF2B5EF4-FFF2-40B4-BE49-F238E27FC236}">
                <a16:creationId xmlns:a16="http://schemas.microsoft.com/office/drawing/2014/main" id="{3AAC10A5-9509-DDC1-6067-654C26B4EC06}"/>
              </a:ext>
            </a:extLst>
          </p:cNvPr>
          <p:cNvSpPr>
            <a:spLocks noGrp="1"/>
          </p:cNvSpPr>
          <p:nvPr>
            <p:ph type="sldNum" idx="10"/>
          </p:nvPr>
        </p:nvSpPr>
        <p:spPr/>
        <p:txBody>
          <a:bodyPr/>
          <a:lstStyle/>
          <a:p>
            <a:pPr>
              <a:defRPr/>
            </a:pPr>
            <a:fld id="{203D43D3-408D-4D7A-B290-7A4D7FA16B86}" type="slidenum">
              <a:rPr lang="en-GB" altLang="nl-NL" smtClean="0"/>
              <a:pPr>
                <a:defRPr/>
              </a:pPr>
              <a:t>32</a:t>
            </a:fld>
            <a:endParaRPr lang="en-GB" altLang="nl-NL" dirty="0"/>
          </a:p>
        </p:txBody>
      </p:sp>
    </p:spTree>
    <p:extLst>
      <p:ext uri="{BB962C8B-B14F-4D97-AF65-F5344CB8AC3E}">
        <p14:creationId xmlns:p14="http://schemas.microsoft.com/office/powerpoint/2010/main" val="1004622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6A9-6DC9-762D-6257-B82BE706757F}"/>
              </a:ext>
            </a:extLst>
          </p:cNvPr>
          <p:cNvSpPr>
            <a:spLocks noGrp="1"/>
          </p:cNvSpPr>
          <p:nvPr>
            <p:ph type="title"/>
          </p:nvPr>
        </p:nvSpPr>
        <p:spPr/>
        <p:txBody>
          <a:bodyPr/>
          <a:lstStyle/>
          <a:p>
            <a:r>
              <a:rPr lang="en-US" sz="2400" dirty="0"/>
              <a:t>Tainting </a:t>
            </a:r>
            <a:r>
              <a:rPr lang="en-US" sz="2000" dirty="0"/>
              <a:t>aka</a:t>
            </a:r>
            <a:r>
              <a:rPr lang="en-US" sz="2400" dirty="0"/>
              <a:t> Taint analysis</a:t>
            </a:r>
            <a:endParaRPr lang="en-NL" sz="2400" dirty="0"/>
          </a:p>
        </p:txBody>
      </p:sp>
      <p:sp>
        <p:nvSpPr>
          <p:cNvPr id="3" name="Content Placeholder 2">
            <a:extLst>
              <a:ext uri="{FF2B5EF4-FFF2-40B4-BE49-F238E27FC236}">
                <a16:creationId xmlns:a16="http://schemas.microsoft.com/office/drawing/2014/main" id="{A8AB9D98-97F2-CE96-D351-C310771468B4}"/>
              </a:ext>
            </a:extLst>
          </p:cNvPr>
          <p:cNvSpPr>
            <a:spLocks noGrp="1"/>
          </p:cNvSpPr>
          <p:nvPr>
            <p:ph idx="1"/>
          </p:nvPr>
        </p:nvSpPr>
        <p:spPr/>
        <p:txBody>
          <a:bodyPr/>
          <a:lstStyle/>
          <a:p>
            <a:pPr marL="0" indent="0">
              <a:buNone/>
            </a:pPr>
            <a:r>
              <a:rPr lang="en-US" sz="1800" dirty="0"/>
              <a:t>Core idea is to use </a:t>
            </a:r>
            <a:r>
              <a:rPr lang="en-US" sz="1800" dirty="0">
                <a:solidFill>
                  <a:schemeClr val="accent2"/>
                </a:solidFill>
              </a:rPr>
              <a:t>data flow analysis</a:t>
            </a:r>
            <a:r>
              <a:rPr lang="en-US" sz="1800" dirty="0"/>
              <a:t>: </a:t>
            </a:r>
          </a:p>
          <a:p>
            <a:r>
              <a:rPr lang="en-US" sz="1800" dirty="0">
                <a:solidFill>
                  <a:schemeClr val="tx1"/>
                </a:solidFill>
              </a:rPr>
              <a:t>we </a:t>
            </a:r>
            <a:r>
              <a:rPr lang="en-US" sz="1800" dirty="0">
                <a:solidFill>
                  <a:schemeClr val="accent2"/>
                </a:solidFill>
              </a:rPr>
              <a:t>track &amp; trace user inputs </a:t>
            </a:r>
            <a:r>
              <a:rPr lang="en-US" sz="1800" dirty="0">
                <a:solidFill>
                  <a:schemeClr val="tx1"/>
                </a:solidFill>
              </a:rPr>
              <a:t>– aka </a:t>
            </a:r>
            <a:r>
              <a:rPr lang="en-US" sz="1800" dirty="0">
                <a:solidFill>
                  <a:srgbClr val="FF0000"/>
                </a:solidFill>
              </a:rPr>
              <a:t>tainted data</a:t>
            </a:r>
          </a:p>
          <a:p>
            <a:r>
              <a:rPr lang="en-US" sz="1800" dirty="0">
                <a:solidFill>
                  <a:schemeClr val="tx1"/>
                </a:solidFill>
              </a:rPr>
              <a:t>If tainted data ends up in a dangerous API, we give a warning</a:t>
            </a:r>
          </a:p>
          <a:p>
            <a:r>
              <a:rPr lang="en-US" sz="1600" dirty="0">
                <a:solidFill>
                  <a:schemeClr val="tx1"/>
                </a:solidFill>
              </a:rPr>
              <a:t>Like SAL annotations </a:t>
            </a:r>
            <a:r>
              <a:rPr lang="en-US" sz="1600" dirty="0" err="1">
                <a:solidFill>
                  <a:schemeClr val="tx1"/>
                </a:solidFill>
              </a:rPr>
              <a:t>SA_Pre</a:t>
            </a:r>
            <a:r>
              <a:rPr lang="en-US" sz="1600" dirty="0">
                <a:solidFill>
                  <a:schemeClr val="tx1"/>
                </a:solidFill>
              </a:rPr>
              <a:t>[Tainted=True] in </a:t>
            </a:r>
            <a:r>
              <a:rPr lang="en-US" sz="1600" dirty="0" err="1">
                <a:solidFill>
                  <a:schemeClr val="tx1"/>
                </a:solidFill>
              </a:rPr>
              <a:t>PREfast</a:t>
            </a:r>
            <a:r>
              <a:rPr lang="en-US" sz="1600" dirty="0">
                <a:solidFill>
                  <a:schemeClr val="tx1"/>
                </a:solidFill>
              </a:rPr>
              <a:t>, but inferred automatically</a:t>
            </a:r>
          </a:p>
          <a:p>
            <a:pPr marL="0" indent="0">
              <a:buNone/>
            </a:pPr>
            <a:r>
              <a:rPr lang="en-US" sz="1800" dirty="0">
                <a:solidFill>
                  <a:schemeClr val="tx1"/>
                </a:solidFill>
              </a:rPr>
              <a:t>Such an analysis needs to know</a:t>
            </a:r>
          </a:p>
          <a:p>
            <a:r>
              <a:rPr lang="en-US" sz="1600" dirty="0">
                <a:solidFill>
                  <a:srgbClr val="339933"/>
                </a:solidFill>
              </a:rPr>
              <a:t>all  sources &amp; sinks</a:t>
            </a:r>
          </a:p>
          <a:p>
            <a:r>
              <a:rPr lang="en-US" sz="1600" dirty="0">
                <a:solidFill>
                  <a:srgbClr val="339933"/>
                </a:solidFill>
              </a:rPr>
              <a:t>all operations that combine data and propagate taint</a:t>
            </a:r>
          </a:p>
          <a:p>
            <a:pPr lvl="1"/>
            <a:r>
              <a:rPr lang="en-US" sz="1600" dirty="0" err="1">
                <a:solidFill>
                  <a:schemeClr val="tx1"/>
                </a:solidFill>
              </a:rPr>
              <a:t>eg</a:t>
            </a:r>
            <a:r>
              <a:rPr lang="en-US" sz="1600" dirty="0">
                <a:solidFill>
                  <a:schemeClr val="tx1"/>
                </a:solidFill>
              </a:rPr>
              <a:t> concatenation of two strings is tainted if one of them is  </a:t>
            </a:r>
          </a:p>
          <a:p>
            <a:r>
              <a:rPr lang="en-US" sz="1600" dirty="0">
                <a:solidFill>
                  <a:srgbClr val="339933"/>
                </a:solidFill>
              </a:rPr>
              <a:t>all operations that </a:t>
            </a:r>
            <a:r>
              <a:rPr lang="en-US" sz="1600" dirty="0" err="1">
                <a:solidFill>
                  <a:srgbClr val="339933"/>
                </a:solidFill>
              </a:rPr>
              <a:t>sanitise</a:t>
            </a:r>
            <a:r>
              <a:rPr lang="en-US" sz="1600" dirty="0">
                <a:solidFill>
                  <a:srgbClr val="339933"/>
                </a:solidFill>
              </a:rPr>
              <a:t> data and remove taint</a:t>
            </a:r>
          </a:p>
          <a:p>
            <a:pPr lvl="1"/>
            <a:r>
              <a:rPr lang="en-US" sz="1600" dirty="0" err="1">
                <a:solidFill>
                  <a:schemeClr val="tx1"/>
                </a:solidFill>
              </a:rPr>
              <a:t>eg</a:t>
            </a:r>
            <a:r>
              <a:rPr lang="en-US" sz="1600" dirty="0">
                <a:solidFill>
                  <a:schemeClr val="tx1"/>
                </a:solidFill>
              </a:rPr>
              <a:t> </a:t>
            </a:r>
            <a:r>
              <a:rPr lang="en-US" sz="1600" dirty="0" err="1">
                <a:solidFill>
                  <a:schemeClr val="tx1"/>
                </a:solidFill>
              </a:rPr>
              <a:t>SQLencoding</a:t>
            </a:r>
            <a:r>
              <a:rPr lang="en-US" sz="1600" dirty="0">
                <a:solidFill>
                  <a:schemeClr val="tx1"/>
                </a:solidFill>
              </a:rPr>
              <a:t> removes taint (as far as SQLi is concerned)</a:t>
            </a:r>
          </a:p>
          <a:p>
            <a:pPr lvl="1"/>
            <a:endParaRPr lang="en-US" sz="400" dirty="0">
              <a:solidFill>
                <a:srgbClr val="339933"/>
              </a:solidFill>
            </a:endParaRPr>
          </a:p>
          <a:p>
            <a:pPr marL="0" indent="0">
              <a:buNone/>
            </a:pPr>
            <a:r>
              <a:rPr lang="en-US" sz="1800" dirty="0">
                <a:solidFill>
                  <a:schemeClr val="tx2"/>
                </a:solidFill>
              </a:rPr>
              <a:t>Taint analysis can be done </a:t>
            </a:r>
            <a:r>
              <a:rPr lang="en-US" sz="1800" dirty="0">
                <a:solidFill>
                  <a:schemeClr val="accent2"/>
                </a:solidFill>
              </a:rPr>
              <a:t>dynamically</a:t>
            </a:r>
            <a:r>
              <a:rPr lang="en-US" sz="1800" dirty="0">
                <a:solidFill>
                  <a:schemeClr val="tx2"/>
                </a:solidFill>
              </a:rPr>
              <a:t> (DAST) or </a:t>
            </a:r>
            <a:r>
              <a:rPr lang="en-US" sz="1800" dirty="0">
                <a:solidFill>
                  <a:schemeClr val="accent2"/>
                </a:solidFill>
              </a:rPr>
              <a:t>statically</a:t>
            </a:r>
            <a:r>
              <a:rPr lang="en-US" sz="1800" dirty="0">
                <a:solidFill>
                  <a:schemeClr val="tx2"/>
                </a:solidFill>
              </a:rPr>
              <a:t> (SAST)</a:t>
            </a:r>
          </a:p>
          <a:p>
            <a:pPr marL="0" indent="0">
              <a:buNone/>
            </a:pPr>
            <a:r>
              <a:rPr lang="en-US" sz="1800" dirty="0">
                <a:solidFill>
                  <a:srgbClr val="339933"/>
                </a:solidFill>
              </a:rPr>
              <a:t> </a:t>
            </a:r>
          </a:p>
          <a:p>
            <a:pPr marL="457200" lvl="1"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DAD3AD53-74B2-54AC-2C8F-FAF6C620AE06}"/>
              </a:ext>
            </a:extLst>
          </p:cNvPr>
          <p:cNvSpPr>
            <a:spLocks noGrp="1"/>
          </p:cNvSpPr>
          <p:nvPr>
            <p:ph type="sldNum" idx="10"/>
          </p:nvPr>
        </p:nvSpPr>
        <p:spPr/>
        <p:txBody>
          <a:bodyPr/>
          <a:lstStyle/>
          <a:p>
            <a:pPr>
              <a:defRPr/>
            </a:pPr>
            <a:fld id="{203D43D3-408D-4D7A-B290-7A4D7FA16B86}" type="slidenum">
              <a:rPr lang="en-GB" altLang="nl-NL" smtClean="0"/>
              <a:pPr>
                <a:defRPr/>
              </a:pPr>
              <a:t>33</a:t>
            </a:fld>
            <a:endParaRPr lang="en-GB" altLang="nl-NL" dirty="0"/>
          </a:p>
        </p:txBody>
      </p:sp>
    </p:spTree>
    <p:extLst>
      <p:ext uri="{BB962C8B-B14F-4D97-AF65-F5344CB8AC3E}">
        <p14:creationId xmlns:p14="http://schemas.microsoft.com/office/powerpoint/2010/main" val="416300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EFCA9-A827-50FD-2EC5-8DB96219D1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A0CC8-8159-4191-7818-65564FBDCFC7}"/>
              </a:ext>
            </a:extLst>
          </p:cNvPr>
          <p:cNvSpPr>
            <a:spLocks noGrp="1"/>
          </p:cNvSpPr>
          <p:nvPr>
            <p:ph type="title"/>
          </p:nvPr>
        </p:nvSpPr>
        <p:spPr/>
        <p:txBody>
          <a:bodyPr/>
          <a:lstStyle/>
          <a:p>
            <a:r>
              <a:rPr lang="en-US" dirty="0"/>
              <a:t>Dynamic taint tracking  </a:t>
            </a:r>
            <a:endParaRPr lang="en-NL" dirty="0"/>
          </a:p>
        </p:txBody>
      </p:sp>
      <p:sp>
        <p:nvSpPr>
          <p:cNvPr id="3" name="Content Placeholder 2">
            <a:extLst>
              <a:ext uri="{FF2B5EF4-FFF2-40B4-BE49-F238E27FC236}">
                <a16:creationId xmlns:a16="http://schemas.microsoft.com/office/drawing/2014/main" id="{A3A510D5-25D4-A3C1-5C35-09DC6A363947}"/>
              </a:ext>
            </a:extLst>
          </p:cNvPr>
          <p:cNvSpPr>
            <a:spLocks noGrp="1"/>
          </p:cNvSpPr>
          <p:nvPr>
            <p:ph idx="1"/>
          </p:nvPr>
        </p:nvSpPr>
        <p:spPr/>
        <p:txBody>
          <a:bodyPr/>
          <a:lstStyle/>
          <a:p>
            <a:r>
              <a:rPr lang="en-US" sz="1800" dirty="0">
                <a:solidFill>
                  <a:schemeClr val="accent2"/>
                </a:solidFill>
              </a:rPr>
              <a:t>Perl scripting language </a:t>
            </a:r>
            <a:r>
              <a:rPr lang="en-US" sz="1800" dirty="0"/>
              <a:t>first introduced a taint mode in 1989</a:t>
            </a:r>
          </a:p>
          <a:p>
            <a:pPr lvl="1"/>
            <a:r>
              <a:rPr lang="en-US" sz="1800" dirty="0"/>
              <a:t>external input are marked &amp; tracked </a:t>
            </a:r>
          </a:p>
          <a:p>
            <a:pPr lvl="1"/>
            <a:r>
              <a:rPr lang="en-US" sz="1800" dirty="0" err="1"/>
              <a:t>perl</a:t>
            </a:r>
            <a:r>
              <a:rPr lang="en-US" sz="1800" dirty="0"/>
              <a:t> execution engine aborts when tainted data is fed to dangerous functions</a:t>
            </a:r>
          </a:p>
          <a:p>
            <a:pPr marL="457200" lvl="1" indent="0">
              <a:buNone/>
            </a:pPr>
            <a:r>
              <a:rPr lang="en-US" sz="1600" dirty="0"/>
              <a:t> Taint mode was removed in Perl 6</a:t>
            </a:r>
          </a:p>
          <a:p>
            <a:pPr marL="457200" lvl="1" indent="0">
              <a:buNone/>
            </a:pPr>
            <a:endParaRPr lang="en-US" sz="1600" dirty="0"/>
          </a:p>
          <a:p>
            <a:pPr marL="400050"/>
            <a:r>
              <a:rPr lang="en-US" sz="1800" dirty="0">
                <a:solidFill>
                  <a:schemeClr val="accent2"/>
                </a:solidFill>
              </a:rPr>
              <a:t>Windows/Microsoft Office </a:t>
            </a:r>
            <a:r>
              <a:rPr lang="en-US" sz="1800" dirty="0"/>
              <a:t>does taint tracking of documents using the </a:t>
            </a:r>
            <a:r>
              <a:rPr lang="en-US" sz="1800" dirty="0">
                <a:solidFill>
                  <a:srgbClr val="339933"/>
                </a:solidFill>
              </a:rPr>
              <a:t>Mark of the Web </a:t>
            </a:r>
            <a:r>
              <a:rPr lang="en-US" sz="1800" dirty="0">
                <a:solidFill>
                  <a:schemeClr val="tx1"/>
                </a:solidFill>
              </a:rPr>
              <a:t>to then block / warn users about macros in tainted document</a:t>
            </a:r>
          </a:p>
          <a:p>
            <a:pPr marL="514350" lvl="1" indent="0">
              <a:buNone/>
            </a:pPr>
            <a:r>
              <a:rPr lang="en-US" sz="1600" dirty="0">
                <a:solidFill>
                  <a:schemeClr val="tx1"/>
                </a:solidFill>
              </a:rPr>
              <a:t>Rules have been tightened in March 2022; maybe macros attacks will become a thing of the past?</a:t>
            </a:r>
          </a:p>
          <a:p>
            <a:pPr marL="114300" indent="0">
              <a:buNone/>
            </a:pPr>
            <a:endParaRPr lang="en-US" sz="1800" dirty="0"/>
          </a:p>
          <a:p>
            <a:pPr marL="514350" lvl="1" indent="0">
              <a:buNone/>
            </a:pPr>
            <a:endParaRPr lang="en-NL" sz="1600" dirty="0">
              <a:solidFill>
                <a:schemeClr val="tx1"/>
              </a:solidFill>
            </a:endParaRPr>
          </a:p>
        </p:txBody>
      </p:sp>
      <p:sp>
        <p:nvSpPr>
          <p:cNvPr id="4" name="Slide Number Placeholder 3">
            <a:extLst>
              <a:ext uri="{FF2B5EF4-FFF2-40B4-BE49-F238E27FC236}">
                <a16:creationId xmlns:a16="http://schemas.microsoft.com/office/drawing/2014/main" id="{7C3D4722-6D79-695F-D46A-040004FBC66C}"/>
              </a:ext>
            </a:extLst>
          </p:cNvPr>
          <p:cNvSpPr>
            <a:spLocks noGrp="1"/>
          </p:cNvSpPr>
          <p:nvPr>
            <p:ph type="sldNum" idx="10"/>
          </p:nvPr>
        </p:nvSpPr>
        <p:spPr/>
        <p:txBody>
          <a:bodyPr/>
          <a:lstStyle/>
          <a:p>
            <a:pPr>
              <a:defRPr/>
            </a:pPr>
            <a:fld id="{203D43D3-408D-4D7A-B290-7A4D7FA16B86}" type="slidenum">
              <a:rPr lang="en-GB" altLang="nl-NL" smtClean="0"/>
              <a:pPr>
                <a:defRPr/>
              </a:pPr>
              <a:t>34</a:t>
            </a:fld>
            <a:endParaRPr lang="en-GB" altLang="nl-NL" dirty="0"/>
          </a:p>
        </p:txBody>
      </p:sp>
    </p:spTree>
    <p:extLst>
      <p:ext uri="{BB962C8B-B14F-4D97-AF65-F5344CB8AC3E}">
        <p14:creationId xmlns:p14="http://schemas.microsoft.com/office/powerpoint/2010/main" val="324876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981D-BF83-745B-3578-F69F02906383}"/>
              </a:ext>
            </a:extLst>
          </p:cNvPr>
          <p:cNvSpPr>
            <a:spLocks noGrp="1"/>
          </p:cNvSpPr>
          <p:nvPr>
            <p:ph type="title"/>
          </p:nvPr>
        </p:nvSpPr>
        <p:spPr/>
        <p:txBody>
          <a:bodyPr/>
          <a:lstStyle/>
          <a:p>
            <a:r>
              <a:rPr lang="en-US" dirty="0"/>
              <a:t>Static taint analysis</a:t>
            </a:r>
            <a:endParaRPr lang="en-NL" dirty="0"/>
          </a:p>
        </p:txBody>
      </p:sp>
      <p:sp>
        <p:nvSpPr>
          <p:cNvPr id="3" name="Content Placeholder 2">
            <a:extLst>
              <a:ext uri="{FF2B5EF4-FFF2-40B4-BE49-F238E27FC236}">
                <a16:creationId xmlns:a16="http://schemas.microsoft.com/office/drawing/2014/main" id="{01ED2741-BE87-2FD1-C2F2-987E92098588}"/>
              </a:ext>
            </a:extLst>
          </p:cNvPr>
          <p:cNvSpPr>
            <a:spLocks noGrp="1"/>
          </p:cNvSpPr>
          <p:nvPr>
            <p:ph idx="1"/>
          </p:nvPr>
        </p:nvSpPr>
        <p:spPr/>
        <p:txBody>
          <a:bodyPr/>
          <a:lstStyle/>
          <a:p>
            <a:pPr marL="400050" indent="-285750"/>
            <a:r>
              <a:rPr lang="en-US" sz="1800" dirty="0"/>
              <a:t>Most </a:t>
            </a:r>
            <a:r>
              <a:rPr lang="en-US" sz="1800" dirty="0">
                <a:solidFill>
                  <a:schemeClr val="accent2"/>
                </a:solidFill>
              </a:rPr>
              <a:t>SAST tools </a:t>
            </a:r>
            <a:r>
              <a:rPr lang="en-US" sz="1800" dirty="0"/>
              <a:t>(incl. </a:t>
            </a:r>
            <a:r>
              <a:rPr lang="en-US" sz="1800" dirty="0">
                <a:solidFill>
                  <a:srgbClr val="339933"/>
                </a:solidFill>
              </a:rPr>
              <a:t>Fortify</a:t>
            </a:r>
            <a:r>
              <a:rPr lang="en-US" sz="1800" dirty="0"/>
              <a:t>, discussed in SIO lecture, but also </a:t>
            </a:r>
            <a:r>
              <a:rPr lang="en-US" sz="1800" dirty="0" err="1">
                <a:solidFill>
                  <a:srgbClr val="339933"/>
                </a:solidFill>
              </a:rPr>
              <a:t>CheckMarx</a:t>
            </a:r>
            <a:r>
              <a:rPr lang="en-US" sz="1800" dirty="0"/>
              <a:t>, </a:t>
            </a:r>
            <a:r>
              <a:rPr lang="en-US" sz="1800" dirty="0" err="1">
                <a:solidFill>
                  <a:srgbClr val="339933"/>
                </a:solidFill>
              </a:rPr>
              <a:t>SonarCube</a:t>
            </a:r>
            <a:r>
              <a:rPr lang="en-US" sz="1800" dirty="0"/>
              <a:t>, </a:t>
            </a:r>
            <a:r>
              <a:rPr lang="en-US" sz="1800" dirty="0" err="1">
                <a:solidFill>
                  <a:srgbClr val="339933"/>
                </a:solidFill>
              </a:rPr>
              <a:t>VeraCode</a:t>
            </a:r>
            <a:r>
              <a:rPr lang="en-US" sz="1800" dirty="0"/>
              <a:t>, </a:t>
            </a:r>
            <a:r>
              <a:rPr lang="en-US" sz="1800" dirty="0" err="1">
                <a:solidFill>
                  <a:srgbClr val="339933"/>
                </a:solidFill>
              </a:rPr>
              <a:t>BlackDuck</a:t>
            </a:r>
            <a:r>
              <a:rPr lang="en-US" sz="1800" dirty="0"/>
              <a:t>, </a:t>
            </a:r>
            <a:r>
              <a:rPr lang="en-US" sz="1800" dirty="0">
                <a:solidFill>
                  <a:srgbClr val="339933"/>
                </a:solidFill>
              </a:rPr>
              <a:t>Coverity</a:t>
            </a:r>
            <a:r>
              <a:rPr lang="en-US" sz="1800" dirty="0"/>
              <a:t>, ... )   do static data flow analysis to warn about tainted inputs reaching dangerous sinks (without being validated/encoded).</a:t>
            </a:r>
          </a:p>
          <a:p>
            <a:pPr marL="400050" indent="-285750"/>
            <a:endParaRPr lang="en-US" sz="1800" dirty="0"/>
          </a:p>
          <a:p>
            <a:pPr marL="400050" indent="-285750"/>
            <a:r>
              <a:rPr lang="en-US" sz="1800" dirty="0">
                <a:solidFill>
                  <a:schemeClr val="accent2"/>
                </a:solidFill>
              </a:rPr>
              <a:t>Query-based SAST tools</a:t>
            </a:r>
            <a:r>
              <a:rPr lang="en-US" sz="1800" dirty="0"/>
              <a:t>, </a:t>
            </a:r>
            <a:r>
              <a:rPr lang="en-US" sz="1800" dirty="0" err="1"/>
              <a:t>eg.</a:t>
            </a:r>
            <a:r>
              <a:rPr lang="en-US" sz="1800" dirty="0"/>
              <a:t> </a:t>
            </a:r>
            <a:r>
              <a:rPr lang="en-US" sz="1800" dirty="0" err="1">
                <a:solidFill>
                  <a:srgbClr val="339933"/>
                </a:solidFill>
              </a:rPr>
              <a:t>Semmle</a:t>
            </a:r>
            <a:r>
              <a:rPr lang="en-US" sz="1800" dirty="0">
                <a:solidFill>
                  <a:srgbClr val="339933"/>
                </a:solidFill>
              </a:rPr>
              <a:t>/</a:t>
            </a:r>
            <a:r>
              <a:rPr lang="en-US" sz="1800" dirty="0" err="1">
                <a:solidFill>
                  <a:srgbClr val="339933"/>
                </a:solidFill>
              </a:rPr>
              <a:t>CodeQL</a:t>
            </a:r>
            <a:r>
              <a:rPr lang="en-US" sz="1800" dirty="0">
                <a:solidFill>
                  <a:srgbClr val="339933"/>
                </a:solidFill>
              </a:rPr>
              <a:t> </a:t>
            </a:r>
            <a:r>
              <a:rPr lang="en-US" sz="1800" dirty="0"/>
              <a:t>and </a:t>
            </a:r>
            <a:r>
              <a:rPr lang="en-US" sz="1800" dirty="0" err="1">
                <a:solidFill>
                  <a:srgbClr val="339933"/>
                </a:solidFill>
              </a:rPr>
              <a:t>Semgrep</a:t>
            </a:r>
            <a:r>
              <a:rPr lang="en-US" sz="1800" dirty="0"/>
              <a:t>, allow user to specify custom rules to checks,</a:t>
            </a:r>
          </a:p>
          <a:p>
            <a:pPr marL="800100" lvl="1"/>
            <a:r>
              <a:rPr lang="en-US" sz="1800" dirty="0"/>
              <a:t>These rules can be specific to an application or to APIs used</a:t>
            </a:r>
          </a:p>
          <a:p>
            <a:pPr marL="800100" lvl="1"/>
            <a:r>
              <a:rPr lang="en-US" sz="1800" dirty="0"/>
              <a:t>Such rules for unwanted data flows</a:t>
            </a:r>
          </a:p>
          <a:p>
            <a:pPr marL="514350" lvl="1" indent="0">
              <a:buNone/>
            </a:pPr>
            <a:endParaRPr lang="en-NL" sz="1600" dirty="0">
              <a:solidFill>
                <a:schemeClr val="tx1"/>
              </a:solidFill>
            </a:endParaRPr>
          </a:p>
        </p:txBody>
      </p:sp>
      <p:sp>
        <p:nvSpPr>
          <p:cNvPr id="4" name="Slide Number Placeholder 3">
            <a:extLst>
              <a:ext uri="{FF2B5EF4-FFF2-40B4-BE49-F238E27FC236}">
                <a16:creationId xmlns:a16="http://schemas.microsoft.com/office/drawing/2014/main" id="{DEF68079-6688-6488-ADA4-5A6808C526A6}"/>
              </a:ext>
            </a:extLst>
          </p:cNvPr>
          <p:cNvSpPr>
            <a:spLocks noGrp="1"/>
          </p:cNvSpPr>
          <p:nvPr>
            <p:ph type="sldNum" idx="10"/>
          </p:nvPr>
        </p:nvSpPr>
        <p:spPr/>
        <p:txBody>
          <a:bodyPr/>
          <a:lstStyle/>
          <a:p>
            <a:pPr>
              <a:defRPr/>
            </a:pPr>
            <a:fld id="{203D43D3-408D-4D7A-B290-7A4D7FA16B86}" type="slidenum">
              <a:rPr lang="en-GB" altLang="nl-NL" smtClean="0"/>
              <a:pPr>
                <a:defRPr/>
              </a:pPr>
              <a:t>35</a:t>
            </a:fld>
            <a:endParaRPr lang="en-GB" altLang="nl-NL" dirty="0"/>
          </a:p>
        </p:txBody>
      </p:sp>
    </p:spTree>
    <p:extLst>
      <p:ext uri="{BB962C8B-B14F-4D97-AF65-F5344CB8AC3E}">
        <p14:creationId xmlns:p14="http://schemas.microsoft.com/office/powerpoint/2010/main" val="603447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4DB89-14DE-5462-3016-F56D493BE423}"/>
              </a:ext>
            </a:extLst>
          </p:cNvPr>
          <p:cNvSpPr>
            <a:spLocks noGrp="1"/>
          </p:cNvSpPr>
          <p:nvPr>
            <p:ph type="title"/>
          </p:nvPr>
        </p:nvSpPr>
        <p:spPr/>
        <p:txBody>
          <a:bodyPr/>
          <a:lstStyle/>
          <a:p>
            <a:r>
              <a:rPr lang="en-US" dirty="0" err="1"/>
              <a:t>Semgrep</a:t>
            </a:r>
            <a:r>
              <a:rPr lang="en-US" dirty="0"/>
              <a:t> assignment </a:t>
            </a:r>
            <a:endParaRPr lang="en-GB" dirty="0"/>
          </a:p>
        </p:txBody>
      </p:sp>
      <p:sp>
        <p:nvSpPr>
          <p:cNvPr id="3" name="Content Placeholder 2">
            <a:extLst>
              <a:ext uri="{FF2B5EF4-FFF2-40B4-BE49-F238E27FC236}">
                <a16:creationId xmlns:a16="http://schemas.microsoft.com/office/drawing/2014/main" id="{FB1148FC-EFCA-51F2-209B-EAC5D03AF016}"/>
              </a:ext>
            </a:extLst>
          </p:cNvPr>
          <p:cNvSpPr>
            <a:spLocks noGrp="1"/>
          </p:cNvSpPr>
          <p:nvPr>
            <p:ph idx="1"/>
          </p:nvPr>
        </p:nvSpPr>
        <p:spPr/>
        <p:txBody>
          <a:bodyPr/>
          <a:lstStyle/>
          <a:p>
            <a:pPr marL="0" indent="0">
              <a:buNone/>
            </a:pPr>
            <a:r>
              <a:rPr lang="en-US" dirty="0"/>
              <a:t>Write a custom rule to find the command injection attack </a:t>
            </a:r>
            <a:r>
              <a:rPr lang="en-GB" dirty="0"/>
              <a:t>CVE-2022-4223 in the Python application </a:t>
            </a:r>
            <a:r>
              <a:rPr lang="en-GB" dirty="0" err="1">
                <a:solidFill>
                  <a:schemeClr val="tx1"/>
                </a:solidFill>
              </a:rPr>
              <a:t>pgAdmin</a:t>
            </a:r>
            <a:r>
              <a:rPr lang="en-GB" dirty="0"/>
              <a:t> </a:t>
            </a:r>
            <a:endParaRPr lang="en-US" dirty="0">
              <a:solidFill>
                <a:srgbClr val="339933"/>
              </a:solidFill>
            </a:endParaRPr>
          </a:p>
          <a:p>
            <a:pPr marL="0" indent="0">
              <a:buNone/>
            </a:pPr>
            <a:endParaRPr lang="en-US" sz="1800" dirty="0">
              <a:solidFill>
                <a:srgbClr val="339933"/>
              </a:solidFill>
            </a:endParaRPr>
          </a:p>
          <a:p>
            <a:pPr marL="0" indent="0">
              <a:buNone/>
            </a:pPr>
            <a:r>
              <a:rPr lang="en-US" sz="1800" dirty="0">
                <a:solidFill>
                  <a:schemeClr val="tx1"/>
                </a:solidFill>
              </a:rPr>
              <a:t>This is an injection attack where user input flows</a:t>
            </a:r>
            <a:br>
              <a:rPr lang="en-US" sz="1800" dirty="0">
                <a:solidFill>
                  <a:schemeClr val="tx1"/>
                </a:solidFill>
              </a:rPr>
            </a:br>
            <a:r>
              <a:rPr lang="en-US" sz="1800" dirty="0">
                <a:solidFill>
                  <a:schemeClr val="tx1"/>
                </a:solidFill>
              </a:rPr>
              <a:t>              from </a:t>
            </a:r>
            <a:r>
              <a:rPr lang="en-GB" sz="1800" dirty="0"/>
              <a:t>a</a:t>
            </a:r>
            <a:r>
              <a:rPr lang="en-US" sz="1800" dirty="0"/>
              <a:t> </a:t>
            </a:r>
            <a:r>
              <a:rPr lang="en-US" sz="1800" b="1" dirty="0" err="1">
                <a:solidFill>
                  <a:srgbClr val="339933"/>
                </a:solidFill>
                <a:latin typeface="Courier New" panose="02070309020205020404" pitchFamily="49" charset="0"/>
                <a:cs typeface="Courier New" panose="02070309020205020404" pitchFamily="49" charset="0"/>
              </a:rPr>
              <a:t>flask.request</a:t>
            </a:r>
            <a:r>
              <a:rPr lang="en-GB" sz="1800" dirty="0"/>
              <a:t> object       </a:t>
            </a:r>
          </a:p>
          <a:p>
            <a:pPr marL="0" indent="0">
              <a:buNone/>
            </a:pPr>
            <a:r>
              <a:rPr lang="en-GB" sz="1800" dirty="0"/>
              <a:t>              to a </a:t>
            </a:r>
            <a:r>
              <a:rPr lang="en-GB" sz="1800" b="1" dirty="0">
                <a:solidFill>
                  <a:srgbClr val="339933"/>
                </a:solidFill>
                <a:latin typeface="Courier New" panose="02070309020205020404" pitchFamily="49" charset="0"/>
                <a:cs typeface="Courier New" panose="02070309020205020404" pitchFamily="49" charset="0"/>
              </a:rPr>
              <a:t>subprocess</a:t>
            </a:r>
            <a:r>
              <a:rPr lang="en-GB" sz="1800" dirty="0"/>
              <a:t> call</a:t>
            </a:r>
          </a:p>
          <a:p>
            <a:pPr marL="0" indent="0">
              <a:buNone/>
            </a:pPr>
            <a:r>
              <a:rPr lang="en-US" sz="1800" dirty="0"/>
              <a:t>which allow an unauthenticated attacker to execute arbitrary code</a:t>
            </a:r>
          </a:p>
          <a:p>
            <a:endParaRPr lang="en-US" dirty="0"/>
          </a:p>
          <a:p>
            <a:endParaRPr lang="en-GB" dirty="0"/>
          </a:p>
        </p:txBody>
      </p:sp>
      <p:sp>
        <p:nvSpPr>
          <p:cNvPr id="4" name="Slide Number Placeholder 3">
            <a:extLst>
              <a:ext uri="{FF2B5EF4-FFF2-40B4-BE49-F238E27FC236}">
                <a16:creationId xmlns:a16="http://schemas.microsoft.com/office/drawing/2014/main" id="{65A8A954-E0E2-EEE6-3BBD-8C87C62A43AF}"/>
              </a:ext>
            </a:extLst>
          </p:cNvPr>
          <p:cNvSpPr>
            <a:spLocks noGrp="1"/>
          </p:cNvSpPr>
          <p:nvPr>
            <p:ph type="sldNum" idx="10"/>
          </p:nvPr>
        </p:nvSpPr>
        <p:spPr/>
        <p:txBody>
          <a:bodyPr/>
          <a:lstStyle/>
          <a:p>
            <a:pPr>
              <a:defRPr/>
            </a:pPr>
            <a:fld id="{203D43D3-408D-4D7A-B290-7A4D7FA16B86}" type="slidenum">
              <a:rPr lang="en-GB" altLang="nl-NL" smtClean="0"/>
              <a:pPr>
                <a:defRPr/>
              </a:pPr>
              <a:t>36</a:t>
            </a:fld>
            <a:endParaRPr lang="en-GB" altLang="nl-NL" dirty="0"/>
          </a:p>
        </p:txBody>
      </p:sp>
    </p:spTree>
    <p:extLst>
      <p:ext uri="{BB962C8B-B14F-4D97-AF65-F5344CB8AC3E}">
        <p14:creationId xmlns:p14="http://schemas.microsoft.com/office/powerpoint/2010/main" val="951098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981D-BF83-745B-3578-F69F02906383}"/>
              </a:ext>
            </a:extLst>
          </p:cNvPr>
          <p:cNvSpPr>
            <a:spLocks noGrp="1"/>
          </p:cNvSpPr>
          <p:nvPr>
            <p:ph type="title"/>
          </p:nvPr>
        </p:nvSpPr>
        <p:spPr/>
        <p:txBody>
          <a:bodyPr/>
          <a:lstStyle/>
          <a:p>
            <a:r>
              <a:rPr lang="en-US" i="1" dirty="0"/>
              <a:t>Tainting limitations?</a:t>
            </a:r>
            <a:endParaRPr lang="en-NL" i="1" dirty="0"/>
          </a:p>
        </p:txBody>
      </p:sp>
      <p:sp>
        <p:nvSpPr>
          <p:cNvPr id="3" name="Content Placeholder 2">
            <a:extLst>
              <a:ext uri="{FF2B5EF4-FFF2-40B4-BE49-F238E27FC236}">
                <a16:creationId xmlns:a16="http://schemas.microsoft.com/office/drawing/2014/main" id="{01ED2741-BE87-2FD1-C2F2-987E92098588}"/>
              </a:ext>
            </a:extLst>
          </p:cNvPr>
          <p:cNvSpPr>
            <a:spLocks noGrp="1"/>
          </p:cNvSpPr>
          <p:nvPr>
            <p:ph idx="1"/>
          </p:nvPr>
        </p:nvSpPr>
        <p:spPr/>
        <p:txBody>
          <a:bodyPr/>
          <a:lstStyle/>
          <a:p>
            <a:pPr>
              <a:lnSpc>
                <a:spcPct val="100000"/>
              </a:lnSpc>
            </a:pPr>
            <a:r>
              <a:rPr lang="en-US" sz="1800" dirty="0">
                <a:solidFill>
                  <a:schemeClr val="accent2"/>
                </a:solidFill>
              </a:rPr>
              <a:t>Multiple </a:t>
            </a:r>
            <a:r>
              <a:rPr lang="en-US" sz="1800" dirty="0" err="1">
                <a:solidFill>
                  <a:schemeClr val="accent2"/>
                </a:solidFill>
              </a:rPr>
              <a:t>sanitisation</a:t>
            </a:r>
            <a:r>
              <a:rPr lang="en-US" sz="1800" dirty="0">
                <a:solidFill>
                  <a:schemeClr val="accent2"/>
                </a:solidFill>
              </a:rPr>
              <a:t> </a:t>
            </a:r>
            <a:r>
              <a:rPr lang="en-US" sz="1800" dirty="0"/>
              <a:t>operations, for different types of data/different sinks (</a:t>
            </a:r>
            <a:r>
              <a:rPr lang="en-US" sz="1800" dirty="0" err="1"/>
              <a:t>eg</a:t>
            </a:r>
            <a:r>
              <a:rPr lang="en-US" sz="1800" dirty="0"/>
              <a:t> SQL vs HTML), complicate matters</a:t>
            </a:r>
          </a:p>
          <a:p>
            <a:pPr marL="457200" lvl="1" indent="0">
              <a:lnSpc>
                <a:spcPct val="100000"/>
              </a:lnSpc>
              <a:buNone/>
            </a:pPr>
            <a:r>
              <a:rPr lang="en-US" sz="1800" dirty="0"/>
              <a:t>Accurate analysis requires </a:t>
            </a:r>
            <a:r>
              <a:rPr lang="en-US" sz="1800" dirty="0">
                <a:solidFill>
                  <a:srgbClr val="339933"/>
                </a:solidFill>
              </a:rPr>
              <a:t>different kinds of taint</a:t>
            </a:r>
          </a:p>
          <a:p>
            <a:pPr marL="0" indent="0">
              <a:lnSpc>
                <a:spcPct val="100000"/>
              </a:lnSpc>
              <a:buNone/>
            </a:pPr>
            <a:endParaRPr lang="en-US" sz="1400" dirty="0"/>
          </a:p>
          <a:p>
            <a:pPr>
              <a:lnSpc>
                <a:spcPct val="100000"/>
              </a:lnSpc>
            </a:pPr>
            <a:r>
              <a:rPr lang="en-US" sz="1800" dirty="0"/>
              <a:t>There may be </a:t>
            </a:r>
            <a:r>
              <a:rPr lang="en-US" sz="1800" i="1" dirty="0">
                <a:solidFill>
                  <a:schemeClr val="accent2"/>
                </a:solidFill>
              </a:rPr>
              <a:t>many</a:t>
            </a:r>
            <a:r>
              <a:rPr lang="en-US" sz="1800" dirty="0">
                <a:solidFill>
                  <a:schemeClr val="accent2"/>
                </a:solidFill>
              </a:rPr>
              <a:t>  sources</a:t>
            </a:r>
            <a:r>
              <a:rPr lang="en-US" sz="1800" dirty="0">
                <a:solidFill>
                  <a:schemeClr val="tx1"/>
                </a:solidFill>
              </a:rPr>
              <a:t>,</a:t>
            </a:r>
            <a:r>
              <a:rPr lang="en-US" sz="1800" dirty="0">
                <a:solidFill>
                  <a:schemeClr val="accent2"/>
                </a:solidFill>
              </a:rPr>
              <a:t> </a:t>
            </a:r>
            <a:r>
              <a:rPr lang="en-US" sz="1800" i="1" dirty="0">
                <a:solidFill>
                  <a:schemeClr val="accent2"/>
                </a:solidFill>
              </a:rPr>
              <a:t>many</a:t>
            </a:r>
            <a:r>
              <a:rPr lang="en-US" sz="1800" dirty="0">
                <a:solidFill>
                  <a:schemeClr val="accent2"/>
                </a:solidFill>
              </a:rPr>
              <a:t>  sinks </a:t>
            </a:r>
            <a:r>
              <a:rPr lang="en-US" sz="1800" dirty="0">
                <a:solidFill>
                  <a:schemeClr val="tx1"/>
                </a:solidFill>
              </a:rPr>
              <a:t>and</a:t>
            </a:r>
            <a:r>
              <a:rPr lang="en-US" sz="1800" dirty="0">
                <a:solidFill>
                  <a:schemeClr val="accent2"/>
                </a:solidFill>
              </a:rPr>
              <a:t> </a:t>
            </a:r>
            <a:r>
              <a:rPr lang="en-US" sz="1800" i="1" dirty="0">
                <a:solidFill>
                  <a:schemeClr val="accent2"/>
                </a:solidFill>
              </a:rPr>
              <a:t>many</a:t>
            </a:r>
            <a:r>
              <a:rPr lang="en-US" sz="1800" dirty="0">
                <a:solidFill>
                  <a:schemeClr val="accent2"/>
                </a:solidFill>
              </a:rPr>
              <a:t> operations that remove or propagate taint</a:t>
            </a:r>
            <a:r>
              <a:rPr lang="en-US" sz="1800" dirty="0"/>
              <a:t>, or </a:t>
            </a:r>
            <a:r>
              <a:rPr lang="en-US" sz="1800" i="1" dirty="0">
                <a:solidFill>
                  <a:schemeClr val="accent2"/>
                </a:solidFill>
              </a:rPr>
              <a:t>possibly </a:t>
            </a:r>
            <a:r>
              <a:rPr lang="en-US" sz="1800" dirty="0"/>
              <a:t> propagate taint</a:t>
            </a:r>
          </a:p>
          <a:p>
            <a:pPr lvl="1">
              <a:lnSpc>
                <a:spcPct val="100000"/>
              </a:lnSpc>
            </a:pPr>
            <a:r>
              <a:rPr lang="en-US" sz="1800" dirty="0"/>
              <a:t>Missing one is easy, resulting in false negatives or positives. </a:t>
            </a:r>
          </a:p>
          <a:p>
            <a:pPr lvl="1">
              <a:lnSpc>
                <a:spcPct val="100000"/>
              </a:lnSpc>
            </a:pPr>
            <a:r>
              <a:rPr lang="en-US" sz="1800" dirty="0"/>
              <a:t>Too much data may get tainted, resulting in unworkable number of false positives.</a:t>
            </a:r>
          </a:p>
          <a:p>
            <a:pPr>
              <a:lnSpc>
                <a:spcPct val="100000"/>
              </a:lnSpc>
            </a:pPr>
            <a:endParaRPr lang="en-US" sz="1200" dirty="0"/>
          </a:p>
          <a:p>
            <a:pPr>
              <a:lnSpc>
                <a:spcPct val="100000"/>
              </a:lnSpc>
            </a:pPr>
            <a:r>
              <a:rPr lang="en-US" sz="1800" dirty="0">
                <a:solidFill>
                  <a:schemeClr val="accent2"/>
                </a:solidFill>
              </a:rPr>
              <a:t>Static taint analysis </a:t>
            </a:r>
            <a:r>
              <a:rPr lang="en-US" sz="1800" dirty="0"/>
              <a:t>of large programs becomes </a:t>
            </a:r>
            <a:r>
              <a:rPr lang="en-US" sz="1800" i="1" dirty="0">
                <a:solidFill>
                  <a:schemeClr val="accent2"/>
                </a:solidFill>
              </a:rPr>
              <a:t>complex</a:t>
            </a:r>
            <a:r>
              <a:rPr lang="en-US" sz="1800" dirty="0"/>
              <a:t>.              </a:t>
            </a:r>
          </a:p>
          <a:p>
            <a:pPr marL="457200" lvl="1" indent="0">
              <a:lnSpc>
                <a:spcPct val="100000"/>
              </a:lnSpc>
              <a:buNone/>
            </a:pPr>
            <a:r>
              <a:rPr lang="en-US" sz="1800" dirty="0"/>
              <a:t>False positives or false negatives may be unavoidable.</a:t>
            </a:r>
          </a:p>
        </p:txBody>
      </p:sp>
      <p:sp>
        <p:nvSpPr>
          <p:cNvPr id="4" name="Slide Number Placeholder 3">
            <a:extLst>
              <a:ext uri="{FF2B5EF4-FFF2-40B4-BE49-F238E27FC236}">
                <a16:creationId xmlns:a16="http://schemas.microsoft.com/office/drawing/2014/main" id="{DEF68079-6688-6488-ADA4-5A6808C526A6}"/>
              </a:ext>
            </a:extLst>
          </p:cNvPr>
          <p:cNvSpPr>
            <a:spLocks noGrp="1"/>
          </p:cNvSpPr>
          <p:nvPr>
            <p:ph type="sldNum" idx="10"/>
          </p:nvPr>
        </p:nvSpPr>
        <p:spPr/>
        <p:txBody>
          <a:bodyPr/>
          <a:lstStyle/>
          <a:p>
            <a:pPr>
              <a:defRPr/>
            </a:pPr>
            <a:fld id="{203D43D3-408D-4D7A-B290-7A4D7FA16B86}" type="slidenum">
              <a:rPr lang="en-GB" altLang="nl-NL" smtClean="0"/>
              <a:pPr>
                <a:defRPr/>
              </a:pPr>
              <a:t>37</a:t>
            </a:fld>
            <a:endParaRPr lang="en-GB" altLang="nl-NL" dirty="0"/>
          </a:p>
        </p:txBody>
      </p:sp>
    </p:spTree>
    <p:extLst>
      <p:ext uri="{BB962C8B-B14F-4D97-AF65-F5344CB8AC3E}">
        <p14:creationId xmlns:p14="http://schemas.microsoft.com/office/powerpoint/2010/main" val="330384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2B792-963F-08FB-644D-CC168C532728}"/>
              </a:ext>
            </a:extLst>
          </p:cNvPr>
          <p:cNvSpPr>
            <a:spLocks noGrp="1"/>
          </p:cNvSpPr>
          <p:nvPr>
            <p:ph type="ctrTitle"/>
          </p:nvPr>
        </p:nvSpPr>
        <p:spPr/>
        <p:txBody>
          <a:bodyPr/>
          <a:lstStyle/>
          <a:p>
            <a:r>
              <a:rPr lang="en-US" dirty="0"/>
              <a:t>b) Prepared Statements</a:t>
            </a:r>
            <a:endParaRPr lang="en-NL" dirty="0"/>
          </a:p>
        </p:txBody>
      </p:sp>
      <p:sp>
        <p:nvSpPr>
          <p:cNvPr id="6" name="Subtitle 5">
            <a:extLst>
              <a:ext uri="{FF2B5EF4-FFF2-40B4-BE49-F238E27FC236}">
                <a16:creationId xmlns:a16="http://schemas.microsoft.com/office/drawing/2014/main" id="{AC531C44-6288-14A8-951C-FE920A54FDB7}"/>
              </a:ext>
            </a:extLst>
          </p:cNvPr>
          <p:cNvSpPr>
            <a:spLocks noGrp="1"/>
          </p:cNvSpPr>
          <p:nvPr>
            <p:ph type="subTitle" idx="1"/>
          </p:nvPr>
        </p:nvSpPr>
        <p:spPr/>
        <p:txBody>
          <a:bodyPr/>
          <a:lstStyle/>
          <a:p>
            <a:endParaRPr lang="en-NL"/>
          </a:p>
        </p:txBody>
      </p:sp>
      <p:sp>
        <p:nvSpPr>
          <p:cNvPr id="4" name="Slide Number Placeholder 3">
            <a:extLst>
              <a:ext uri="{FF2B5EF4-FFF2-40B4-BE49-F238E27FC236}">
                <a16:creationId xmlns:a16="http://schemas.microsoft.com/office/drawing/2014/main" id="{3AAC10A5-9509-DDC1-6067-654C26B4EC06}"/>
              </a:ext>
            </a:extLst>
          </p:cNvPr>
          <p:cNvSpPr>
            <a:spLocks noGrp="1"/>
          </p:cNvSpPr>
          <p:nvPr>
            <p:ph type="sldNum" idx="10"/>
          </p:nvPr>
        </p:nvSpPr>
        <p:spPr/>
        <p:txBody>
          <a:bodyPr/>
          <a:lstStyle/>
          <a:p>
            <a:pPr>
              <a:defRPr/>
            </a:pPr>
            <a:fld id="{203D43D3-408D-4D7A-B290-7A4D7FA16B86}" type="slidenum">
              <a:rPr lang="en-GB" altLang="nl-NL" smtClean="0"/>
              <a:pPr>
                <a:defRPr/>
              </a:pPr>
              <a:t>38</a:t>
            </a:fld>
            <a:endParaRPr lang="en-GB" altLang="nl-NL" dirty="0"/>
          </a:p>
        </p:txBody>
      </p:sp>
    </p:spTree>
    <p:extLst>
      <p:ext uri="{BB962C8B-B14F-4D97-AF65-F5344CB8AC3E}">
        <p14:creationId xmlns:p14="http://schemas.microsoft.com/office/powerpoint/2010/main" val="4268983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p:txBody>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a:pPr>
            <a:r>
              <a:rPr lang="en-GB" altLang="nl-NL" sz="2400" dirty="0"/>
              <a:t>Dynamic SQL vs Prepared statements </a:t>
            </a:r>
            <a:endParaRPr lang="en-GB" altLang="nl-NL" sz="1800" dirty="0">
              <a:solidFill>
                <a:schemeClr val="tx1"/>
              </a:solidFill>
            </a:endParaRPr>
          </a:p>
        </p:txBody>
      </p:sp>
      <p:sp>
        <p:nvSpPr>
          <p:cNvPr id="26627" name="Rectangle 2"/>
          <p:cNvSpPr>
            <a:spLocks noGrp="1" noChangeArrowheads="1"/>
          </p:cNvSpPr>
          <p:nvPr>
            <p:ph idx="1"/>
          </p:nvPr>
        </p:nvSpPr>
        <p:spPr>
          <a:xfrm>
            <a:off x="685800" y="1116013"/>
            <a:ext cx="7918648" cy="4968875"/>
          </a:xfrm>
        </p:spPr>
        <p:txBody>
          <a:bodyPr/>
          <a:lstStyle/>
          <a:p>
            <a:pPr eaLnBrk="1" hangingPunct="1">
              <a:lnSpc>
                <a:spcPct val="90000"/>
              </a:lnSpc>
              <a:spcBef>
                <a:spcPts val="499"/>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dirty="0">
                <a:solidFill>
                  <a:schemeClr val="tx1"/>
                </a:solidFill>
              </a:rPr>
              <a:t>Interface with SQL database can use </a:t>
            </a:r>
          </a:p>
          <a:p>
            <a:pPr eaLnBrk="1" hangingPunct="1">
              <a:lnSpc>
                <a:spcPct val="90000"/>
              </a:lnSpc>
              <a:spcBef>
                <a:spcPts val="499"/>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endParaRPr lang="en-GB" altLang="nl-NL" sz="1200" dirty="0">
              <a:solidFill>
                <a:schemeClr val="tx1"/>
              </a:solidFill>
            </a:endParaRPr>
          </a:p>
          <a:p>
            <a:pPr eaLnBrk="1" hangingPunct="1">
              <a:lnSpc>
                <a:spcPct val="90000"/>
              </a:lnSpc>
              <a:spcBef>
                <a:spcPts val="499"/>
              </a:spcBef>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dirty="0">
                <a:solidFill>
                  <a:schemeClr val="accent2"/>
                </a:solidFill>
              </a:rPr>
              <a:t>Dynamic SQL</a:t>
            </a:r>
            <a:r>
              <a:rPr lang="en-GB" altLang="nl-NL" dirty="0">
                <a:solidFill>
                  <a:schemeClr val="tx1"/>
                </a:solidFill>
              </a:rPr>
              <a:t>:                                           </a:t>
            </a:r>
          </a:p>
          <a:p>
            <a:pPr eaLnBrk="1" hangingPunct="1">
              <a:lnSpc>
                <a:spcPct val="90000"/>
              </a:lnSpc>
              <a:spcBef>
                <a:spcPts val="499"/>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800" dirty="0">
                <a:solidFill>
                  <a:schemeClr val="tx1"/>
                </a:solidFill>
              </a:rPr>
              <a:t>      one</a:t>
            </a:r>
            <a:r>
              <a:rPr lang="en-GB" altLang="nl-NL" sz="1800" dirty="0">
                <a:solidFill>
                  <a:schemeClr val="tx2"/>
                </a:solidFill>
              </a:rPr>
              <a:t> string, which includes user input, is provided as </a:t>
            </a:r>
            <a:r>
              <a:rPr lang="en-GB" altLang="nl-NL" sz="1800" dirty="0">
                <a:solidFill>
                  <a:schemeClr val="tx1"/>
                </a:solidFill>
              </a:rPr>
              <a:t>SQL query  </a:t>
            </a:r>
          </a:p>
          <a:p>
            <a:pPr eaLnBrk="1" hangingPunct="1">
              <a:lnSpc>
                <a:spcPct val="90000"/>
              </a:lnSpc>
              <a:spcBef>
                <a:spcPts val="499"/>
              </a:spcBef>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800" dirty="0">
                <a:solidFill>
                  <a:schemeClr val="tx1"/>
                </a:solidFill>
              </a:rPr>
              <a:t>                              </a:t>
            </a:r>
            <a:endParaRPr lang="en-GB" altLang="nl-NL" sz="1400" b="1" dirty="0">
              <a:solidFill>
                <a:schemeClr val="tx2"/>
              </a:solidFill>
              <a:latin typeface="Courier New" panose="02070309020205020404" pitchFamily="49" charset="0"/>
            </a:endParaRPr>
          </a:p>
          <a:p>
            <a:pPr lvl="1"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33" b="1" dirty="0">
                <a:latin typeface="Arial Narrow" panose="020B0606020202030204" pitchFamily="34" charset="0"/>
              </a:rPr>
              <a:t>    </a:t>
            </a:r>
            <a:r>
              <a:rPr lang="en-GB" altLang="nl-NL" sz="1633" b="1" dirty="0">
                <a:solidFill>
                  <a:srgbClr val="339933"/>
                </a:solidFill>
                <a:latin typeface="Arial Narrow" panose="020B0606020202030204" pitchFamily="34" charset="0"/>
              </a:rPr>
              <a:t>"SELECT * FROM Account WHERE Username = " + </a:t>
            </a:r>
            <a:r>
              <a:rPr lang="en-GB" altLang="nl-NL" sz="1633" b="1" dirty="0">
                <a:solidFill>
                  <a:srgbClr val="FF0000"/>
                </a:solidFill>
                <a:latin typeface="Arial Narrow" panose="020B0606020202030204" pitchFamily="34" charset="0"/>
              </a:rPr>
              <a:t>$username </a:t>
            </a:r>
          </a:p>
          <a:p>
            <a:pPr lvl="1"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633" b="1" dirty="0">
                <a:solidFill>
                  <a:schemeClr val="accent2"/>
                </a:solidFill>
                <a:latin typeface="Arial Narrow" panose="020B0606020202030204" pitchFamily="34" charset="0"/>
              </a:rPr>
              <a:t>                                                    </a:t>
            </a:r>
            <a:r>
              <a:rPr lang="en-GB" altLang="nl-NL" sz="1633" b="1" dirty="0">
                <a:solidFill>
                  <a:srgbClr val="339933"/>
                </a:solidFill>
                <a:latin typeface="Arial Narrow" panose="020B0606020202030204" pitchFamily="34" charset="0"/>
              </a:rPr>
              <a:t>+ "AND Password = " + </a:t>
            </a:r>
            <a:r>
              <a:rPr lang="en-GB" altLang="nl-NL" sz="1633" b="1" dirty="0">
                <a:solidFill>
                  <a:srgbClr val="FF0000"/>
                </a:solidFill>
                <a:latin typeface="Arial Narrow" panose="020B0606020202030204" pitchFamily="34" charset="0"/>
              </a:rPr>
              <a:t>$password</a:t>
            </a:r>
            <a:r>
              <a:rPr lang="en-GB" altLang="nl-NL" sz="1633" b="1" dirty="0">
                <a:solidFill>
                  <a:schemeClr val="accent2"/>
                </a:solidFill>
                <a:latin typeface="Arial Narrow" panose="020B0606020202030204" pitchFamily="34" charset="0"/>
              </a:rPr>
              <a:t> </a:t>
            </a:r>
          </a:p>
          <a:p>
            <a:pPr lvl="1"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endParaRPr lang="en-GB" altLang="nl-NL" sz="1633" dirty="0">
              <a:solidFill>
                <a:schemeClr val="tx1"/>
              </a:solidFill>
            </a:endParaRPr>
          </a:p>
          <a:p>
            <a:pPr eaLnBrk="1" hangingPunct="1">
              <a:lnSpc>
                <a:spcPct val="100000"/>
              </a:lnSpc>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dirty="0">
                <a:solidFill>
                  <a:schemeClr val="accent2"/>
                </a:solidFill>
              </a:rPr>
              <a:t>Prepared statements </a:t>
            </a:r>
            <a:r>
              <a:rPr lang="en-GB" altLang="nl-NL" dirty="0">
                <a:solidFill>
                  <a:schemeClr val="tx1"/>
                </a:solidFill>
              </a:rPr>
              <a:t>aka </a:t>
            </a:r>
            <a:r>
              <a:rPr lang="en-GB" altLang="nl-NL" dirty="0">
                <a:solidFill>
                  <a:schemeClr val="accent2"/>
                </a:solidFill>
              </a:rPr>
              <a:t>parameterised queries: </a:t>
            </a:r>
          </a:p>
          <a:p>
            <a:pPr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800" dirty="0">
                <a:solidFill>
                  <a:srgbClr val="339933"/>
                </a:solidFill>
              </a:rPr>
              <a:t>	</a:t>
            </a:r>
            <a:r>
              <a:rPr lang="en-GB" altLang="nl-NL" sz="1800" dirty="0">
                <a:solidFill>
                  <a:schemeClr val="tx1"/>
                </a:solidFill>
              </a:rPr>
              <a:t>a string with </a:t>
            </a:r>
            <a:r>
              <a:rPr lang="en-GB" altLang="nl-NL" sz="1800" dirty="0">
                <a:solidFill>
                  <a:srgbClr val="CC66FF"/>
                </a:solidFill>
              </a:rPr>
              <a:t>placeholders</a:t>
            </a:r>
            <a:r>
              <a:rPr lang="en-GB" altLang="nl-NL" sz="1800" dirty="0">
                <a:solidFill>
                  <a:srgbClr val="009900"/>
                </a:solidFill>
              </a:rPr>
              <a:t> </a:t>
            </a:r>
            <a:r>
              <a:rPr lang="en-GB" altLang="nl-NL" sz="1800" dirty="0">
                <a:solidFill>
                  <a:schemeClr val="tx1"/>
                </a:solidFill>
              </a:rPr>
              <a:t>is provided as query,                                                      and user inputs are provide as separate parameters</a:t>
            </a:r>
            <a:endParaRPr lang="en-GB" altLang="nl-NL" dirty="0">
              <a:solidFill>
                <a:schemeClr val="accent2"/>
              </a:solidFill>
            </a:endParaRPr>
          </a:p>
          <a:p>
            <a:pPr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endParaRPr lang="en-GB" altLang="nl-NL" sz="900" b="1" dirty="0">
              <a:solidFill>
                <a:schemeClr val="accent2"/>
              </a:solidFill>
              <a:latin typeface="Arial Narrow" panose="020B0606020202030204" pitchFamily="34" charset="0"/>
            </a:endParaRPr>
          </a:p>
          <a:p>
            <a:pPr lvl="1" eaLnBrk="1" hangingPunct="1">
              <a:lnSpc>
                <a:spcPct val="100000"/>
              </a:lnSpc>
              <a:buNone/>
              <a:tabLst>
                <a:tab pos="342725" algn="l"/>
                <a:tab pos="455047" algn="l"/>
                <a:tab pos="911534" algn="l"/>
                <a:tab pos="1369461" algn="l"/>
                <a:tab pos="1825947" algn="l"/>
                <a:tab pos="2283874" algn="l"/>
                <a:tab pos="2740361" algn="l"/>
                <a:tab pos="3198288" algn="l"/>
                <a:tab pos="3654774" algn="l"/>
                <a:tab pos="4112701" algn="l"/>
                <a:tab pos="4569188" algn="l"/>
                <a:tab pos="5025674" algn="l"/>
                <a:tab pos="5483601" algn="l"/>
                <a:tab pos="5940088" algn="l"/>
                <a:tab pos="6398015" algn="l"/>
                <a:tab pos="6854501" algn="l"/>
                <a:tab pos="7312428" algn="l"/>
                <a:tab pos="7768915" algn="l"/>
                <a:tab pos="8226842" algn="l"/>
                <a:tab pos="8683328" algn="l"/>
                <a:tab pos="9141255" algn="l"/>
              </a:tabLst>
            </a:pPr>
            <a:r>
              <a:rPr lang="en-GB" altLang="nl-NL" sz="1800" b="1" dirty="0">
                <a:solidFill>
                  <a:srgbClr val="339933"/>
                </a:solidFill>
                <a:latin typeface="Arial Narrow" panose="020B0606020202030204" pitchFamily="34" charset="0"/>
              </a:rPr>
              <a:t>     "SELECT * FROM Account WHERE Username = </a:t>
            </a:r>
            <a:r>
              <a:rPr lang="en-GB" altLang="nl-NL" sz="1800" b="1" dirty="0">
                <a:solidFill>
                  <a:srgbClr val="CC66FF"/>
                </a:solidFill>
                <a:latin typeface="Arial Narrow" panose="020B0606020202030204" pitchFamily="34" charset="0"/>
              </a:rPr>
              <a:t>?</a:t>
            </a:r>
            <a:r>
              <a:rPr lang="en-GB" altLang="nl-NL" sz="1800" b="1" dirty="0">
                <a:solidFill>
                  <a:srgbClr val="339933"/>
                </a:solidFill>
                <a:latin typeface="Arial Narrow" panose="020B0606020202030204" pitchFamily="34" charset="0"/>
              </a:rPr>
              <a:t> AND Password = </a:t>
            </a:r>
            <a:r>
              <a:rPr lang="en-GB" altLang="nl-NL" sz="1800" b="1" dirty="0">
                <a:solidFill>
                  <a:srgbClr val="CC66FF"/>
                </a:solidFill>
                <a:latin typeface="Arial Narrow" panose="020B0606020202030204" pitchFamily="34" charset="0"/>
              </a:rPr>
              <a:t>?</a:t>
            </a:r>
            <a:r>
              <a:rPr lang="en-GB" altLang="nl-NL" sz="1800" b="1" dirty="0">
                <a:solidFill>
                  <a:srgbClr val="339933"/>
                </a:solidFill>
                <a:latin typeface="Arial Narrow" panose="020B0606020202030204" pitchFamily="34" charset="0"/>
              </a:rPr>
              <a:t>“    </a:t>
            </a:r>
            <a:r>
              <a:rPr lang="en-GB" altLang="nl-NL" sz="1800" b="1" dirty="0">
                <a:solidFill>
                  <a:srgbClr val="FF0000"/>
                </a:solidFill>
                <a:latin typeface="Arial Narrow" panose="020B0606020202030204" pitchFamily="34" charset="0"/>
              </a:rPr>
              <a:t>$username                                                                                                 $password   </a:t>
            </a:r>
          </a:p>
        </p:txBody>
      </p:sp>
      <p:sp>
        <p:nvSpPr>
          <p:cNvPr id="60420" name="Slide Number Placeholder 3"/>
          <p:cNvSpPr>
            <a:spLocks noGrp="1"/>
          </p:cNvSpPr>
          <p:nvPr>
            <p:ph type="sldNum"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116000"/>
              </a:lnSpc>
              <a:spcBef>
                <a:spcPts val="600"/>
              </a:spcBef>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400">
                <a:solidFill>
                  <a:srgbClr val="000000"/>
                </a:solidFill>
                <a:latin typeface="Arial" panose="020B0604020202020204" pitchFamily="34" charset="0"/>
              </a:defRPr>
            </a:lvl1pPr>
            <a:lvl2pPr>
              <a:lnSpc>
                <a:spcPct val="116000"/>
              </a:lnSpc>
              <a:spcBef>
                <a:spcPts val="600"/>
              </a:spcBef>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2pPr>
            <a:lvl3pPr>
              <a:lnSpc>
                <a:spcPct val="116000"/>
              </a:lnSpc>
              <a:spcBef>
                <a:spcPts val="600"/>
              </a:spcBef>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3pPr>
            <a:lvl4pPr>
              <a:lnSpc>
                <a:spcPct val="116000"/>
              </a:lnSpc>
              <a:spcBef>
                <a:spcPts val="500"/>
              </a:spcBef>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4pPr>
            <a:lvl5pPr>
              <a:lnSpc>
                <a:spcPct val="116000"/>
              </a:lnSpc>
              <a:spcBef>
                <a:spcPts val="500"/>
              </a:spcBef>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5pPr>
            <a:lvl6pPr marL="2514340" indent="-228577" defTabSz="492074"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6pPr>
            <a:lvl7pPr marL="2971492" indent="-228577" defTabSz="492074"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7pPr>
            <a:lvl8pPr marL="3428645" indent="-228577" defTabSz="492074"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8pPr>
            <a:lvl9pPr marL="3885797" indent="-228577" defTabSz="492074"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sz="2000">
                <a:solidFill>
                  <a:srgbClr val="000000"/>
                </a:solidFill>
                <a:latin typeface="Arial" panose="020B0604020202020204" pitchFamily="34" charset="0"/>
              </a:defRPr>
            </a:lvl9pPr>
          </a:lstStyle>
          <a:p>
            <a:pPr>
              <a:lnSpc>
                <a:spcPct val="100000"/>
              </a:lnSpc>
              <a:spcBef>
                <a:spcPct val="0"/>
              </a:spcBef>
              <a:buFont typeface="Times New Roman" panose="02020603050405020304" pitchFamily="18" charset="0"/>
              <a:buNone/>
              <a:defRPr/>
            </a:pPr>
            <a:fld id="{7EAD3E82-A49F-41B4-8E03-BFC3A5A66C5A}" type="slidenum">
              <a:rPr lang="en-GB" altLang="nl-NL" sz="1400" smtClean="0">
                <a:latin typeface="Arial Rounded MT Bold" panose="020F0704030504030204" pitchFamily="34" charset="0"/>
              </a:rPr>
              <a:pPr>
                <a:lnSpc>
                  <a:spcPct val="100000"/>
                </a:lnSpc>
                <a:spcBef>
                  <a:spcPct val="0"/>
                </a:spcBef>
                <a:buFont typeface="Times New Roman" panose="02020603050405020304" pitchFamily="18" charset="0"/>
                <a:buNone/>
                <a:defRPr/>
              </a:pPr>
              <a:t>39</a:t>
            </a:fld>
            <a:endParaRPr lang="en-GB" altLang="nl-NL" sz="1400" dirty="0">
              <a:latin typeface="Arial Rounded MT Bold" panose="020F0704030504030204" pitchFamily="34" charset="0"/>
            </a:endParaRPr>
          </a:p>
        </p:txBody>
      </p:sp>
    </p:spTree>
    <p:extLst>
      <p:ext uri="{BB962C8B-B14F-4D97-AF65-F5344CB8AC3E}">
        <p14:creationId xmlns:p14="http://schemas.microsoft.com/office/powerpoint/2010/main" val="33795820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3512"/>
            <a:ext cx="7270576" cy="828676"/>
          </a:xfrm>
        </p:spPr>
        <p:txBody>
          <a:bodyPr/>
          <a:lstStyle/>
          <a:p>
            <a:r>
              <a:rPr lang="nl-NL" sz="2400" dirty="0"/>
              <a:t>Validation can be  </a:t>
            </a:r>
            <a:r>
              <a:rPr lang="nl-NL" sz="4000" baseline="-25000" dirty="0">
                <a:latin typeface="Pieces NFI" panose="02000000000000000000" pitchFamily="2" charset="0"/>
              </a:rPr>
              <a:t>COMPLEX</a:t>
            </a:r>
            <a:r>
              <a:rPr lang="nl-NL" altLang="nl-NL" sz="4000" dirty="0"/>
              <a:t>  </a:t>
            </a:r>
            <a:r>
              <a:rPr lang="nl-NL" altLang="nl-NL" sz="2400" dirty="0"/>
              <a:t> </a:t>
            </a:r>
            <a:endParaRPr lang="en-GB" sz="2400" dirty="0"/>
          </a:p>
        </p:txBody>
      </p:sp>
      <p:sp>
        <p:nvSpPr>
          <p:cNvPr id="3" name="Content Placeholder 2"/>
          <p:cNvSpPr>
            <a:spLocks noGrp="1"/>
          </p:cNvSpPr>
          <p:nvPr>
            <p:ph idx="1"/>
          </p:nvPr>
        </p:nvSpPr>
        <p:spPr/>
        <p:txBody>
          <a:bodyPr/>
          <a:lstStyle/>
          <a:p>
            <a:pPr marL="0" indent="0">
              <a:buNone/>
            </a:pPr>
            <a:r>
              <a:rPr lang="nl-NL" sz="1800" dirty="0"/>
              <a:t>A </a:t>
            </a:r>
            <a:r>
              <a:rPr lang="nl-NL" sz="1800" dirty="0">
                <a:solidFill>
                  <a:schemeClr val="accent2"/>
                </a:solidFill>
              </a:rPr>
              <a:t>regular expression</a:t>
            </a:r>
            <a:r>
              <a:rPr lang="nl-NL" sz="1800" dirty="0"/>
              <a:t> to validate email adressess</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600" dirty="0"/>
              <a:t>See </a:t>
            </a:r>
            <a:r>
              <a:rPr lang="nl-NL" sz="1600" dirty="0">
                <a:solidFill>
                  <a:schemeClr val="accent2"/>
                </a:solidFill>
              </a:rPr>
              <a:t>http://emailregex.com  </a:t>
            </a:r>
            <a:r>
              <a:rPr lang="nl-NL" sz="1600" dirty="0" err="1"/>
              <a:t>for</a:t>
            </a:r>
            <a:r>
              <a:rPr lang="nl-NL" sz="1600" dirty="0"/>
              <a:t> code samples in </a:t>
            </a:r>
            <a:r>
              <a:rPr lang="nl-NL" sz="1600" dirty="0" err="1"/>
              <a:t>various</a:t>
            </a:r>
            <a:r>
              <a:rPr lang="nl-NL" sz="1600" dirty="0"/>
              <a:t> </a:t>
            </a:r>
            <a:r>
              <a:rPr lang="nl-NL" sz="1600" dirty="0" err="1"/>
              <a:t>languages</a:t>
            </a:r>
            <a:r>
              <a:rPr lang="nl-NL" sz="1600" dirty="0"/>
              <a:t> </a:t>
            </a:r>
          </a:p>
          <a:p>
            <a:pPr marL="0" indent="0">
              <a:buNone/>
            </a:pPr>
            <a:r>
              <a:rPr lang="nl-NL" sz="1600" dirty="0"/>
              <a:t>Or </a:t>
            </a:r>
            <a:r>
              <a:rPr lang="nl-NL" sz="1600" dirty="0" err="1"/>
              <a:t>read</a:t>
            </a:r>
            <a:r>
              <a:rPr lang="nl-NL" sz="1600" dirty="0"/>
              <a:t> </a:t>
            </a:r>
            <a:r>
              <a:rPr lang="nl-NL" sz="1600" dirty="0" err="1"/>
              <a:t>RFCs</a:t>
            </a:r>
            <a:r>
              <a:rPr lang="nl-NL" sz="1600" dirty="0"/>
              <a:t> 821, 822, 1035, 1123, 2821, 2822, 3696, 4291, 5321, 5322, </a:t>
            </a:r>
            <a:r>
              <a:rPr lang="nl-NL" sz="1600" dirty="0" err="1"/>
              <a:t>and</a:t>
            </a:r>
            <a:r>
              <a:rPr lang="nl-NL" sz="1600" dirty="0"/>
              <a:t> 5952 </a:t>
            </a:r>
            <a:r>
              <a:rPr lang="nl-NL" sz="1600" dirty="0" err="1"/>
              <a:t>and</a:t>
            </a:r>
            <a:r>
              <a:rPr lang="nl-NL" sz="1600" dirty="0"/>
              <a:t> </a:t>
            </a:r>
            <a:r>
              <a:rPr lang="nl-NL" sz="1600" dirty="0" err="1"/>
              <a:t>try</a:t>
            </a:r>
            <a:r>
              <a:rPr lang="nl-NL" sz="1600" dirty="0"/>
              <a:t> </a:t>
            </a:r>
            <a:r>
              <a:rPr lang="nl-NL" sz="1600" dirty="0" err="1"/>
              <a:t>yourself</a:t>
            </a:r>
            <a:r>
              <a:rPr lang="nl-NL" sz="1800" dirty="0"/>
              <a:t>!</a:t>
            </a:r>
          </a:p>
          <a:p>
            <a:pPr marL="0" indent="0">
              <a:buNone/>
            </a:pPr>
            <a:endParaRPr lang="nl-NL" dirty="0"/>
          </a:p>
        </p:txBody>
      </p:sp>
      <p:sp>
        <p:nvSpPr>
          <p:cNvPr id="4" name="Slide Number Placeholder 3"/>
          <p:cNvSpPr>
            <a:spLocks noGrp="1"/>
          </p:cNvSpPr>
          <p:nvPr>
            <p:ph type="sldNum" idx="10"/>
          </p:nvPr>
        </p:nvSpPr>
        <p:spPr/>
        <p:txBody>
          <a:bodyPr/>
          <a:lstStyle/>
          <a:p>
            <a:pPr>
              <a:defRPr/>
            </a:pPr>
            <a:fld id="{203D43D3-408D-4D7A-B290-7A4D7FA16B86}" type="slidenum">
              <a:rPr lang="en-GB" altLang="nl-NL" smtClean="0"/>
              <a:pPr>
                <a:defRPr/>
              </a:pPr>
              <a:t>4</a:t>
            </a:fld>
            <a:endParaRPr lang="en-GB" altLang="nl-NL"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28" y="1628800"/>
            <a:ext cx="7977462" cy="2306071"/>
          </a:xfrm>
          <a:prstGeom prst="rect">
            <a:avLst/>
          </a:prstGeom>
        </p:spPr>
      </p:pic>
    </p:spTree>
    <p:extLst>
      <p:ext uri="{BB962C8B-B14F-4D97-AF65-F5344CB8AC3E}">
        <p14:creationId xmlns:p14="http://schemas.microsoft.com/office/powerpoint/2010/main" val="118705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539552" y="276225"/>
            <a:ext cx="8280920" cy="992188"/>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nl-NL" sz="2400" dirty="0"/>
              <a:t>Dynamic SQL &amp; prepared statements in Java  </a:t>
            </a:r>
            <a:r>
              <a:rPr lang="en-GB" altLang="nl-NL" sz="2400" dirty="0">
                <a:solidFill>
                  <a:schemeClr val="tx1"/>
                </a:solidFill>
              </a:rPr>
              <a:t> </a:t>
            </a:r>
          </a:p>
        </p:txBody>
      </p:sp>
      <p:sp>
        <p:nvSpPr>
          <p:cNvPr id="2" name="Rectangle 2"/>
          <p:cNvSpPr>
            <a:spLocks noGrp="1" noChangeArrowheads="1"/>
          </p:cNvSpPr>
          <p:nvPr>
            <p:ph idx="1"/>
          </p:nvPr>
        </p:nvSpPr>
        <p:spPr/>
        <p:txBody>
          <a:bodyPr/>
          <a:lstStyle/>
          <a:p>
            <a:pPr eaLnBrk="1" hangingPunct="1">
              <a:lnSpc>
                <a:spcPct val="9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dirty="0">
                <a:solidFill>
                  <a:schemeClr val="tx1"/>
                </a:solidFill>
              </a:rPr>
              <a:t>Code vulnerable to SQLi using </a:t>
            </a:r>
            <a:r>
              <a:rPr lang="en-GB" altLang="nl-NL" sz="1800" dirty="0">
                <a:solidFill>
                  <a:schemeClr val="accent2"/>
                </a:solidFill>
              </a:rPr>
              <a:t>dynamic SQL</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String </a:t>
            </a:r>
            <a:r>
              <a:rPr lang="en-GB" altLang="nl-NL" sz="1600" b="1" dirty="0" err="1">
                <a:latin typeface="Courier New" panose="02070309020205020404" pitchFamily="49" charset="0"/>
              </a:rPr>
              <a:t>updateString</a:t>
            </a:r>
            <a:r>
              <a:rPr lang="en-GB" altLang="nl-NL" sz="1600" b="1" dirty="0">
                <a:latin typeface="Courier New" panose="02070309020205020404" pitchFamily="49" charset="0"/>
              </a:rPr>
              <a:t> =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a:solidFill>
                  <a:schemeClr val="accent2"/>
                </a:solidFill>
                <a:latin typeface="Courier New" panose="02070309020205020404" pitchFamily="49" charset="0"/>
              </a:rPr>
              <a:t>"SELECT * FROM Account WHERE Username"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solidFill>
                  <a:schemeClr val="accent2"/>
                </a:solidFill>
                <a:latin typeface="Courier New" panose="02070309020205020404" pitchFamily="49" charset="0"/>
              </a:rPr>
              <a:t>     + username + "AND Password =" + password;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err="1">
                <a:latin typeface="Courier New" panose="02070309020205020404" pitchFamily="49" charset="0"/>
              </a:rPr>
              <a:t>stmt.executeUpdate</a:t>
            </a:r>
            <a:r>
              <a:rPr lang="en-GB" altLang="nl-NL" sz="1600" b="1" dirty="0">
                <a:latin typeface="Courier New" panose="02070309020205020404" pitchFamily="49" charset="0"/>
              </a:rPr>
              <a:t>(</a:t>
            </a:r>
            <a:r>
              <a:rPr lang="en-GB" altLang="nl-NL" sz="1600" b="1" dirty="0" err="1">
                <a:latin typeface="Courier New" panose="02070309020205020404" pitchFamily="49" charset="0"/>
              </a:rPr>
              <a:t>updateString</a:t>
            </a:r>
            <a:r>
              <a:rPr lang="en-GB" altLang="nl-NL" sz="1600" b="1" dirty="0">
                <a:latin typeface="Courier New" panose="02070309020205020404" pitchFamily="49" charset="0"/>
              </a:rPr>
              <a:t>);</a:t>
            </a:r>
            <a:r>
              <a:rPr lang="en-GB" altLang="nl-NL" sz="1600" dirty="0"/>
              <a:t>    </a:t>
            </a:r>
          </a:p>
          <a:p>
            <a:pPr eaLnBrk="1" hangingPunct="1">
              <a:lnSpc>
                <a:spcPct val="9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dirty="0"/>
          </a:p>
          <a:p>
            <a:pPr eaLnBrk="1" hangingPunct="1">
              <a:lnSpc>
                <a:spcPct val="9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800" dirty="0">
                <a:solidFill>
                  <a:schemeClr val="tx1"/>
                </a:solidFill>
              </a:rPr>
              <a:t>Code </a:t>
            </a:r>
            <a:r>
              <a:rPr lang="en-GB" altLang="nl-NL" sz="1800" i="1" dirty="0">
                <a:solidFill>
                  <a:schemeClr val="tx1"/>
                </a:solidFill>
              </a:rPr>
              <a:t>not</a:t>
            </a:r>
            <a:r>
              <a:rPr lang="en-GB" altLang="nl-NL" sz="1800" dirty="0">
                <a:solidFill>
                  <a:schemeClr val="tx1"/>
                </a:solidFill>
              </a:rPr>
              <a:t>  vulnerable to </a:t>
            </a:r>
            <a:r>
              <a:rPr lang="en-GB" altLang="nl-NL" sz="1800" dirty="0" err="1">
                <a:solidFill>
                  <a:schemeClr val="tx1"/>
                </a:solidFill>
              </a:rPr>
              <a:t>SQLi</a:t>
            </a:r>
            <a:r>
              <a:rPr lang="en-GB" altLang="nl-NL" sz="1800" dirty="0">
                <a:solidFill>
                  <a:schemeClr val="tx1"/>
                </a:solidFill>
              </a:rPr>
              <a:t> using </a:t>
            </a:r>
            <a:r>
              <a:rPr lang="en-GB" altLang="nl-NL" sz="1800" dirty="0">
                <a:solidFill>
                  <a:schemeClr val="accent2"/>
                </a:solidFill>
              </a:rPr>
              <a:t>prepared statements </a:t>
            </a:r>
            <a:r>
              <a:rPr lang="en-GB" altLang="nl-NL" sz="1800" dirty="0">
                <a:solidFill>
                  <a:schemeClr val="tx1"/>
                </a:solidFill>
              </a:rPr>
              <a:t> </a:t>
            </a:r>
            <a:endParaRPr lang="en-GB" altLang="nl-NL" sz="1800" dirty="0">
              <a:solidFill>
                <a:schemeClr val="accent2"/>
              </a:solidFill>
            </a:endParaRPr>
          </a:p>
          <a:p>
            <a:pPr lvl="1"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b="1" dirty="0">
                <a:latin typeface="Courier New" panose="02070309020205020404" pitchFamily="49" charset="0"/>
              </a:rPr>
              <a:t>  </a:t>
            </a:r>
            <a:r>
              <a:rPr lang="en-GB" altLang="nl-NL" sz="1600" b="1" dirty="0" err="1">
                <a:solidFill>
                  <a:srgbClr val="339933"/>
                </a:solidFill>
                <a:latin typeface="Courier New" panose="02070309020205020404" pitchFamily="49" charset="0"/>
              </a:rPr>
              <a:t>PreparedStatement</a:t>
            </a:r>
            <a:r>
              <a:rPr lang="en-GB" altLang="nl-NL" sz="1600" b="1" dirty="0">
                <a:latin typeface="Courier New" panose="02070309020205020404" pitchFamily="49" charset="0"/>
              </a:rPr>
              <a:t> login = </a:t>
            </a:r>
            <a:r>
              <a:rPr lang="en-GB" altLang="nl-NL" sz="1600" b="1" dirty="0" err="1">
                <a:latin typeface="Courier New" panose="02070309020205020404" pitchFamily="49" charset="0"/>
              </a:rPr>
              <a:t>con.preparedStatement</a:t>
            </a:r>
            <a:r>
              <a:rPr lang="en-GB" altLang="nl-NL" sz="1600" b="1" dirty="0">
                <a:latin typeface="Courier New" panose="02070309020205020404" pitchFamily="49" charset="0"/>
              </a:rPr>
              <a:t>("SELECT * FROM Account   </a:t>
            </a:r>
          </a:p>
          <a:p>
            <a:pPr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WHERE Username = </a:t>
            </a:r>
            <a:r>
              <a:rPr lang="en-GB" altLang="nl-NL" sz="1600" b="1" dirty="0">
                <a:solidFill>
                  <a:srgbClr val="CC66FF"/>
                </a:solidFill>
                <a:latin typeface="Courier New" panose="02070309020205020404" pitchFamily="49" charset="0"/>
              </a:rPr>
              <a:t>?</a:t>
            </a:r>
            <a:r>
              <a:rPr lang="en-GB" altLang="nl-NL" sz="1600" b="1" dirty="0">
                <a:latin typeface="Courier New" panose="02070309020205020404" pitchFamily="49" charset="0"/>
              </a:rPr>
              <a:t> AND Password = </a:t>
            </a:r>
            <a:r>
              <a:rPr lang="en-GB" altLang="nl-NL" sz="1600" b="1" dirty="0">
                <a:solidFill>
                  <a:srgbClr val="CC66FF"/>
                </a:solidFill>
                <a:latin typeface="Courier New" panose="02070309020205020404" pitchFamily="49" charset="0"/>
              </a:rPr>
              <a:t>?</a:t>
            </a:r>
            <a:r>
              <a:rPr lang="en-GB" altLang="nl-NL" sz="1600" b="1" dirty="0">
                <a:latin typeface="Courier New" panose="02070309020205020404" pitchFamily="49" charset="0"/>
              </a:rPr>
              <a:t>" );</a:t>
            </a:r>
          </a:p>
          <a:p>
            <a:pPr lvl="1"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err="1">
                <a:latin typeface="Courier New" panose="02070309020205020404" pitchFamily="49" charset="0"/>
              </a:rPr>
              <a:t>login.setString</a:t>
            </a:r>
            <a:r>
              <a:rPr lang="en-GB" altLang="nl-NL" sz="1600" b="1" dirty="0">
                <a:latin typeface="Courier New" panose="02070309020205020404" pitchFamily="49" charset="0"/>
              </a:rPr>
              <a:t>(</a:t>
            </a:r>
            <a:r>
              <a:rPr lang="en-GB" altLang="nl-NL" sz="1600" b="1" dirty="0">
                <a:solidFill>
                  <a:srgbClr val="CC66FF"/>
                </a:solidFill>
                <a:latin typeface="Courier New" panose="02070309020205020404" pitchFamily="49" charset="0"/>
              </a:rPr>
              <a:t>1</a:t>
            </a:r>
            <a:r>
              <a:rPr lang="en-GB" altLang="nl-NL" sz="1600" b="1" dirty="0">
                <a:latin typeface="Courier New" panose="02070309020205020404" pitchFamily="49" charset="0"/>
              </a:rPr>
              <a:t>, username); </a:t>
            </a:r>
          </a:p>
          <a:p>
            <a:pPr lvl="1"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err="1">
                <a:latin typeface="Courier New" panose="02070309020205020404" pitchFamily="49" charset="0"/>
              </a:rPr>
              <a:t>login.setString</a:t>
            </a:r>
            <a:r>
              <a:rPr lang="en-GB" altLang="nl-NL" sz="1600" b="1" dirty="0">
                <a:latin typeface="Courier New" panose="02070309020205020404" pitchFamily="49" charset="0"/>
              </a:rPr>
              <a:t>(</a:t>
            </a:r>
            <a:r>
              <a:rPr lang="en-GB" altLang="nl-NL" sz="1600" b="1" dirty="0">
                <a:solidFill>
                  <a:srgbClr val="CC66FF"/>
                </a:solidFill>
                <a:latin typeface="Courier New" panose="02070309020205020404" pitchFamily="49" charset="0"/>
              </a:rPr>
              <a:t>2</a:t>
            </a:r>
            <a:r>
              <a:rPr lang="en-GB" altLang="nl-NL" sz="1600" b="1" dirty="0">
                <a:latin typeface="Courier New" panose="02070309020205020404" pitchFamily="49" charset="0"/>
              </a:rPr>
              <a:t>, password);</a:t>
            </a:r>
          </a:p>
          <a:p>
            <a:pPr lvl="1"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err="1">
                <a:latin typeface="Courier New" panose="02070309020205020404" pitchFamily="49" charset="0"/>
              </a:rPr>
              <a:t>login.executeUpdate</a:t>
            </a:r>
            <a:r>
              <a:rPr lang="en-GB" altLang="nl-NL" sz="1600" b="1" dirty="0">
                <a:latin typeface="Courier New" panose="02070309020205020404" pitchFamily="49" charset="0"/>
              </a:rPr>
              <a:t>();</a:t>
            </a:r>
          </a:p>
        </p:txBody>
      </p:sp>
      <p:sp>
        <p:nvSpPr>
          <p:cNvPr id="60420" name="Slide Number Placeholder 3"/>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defRPr>
            </a:lvl1pPr>
            <a:lvl2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2pPr>
            <a:lvl3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3pPr>
            <a:lvl4pPr>
              <a:lnSpc>
                <a:spcPct val="116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4pPr>
            <a:lvl5pPr>
              <a:lnSpc>
                <a:spcPct val="116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5pPr>
            <a:lvl6pPr marL="25146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6pPr>
            <a:lvl7pPr marL="29718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7pPr>
            <a:lvl8pPr marL="34290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8pPr>
            <a:lvl9pPr marL="38862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9pPr>
          </a:lstStyle>
          <a:p>
            <a:pPr>
              <a:lnSpc>
                <a:spcPct val="100000"/>
              </a:lnSpc>
              <a:spcBef>
                <a:spcPct val="0"/>
              </a:spcBef>
              <a:buFont typeface="Times New Roman" panose="02020603050405020304" pitchFamily="18" charset="0"/>
              <a:buNone/>
            </a:pPr>
            <a:fld id="{DB0AD151-D672-4349-B612-52B3593EB3DE}" type="slidenum">
              <a:rPr lang="en-GB" altLang="nl-NL" sz="1400" smtClean="0">
                <a:latin typeface="Arial Rounded MT Bold" panose="020F0704030504030204" pitchFamily="34" charset="0"/>
              </a:rPr>
              <a:pPr>
                <a:lnSpc>
                  <a:spcPct val="100000"/>
                </a:lnSpc>
                <a:spcBef>
                  <a:spcPct val="0"/>
                </a:spcBef>
                <a:buFont typeface="Times New Roman" panose="02020603050405020304" pitchFamily="18" charset="0"/>
                <a:buNone/>
              </a:pPr>
              <a:t>40</a:t>
            </a:fld>
            <a:endParaRPr lang="en-GB" altLang="nl-NL" sz="1400" dirty="0">
              <a:latin typeface="Arial Rounded MT Bold" panose="020F0704030504030204" pitchFamily="34" charset="0"/>
            </a:endParaRPr>
          </a:p>
        </p:txBody>
      </p:sp>
      <p:sp>
        <p:nvSpPr>
          <p:cNvPr id="3" name="Text Box 3"/>
          <p:cNvSpPr txBox="1">
            <a:spLocks noChangeArrowheads="1"/>
          </p:cNvSpPr>
          <p:nvPr/>
        </p:nvSpPr>
        <p:spPr bwMode="auto">
          <a:xfrm>
            <a:off x="5912304" y="5278771"/>
            <a:ext cx="1629847" cy="371513"/>
          </a:xfrm>
          <a:prstGeom prst="rect">
            <a:avLst/>
          </a:prstGeom>
          <a:noFill/>
          <a:ln w="9525">
            <a:noFill/>
            <a:round/>
            <a:headEnd/>
            <a:tailEnd/>
          </a:ln>
        </p:spPr>
        <p:txBody>
          <a:bodyPr wrap="none" lIns="90000" tIns="46800" rIns="90000" bIns="46800">
            <a:spAutoFit/>
          </a:bodyPr>
          <a:lstStyle/>
          <a:p>
            <a:pPr algn="ctr" eaLnBrk="1" hangingPunct="1">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rgbClr val="339933"/>
                </a:solidFill>
                <a:latin typeface="Arial Rounded MT Bold" panose="020F0704030504030204" pitchFamily="34" charset="0"/>
              </a:rPr>
              <a:t>bind variable</a:t>
            </a:r>
          </a:p>
        </p:txBody>
      </p:sp>
      <p:sp>
        <p:nvSpPr>
          <p:cNvPr id="19460" name="Line 4"/>
          <p:cNvSpPr>
            <a:spLocks noChangeShapeType="1"/>
          </p:cNvSpPr>
          <p:nvPr/>
        </p:nvSpPr>
        <p:spPr bwMode="auto">
          <a:xfrm flipH="1" flipV="1">
            <a:off x="3690276" y="4893891"/>
            <a:ext cx="1876076" cy="384880"/>
          </a:xfrm>
          <a:prstGeom prst="line">
            <a:avLst/>
          </a:prstGeom>
          <a:noFill/>
          <a:ln w="2844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dirty="0">
              <a:latin typeface="Arial Rounded MT Bold" panose="020F0704030504030204" pitchFamily="34" charset="0"/>
            </a:endParaRPr>
          </a:p>
        </p:txBody>
      </p:sp>
    </p:spTree>
    <p:extLst>
      <p:ext uri="{BB962C8B-B14F-4D97-AF65-F5344CB8AC3E}">
        <p14:creationId xmlns:p14="http://schemas.microsoft.com/office/powerpoint/2010/main" val="167882919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nl-NL" altLang="nl-NL" sz="2400" dirty="0"/>
              <a:t>The idea behind prepared statemens</a:t>
            </a:r>
            <a:br>
              <a:rPr lang="nl-NL" altLang="nl-NL" sz="2400" dirty="0"/>
            </a:br>
            <a:r>
              <a:rPr lang="nl-NL" altLang="nl-NL" sz="2000" dirty="0"/>
              <a:t>(aka parameterised queries) </a:t>
            </a:r>
            <a:endParaRPr lang="nl-NL" altLang="nl-NL" sz="2400" dirty="0"/>
          </a:p>
        </p:txBody>
      </p:sp>
      <p:sp>
        <p:nvSpPr>
          <p:cNvPr id="62467" name="Content Placeholder 2"/>
          <p:cNvSpPr>
            <a:spLocks noGrp="1"/>
          </p:cNvSpPr>
          <p:nvPr>
            <p:ph idx="1"/>
          </p:nvPr>
        </p:nvSpPr>
        <p:spPr>
          <a:xfrm>
            <a:off x="648322" y="3610834"/>
            <a:ext cx="8172150" cy="2155294"/>
          </a:xfrm>
        </p:spPr>
        <p:txBody>
          <a:bodyPr/>
          <a:lstStyle/>
          <a:p>
            <a:pPr>
              <a:lnSpc>
                <a:spcPct val="100000"/>
              </a:lnSpc>
              <a:buFont typeface="Arial" panose="020B0604020202020204" pitchFamily="34" charset="0"/>
              <a:buChar char="•"/>
            </a:pPr>
            <a:r>
              <a:rPr lang="nl-NL" altLang="nl-NL" sz="1800" dirty="0">
                <a:solidFill>
                  <a:schemeClr val="accent2"/>
                </a:solidFill>
              </a:rPr>
              <a:t>Prepared Statements</a:t>
            </a:r>
            <a:r>
              <a:rPr lang="nl-NL" altLang="nl-NL" sz="1800" dirty="0">
                <a:solidFill>
                  <a:schemeClr val="tx1"/>
                </a:solidFill>
              </a:rPr>
              <a:t>: the query is </a:t>
            </a:r>
            <a:r>
              <a:rPr lang="nl-NL" altLang="nl-NL" sz="1800" dirty="0">
                <a:solidFill>
                  <a:schemeClr val="tx2"/>
                </a:solidFill>
              </a:rPr>
              <a:t>parsed</a:t>
            </a:r>
            <a:r>
              <a:rPr lang="nl-NL" altLang="nl-NL" sz="1800" dirty="0">
                <a:solidFill>
                  <a:schemeClr val="accent2"/>
                </a:solidFill>
              </a:rPr>
              <a:t> </a:t>
            </a:r>
            <a:r>
              <a:rPr lang="nl-NL" altLang="nl-NL" sz="1800" i="1" dirty="0">
                <a:solidFill>
                  <a:schemeClr val="tx2"/>
                </a:solidFill>
              </a:rPr>
              <a:t>first</a:t>
            </a:r>
            <a:r>
              <a:rPr lang="nl-NL" altLang="nl-NL" sz="1800" dirty="0">
                <a:solidFill>
                  <a:schemeClr val="accent2"/>
                </a:solidFill>
              </a:rPr>
              <a:t> </a:t>
            </a:r>
            <a:r>
              <a:rPr lang="nl-NL" altLang="nl-NL" sz="1800" dirty="0">
                <a:solidFill>
                  <a:schemeClr val="tx1"/>
                </a:solidFill>
              </a:rPr>
              <a:t> and then parameters are </a:t>
            </a:r>
            <a:r>
              <a:rPr lang="nl-NL" altLang="nl-NL" sz="1800" dirty="0">
                <a:solidFill>
                  <a:schemeClr val="tx2"/>
                </a:solidFill>
              </a:rPr>
              <a:t>substituted later</a:t>
            </a:r>
            <a:endParaRPr lang="nl-NL" altLang="nl-NL" sz="1800" dirty="0"/>
          </a:p>
          <a:p>
            <a:pPr>
              <a:lnSpc>
                <a:spcPct val="100000"/>
              </a:lnSpc>
              <a:buFont typeface="Arial" panose="020B0604020202020204" pitchFamily="34" charset="0"/>
              <a:buChar char="•"/>
            </a:pPr>
            <a:r>
              <a:rPr lang="nl-NL" altLang="nl-NL" sz="1800" dirty="0">
                <a:solidFill>
                  <a:schemeClr val="accent2"/>
                </a:solidFill>
              </a:rPr>
              <a:t>Dynamic SQL</a:t>
            </a:r>
            <a:r>
              <a:rPr lang="nl-NL" altLang="nl-NL" sz="1800" dirty="0">
                <a:solidFill>
                  <a:schemeClr val="tx1"/>
                </a:solidFill>
              </a:rPr>
              <a:t>: parameters are substituted first and then the result is parsed &amp; processed </a:t>
            </a:r>
            <a:endParaRPr lang="nl-NL" altLang="nl-NL" sz="1800" dirty="0">
              <a:solidFill>
                <a:schemeClr val="tx2"/>
              </a:solidFill>
            </a:endParaRPr>
          </a:p>
          <a:p>
            <a:pPr marL="57150" indent="0">
              <a:lnSpc>
                <a:spcPct val="100000"/>
              </a:lnSpc>
              <a:buNone/>
            </a:pPr>
            <a:r>
              <a:rPr lang="nl-NL" altLang="nl-NL" sz="1800" dirty="0">
                <a:solidFill>
                  <a:schemeClr val="tx1"/>
                </a:solidFill>
              </a:rPr>
              <a:t>Key insight: we</a:t>
            </a:r>
            <a:r>
              <a:rPr lang="nl-NL" altLang="nl-NL" sz="1800" dirty="0">
                <a:solidFill>
                  <a:srgbClr val="FF0000"/>
                </a:solidFill>
              </a:rPr>
              <a:t> do not parse </a:t>
            </a:r>
            <a:r>
              <a:rPr lang="nl-NL" altLang="nl-NL" sz="1800" dirty="0">
                <a:solidFill>
                  <a:schemeClr val="tx1"/>
                </a:solidFill>
              </a:rPr>
              <a:t>the parameters as SQL,                                                          so the substitution becomes less dangerous </a:t>
            </a:r>
          </a:p>
        </p:txBody>
      </p:sp>
      <p:sp>
        <p:nvSpPr>
          <p:cNvPr id="62468" name="Slide Number Placeholder 4"/>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C6B24DE-B380-4D55-81D6-B325C89FE1A8}" type="slidenum">
              <a:rPr lang="en-GB" altLang="nl-NL" smtClean="0"/>
              <a:pPr/>
              <a:t>41</a:t>
            </a:fld>
            <a:endParaRPr lang="en-GB" altLang="nl-NL" dirty="0"/>
          </a:p>
        </p:txBody>
      </p:sp>
      <p:grpSp>
        <p:nvGrpSpPr>
          <p:cNvPr id="62469" name="Group 34"/>
          <p:cNvGrpSpPr>
            <a:grpSpLocks/>
          </p:cNvGrpSpPr>
          <p:nvPr/>
        </p:nvGrpSpPr>
        <p:grpSpPr bwMode="auto">
          <a:xfrm>
            <a:off x="1108701" y="1293129"/>
            <a:ext cx="6537964" cy="2166667"/>
            <a:chOff x="822884" y="1769321"/>
            <a:chExt cx="6537141" cy="3222950"/>
          </a:xfrm>
        </p:grpSpPr>
        <p:sp>
          <p:nvSpPr>
            <p:cNvPr id="62470" name="TextBox 5"/>
            <p:cNvSpPr txBox="1">
              <a:spLocks noChangeArrowheads="1"/>
            </p:cNvSpPr>
            <p:nvPr/>
          </p:nvSpPr>
          <p:spPr bwMode="auto">
            <a:xfrm>
              <a:off x="822884" y="1769321"/>
              <a:ext cx="4457711" cy="4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339933"/>
                  </a:solidFill>
                  <a:latin typeface="Courier New" panose="02070309020205020404" pitchFamily="49" charset="0"/>
                  <a:cs typeface="Courier New" panose="02070309020205020404" pitchFamily="49" charset="0"/>
                </a:rPr>
                <a:t> SELECT ... FROM ...  WHERE ...</a:t>
              </a:r>
            </a:p>
          </p:txBody>
        </p:sp>
        <p:sp>
          <p:nvSpPr>
            <p:cNvPr id="62471" name="TextBox 6"/>
            <p:cNvSpPr txBox="1">
              <a:spLocks noChangeArrowheads="1"/>
            </p:cNvSpPr>
            <p:nvPr/>
          </p:nvSpPr>
          <p:spPr bwMode="auto">
            <a:xfrm>
              <a:off x="2770800" y="2677502"/>
              <a:ext cx="1287370" cy="4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339933"/>
                  </a:solidFill>
                  <a:latin typeface="Courier New" panose="02070309020205020404" pitchFamily="49" charset="0"/>
                  <a:cs typeface="Courier New" panose="02070309020205020404" pitchFamily="49" charset="0"/>
                </a:rPr>
                <a:t>Accounts</a:t>
              </a:r>
              <a:endParaRPr lang="nl-NL" altLang="nl-NL" dirty="0">
                <a:solidFill>
                  <a:srgbClr val="339933"/>
                </a:solidFill>
                <a:latin typeface="Arial Rounded MT Bold" panose="020F0704030504030204" pitchFamily="34" charset="0"/>
              </a:endParaRPr>
            </a:p>
          </p:txBody>
        </p:sp>
        <p:sp>
          <p:nvSpPr>
            <p:cNvPr id="62472" name="TextBox 7"/>
            <p:cNvSpPr txBox="1">
              <a:spLocks noChangeArrowheads="1"/>
            </p:cNvSpPr>
            <p:nvPr/>
          </p:nvSpPr>
          <p:spPr bwMode="auto">
            <a:xfrm>
              <a:off x="4682429" y="2725181"/>
              <a:ext cx="598166" cy="4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339933"/>
                  </a:solidFill>
                  <a:latin typeface="Courier New" panose="02070309020205020404" pitchFamily="49" charset="0"/>
                  <a:cs typeface="Courier New" panose="02070309020205020404" pitchFamily="49" charset="0"/>
                </a:rPr>
                <a:t>AND</a:t>
              </a:r>
              <a:endParaRPr lang="nl-NL" altLang="nl-NL" b="1" dirty="0">
                <a:solidFill>
                  <a:srgbClr val="339933"/>
                </a:solidFill>
                <a:latin typeface="Courier New" panose="02070309020205020404" pitchFamily="49" charset="0"/>
                <a:cs typeface="Courier New" panose="02070309020205020404" pitchFamily="49" charset="0"/>
              </a:endParaRPr>
            </a:p>
          </p:txBody>
        </p:sp>
        <p:sp>
          <p:nvSpPr>
            <p:cNvPr id="62473" name="TextBox 8"/>
            <p:cNvSpPr txBox="1">
              <a:spLocks noChangeArrowheads="1"/>
            </p:cNvSpPr>
            <p:nvPr/>
          </p:nvSpPr>
          <p:spPr bwMode="auto">
            <a:xfrm>
              <a:off x="2024844" y="2735899"/>
              <a:ext cx="338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2000" b="1" dirty="0">
                  <a:solidFill>
                    <a:srgbClr val="339933"/>
                  </a:solidFill>
                  <a:latin typeface="Courier New" panose="02070309020205020404" pitchFamily="49" charset="0"/>
                  <a:cs typeface="Courier New" panose="02070309020205020404" pitchFamily="49" charset="0"/>
                </a:rPr>
                <a:t>*</a:t>
              </a:r>
              <a:endParaRPr lang="nl-NL" altLang="nl-NL" sz="2000" dirty="0">
                <a:solidFill>
                  <a:srgbClr val="339933"/>
                </a:solidFill>
                <a:latin typeface="Arial Rounded MT Bold" panose="020F0704030504030204" pitchFamily="34" charset="0"/>
              </a:endParaRPr>
            </a:p>
          </p:txBody>
        </p:sp>
        <p:sp>
          <p:nvSpPr>
            <p:cNvPr id="62474" name="TextBox 10"/>
            <p:cNvSpPr txBox="1">
              <a:spLocks noChangeArrowheads="1"/>
            </p:cNvSpPr>
            <p:nvPr/>
          </p:nvSpPr>
          <p:spPr bwMode="auto">
            <a:xfrm>
              <a:off x="3284564" y="3583456"/>
              <a:ext cx="338511" cy="5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2000" b="1" dirty="0">
                  <a:solidFill>
                    <a:srgbClr val="339933"/>
                  </a:solidFill>
                  <a:latin typeface="Courier New" panose="02070309020205020404" pitchFamily="49" charset="0"/>
                  <a:cs typeface="Courier New" panose="02070309020205020404" pitchFamily="49" charset="0"/>
                </a:rPr>
                <a:t>=</a:t>
              </a:r>
              <a:endParaRPr lang="nl-NL" altLang="nl-NL" b="1" dirty="0">
                <a:solidFill>
                  <a:srgbClr val="339933"/>
                </a:solidFill>
                <a:latin typeface="Courier New" panose="02070309020205020404" pitchFamily="49" charset="0"/>
                <a:cs typeface="Courier New" panose="02070309020205020404" pitchFamily="49" charset="0"/>
              </a:endParaRPr>
            </a:p>
          </p:txBody>
        </p:sp>
        <p:cxnSp>
          <p:nvCxnSpPr>
            <p:cNvPr id="20" name="Straight Arrow Connector 19"/>
            <p:cNvCxnSpPr/>
            <p:nvPr/>
          </p:nvCxnSpPr>
          <p:spPr>
            <a:xfrm>
              <a:off x="6408018" y="3888608"/>
              <a:ext cx="607935" cy="47614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5328654" y="3050599"/>
              <a:ext cx="609523" cy="477728"/>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3603258" y="3060121"/>
              <a:ext cx="1112698" cy="58724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a:off x="3360316" y="2153742"/>
              <a:ext cx="14285" cy="5570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4992896" y="2222185"/>
              <a:ext cx="12698" cy="5570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2188919" y="2169681"/>
              <a:ext cx="14286" cy="55549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62481" name="TextBox 24"/>
            <p:cNvSpPr txBox="1">
              <a:spLocks noChangeArrowheads="1"/>
            </p:cNvSpPr>
            <p:nvPr/>
          </p:nvSpPr>
          <p:spPr bwMode="auto">
            <a:xfrm>
              <a:off x="6012147" y="3505961"/>
              <a:ext cx="338511" cy="53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2000" b="1" dirty="0">
                  <a:solidFill>
                    <a:srgbClr val="339933"/>
                  </a:solidFill>
                  <a:latin typeface="Courier New" panose="02070309020205020404" pitchFamily="49" charset="0"/>
                  <a:cs typeface="Courier New" panose="02070309020205020404" pitchFamily="49" charset="0"/>
                </a:rPr>
                <a:t>=</a:t>
              </a:r>
              <a:endParaRPr lang="nl-NL" altLang="nl-NL" b="1" dirty="0">
                <a:solidFill>
                  <a:srgbClr val="339933"/>
                </a:solidFill>
                <a:latin typeface="Courier New" panose="02070309020205020404" pitchFamily="49" charset="0"/>
                <a:cs typeface="Courier New" panose="02070309020205020404" pitchFamily="49" charset="0"/>
              </a:endParaRPr>
            </a:p>
          </p:txBody>
        </p:sp>
        <p:sp>
          <p:nvSpPr>
            <p:cNvPr id="62482" name="TextBox 25"/>
            <p:cNvSpPr txBox="1">
              <a:spLocks noChangeArrowheads="1"/>
            </p:cNvSpPr>
            <p:nvPr/>
          </p:nvSpPr>
          <p:spPr bwMode="auto">
            <a:xfrm>
              <a:off x="1458905" y="4456653"/>
              <a:ext cx="1287370" cy="4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339933"/>
                  </a:solidFill>
                  <a:latin typeface="Courier New" panose="02070309020205020404" pitchFamily="49" charset="0"/>
                  <a:cs typeface="Courier New" panose="02070309020205020404" pitchFamily="49" charset="0"/>
                </a:rPr>
                <a:t>Username</a:t>
              </a:r>
              <a:endParaRPr lang="nl-NL" altLang="nl-NL" dirty="0">
                <a:solidFill>
                  <a:srgbClr val="339933"/>
                </a:solidFill>
                <a:latin typeface="Arial Rounded MT Bold" panose="020F0704030504030204" pitchFamily="34" charset="0"/>
              </a:endParaRPr>
            </a:p>
          </p:txBody>
        </p:sp>
        <p:sp>
          <p:nvSpPr>
            <p:cNvPr id="62483" name="TextBox 28"/>
            <p:cNvSpPr txBox="1">
              <a:spLocks noChangeArrowheads="1"/>
            </p:cNvSpPr>
            <p:nvPr/>
          </p:nvSpPr>
          <p:spPr bwMode="auto">
            <a:xfrm>
              <a:off x="5055535" y="4439016"/>
              <a:ext cx="1011688" cy="4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err="1">
                  <a:solidFill>
                    <a:srgbClr val="339933"/>
                  </a:solidFill>
                  <a:latin typeface="Courier New" panose="02070309020205020404" pitchFamily="49" charset="0"/>
                  <a:cs typeface="Courier New" panose="02070309020205020404" pitchFamily="49" charset="0"/>
                </a:rPr>
                <a:t>Passwd</a:t>
              </a:r>
              <a:endParaRPr lang="nl-NL" altLang="nl-NL" dirty="0">
                <a:solidFill>
                  <a:srgbClr val="339933"/>
                </a:solidFill>
                <a:latin typeface="Arial Rounded MT Bold" panose="020F0704030504030204" pitchFamily="34" charset="0"/>
              </a:endParaRPr>
            </a:p>
          </p:txBody>
        </p:sp>
        <p:cxnSp>
          <p:nvCxnSpPr>
            <p:cNvPr id="30" name="Straight Arrow Connector 29"/>
            <p:cNvCxnSpPr/>
            <p:nvPr/>
          </p:nvCxnSpPr>
          <p:spPr>
            <a:xfrm flipV="1">
              <a:off x="2204847" y="3915589"/>
              <a:ext cx="1112697" cy="58724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flipV="1">
              <a:off x="5454050" y="3888608"/>
              <a:ext cx="571428" cy="5158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3690560" y="3947332"/>
              <a:ext cx="396825" cy="457096"/>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62487" name="TextBox 32"/>
            <p:cNvSpPr txBox="1">
              <a:spLocks noChangeArrowheads="1"/>
            </p:cNvSpPr>
            <p:nvPr/>
          </p:nvSpPr>
          <p:spPr bwMode="auto">
            <a:xfrm>
              <a:off x="4034422" y="4442884"/>
              <a:ext cx="460324" cy="5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CC66FF"/>
                  </a:solidFill>
                  <a:latin typeface="Courier New" panose="02070309020205020404" pitchFamily="49" charset="0"/>
                  <a:cs typeface="Courier New" panose="02070309020205020404" pitchFamily="49" charset="0"/>
                </a:rPr>
                <a:t>$1</a:t>
              </a:r>
              <a:endParaRPr lang="nl-NL" altLang="nl-NL" sz="1800" dirty="0">
                <a:solidFill>
                  <a:srgbClr val="CC66FF"/>
                </a:solidFill>
                <a:latin typeface="Arial Rounded MT Bold" panose="020F0704030504030204" pitchFamily="34" charset="0"/>
              </a:endParaRPr>
            </a:p>
          </p:txBody>
        </p:sp>
        <p:sp>
          <p:nvSpPr>
            <p:cNvPr id="62488" name="TextBox 33"/>
            <p:cNvSpPr txBox="1">
              <a:spLocks noChangeArrowheads="1"/>
            </p:cNvSpPr>
            <p:nvPr/>
          </p:nvSpPr>
          <p:spPr bwMode="auto">
            <a:xfrm>
              <a:off x="6899701" y="4428617"/>
              <a:ext cx="460324" cy="5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altLang="nl-NL" sz="1800" b="1" dirty="0">
                  <a:solidFill>
                    <a:srgbClr val="CC66FF"/>
                  </a:solidFill>
                  <a:latin typeface="Courier New" panose="02070309020205020404" pitchFamily="49" charset="0"/>
                  <a:cs typeface="Courier New" panose="02070309020205020404" pitchFamily="49" charset="0"/>
                </a:rPr>
                <a:t>$2</a:t>
              </a:r>
              <a:endParaRPr lang="nl-NL" altLang="nl-NL" sz="1800" dirty="0">
                <a:solidFill>
                  <a:srgbClr val="CC66FF"/>
                </a:solidFill>
                <a:latin typeface="Arial Rounded MT Bold" panose="020F0704030504030204" pitchFamily="34" charset="0"/>
              </a:endParaRPr>
            </a:p>
          </p:txBody>
        </p:sp>
      </p:grpSp>
    </p:spTree>
    <p:extLst>
      <p:ext uri="{BB962C8B-B14F-4D97-AF65-F5344CB8AC3E}">
        <p14:creationId xmlns:p14="http://schemas.microsoft.com/office/powerpoint/2010/main" val="224571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0699-FCAF-F238-B39E-97DAA969D391}"/>
              </a:ext>
            </a:extLst>
          </p:cNvPr>
          <p:cNvSpPr>
            <a:spLocks noGrp="1"/>
          </p:cNvSpPr>
          <p:nvPr>
            <p:ph type="title"/>
          </p:nvPr>
        </p:nvSpPr>
        <p:spPr/>
        <p:txBody>
          <a:bodyPr/>
          <a:lstStyle/>
          <a:p>
            <a:r>
              <a:rPr lang="en-US" sz="2400" dirty="0"/>
              <a:t>Prepared Statements as solution to SQLi</a:t>
            </a:r>
            <a:endParaRPr lang="en-NL" sz="2400" dirty="0"/>
          </a:p>
        </p:txBody>
      </p:sp>
      <p:sp>
        <p:nvSpPr>
          <p:cNvPr id="3" name="Content Placeholder 2">
            <a:extLst>
              <a:ext uri="{FF2B5EF4-FFF2-40B4-BE49-F238E27FC236}">
                <a16:creationId xmlns:a16="http://schemas.microsoft.com/office/drawing/2014/main" id="{F4FDCC2F-E23E-2851-2B65-726DECC16A55}"/>
              </a:ext>
            </a:extLst>
          </p:cNvPr>
          <p:cNvSpPr>
            <a:spLocks noGrp="1"/>
          </p:cNvSpPr>
          <p:nvPr>
            <p:ph idx="1"/>
          </p:nvPr>
        </p:nvSpPr>
        <p:spPr>
          <a:xfrm>
            <a:off x="685799" y="1124745"/>
            <a:ext cx="7990657" cy="4960144"/>
          </a:xfrm>
        </p:spPr>
        <p:txBody>
          <a:bodyPr/>
          <a:lstStyle/>
          <a:p>
            <a:pPr marL="0" indent="0">
              <a:buNone/>
            </a:pPr>
            <a:r>
              <a:rPr lang="en-US" sz="1800" u="sng" dirty="0"/>
              <a:t>Problem</a:t>
            </a:r>
            <a:r>
              <a:rPr lang="en-US" sz="1800" dirty="0"/>
              <a:t>: </a:t>
            </a:r>
            <a:r>
              <a:rPr lang="en-US" sz="1800" dirty="0">
                <a:solidFill>
                  <a:srgbClr val="FF0000"/>
                </a:solidFill>
              </a:rPr>
              <a:t>user inputs </a:t>
            </a:r>
            <a:r>
              <a:rPr lang="en-US" sz="1800" b="1" dirty="0" err="1">
                <a:solidFill>
                  <a:srgbClr val="FF0000"/>
                </a:solidFill>
                <a:latin typeface="Courier New" panose="02070309020205020404" pitchFamily="49" charset="0"/>
                <a:cs typeface="Courier New" panose="02070309020205020404" pitchFamily="49" charset="0"/>
              </a:rPr>
              <a:t>s</a:t>
            </a:r>
            <a:r>
              <a:rPr lang="en-US" sz="1800" b="1" baseline="-25000" dirty="0" err="1">
                <a:solidFill>
                  <a:srgbClr val="FF0000"/>
                </a:solidFill>
                <a:latin typeface="Courier New" panose="02070309020205020404" pitchFamily="49" charset="0"/>
                <a:cs typeface="Courier New" panose="02070309020205020404" pitchFamily="49" charset="0"/>
              </a:rPr>
              <a:t>i</a:t>
            </a:r>
            <a:r>
              <a:rPr lang="en-US" sz="1800" dirty="0">
                <a:solidFill>
                  <a:srgbClr val="FF0000"/>
                </a:solidFill>
              </a:rPr>
              <a:t> </a:t>
            </a:r>
            <a:r>
              <a:rPr lang="en-US" sz="1800" dirty="0"/>
              <a:t>are substituted in a </a:t>
            </a:r>
            <a:r>
              <a:rPr lang="en-US" sz="1800" dirty="0">
                <a:solidFill>
                  <a:srgbClr val="339933"/>
                </a:solidFill>
              </a:rPr>
              <a:t>command </a:t>
            </a:r>
            <a:r>
              <a:rPr lang="en-US" sz="1800" b="1" dirty="0">
                <a:solidFill>
                  <a:srgbClr val="339933"/>
                </a:solidFill>
                <a:latin typeface="Courier New" panose="02070309020205020404" pitchFamily="49" charset="0"/>
                <a:cs typeface="Courier New" panose="02070309020205020404" pitchFamily="49" charset="0"/>
              </a:rPr>
              <a:t>c</a:t>
            </a:r>
            <a:r>
              <a:rPr lang="en-US" sz="1800" dirty="0"/>
              <a:t>, which is   then parsed &amp; executed by some API, </a:t>
            </a:r>
            <a:r>
              <a:rPr lang="en-US" sz="1800" dirty="0" err="1"/>
              <a:t>ie</a:t>
            </a:r>
            <a:r>
              <a:rPr lang="en-US" sz="1800" dirty="0"/>
              <a:t>.</a:t>
            </a:r>
          </a:p>
          <a:p>
            <a:pPr marL="0" indent="0">
              <a:buNone/>
            </a:pPr>
            <a:r>
              <a:rPr lang="en-US" sz="1800" b="1" dirty="0">
                <a:latin typeface="Courier New" panose="02070309020205020404" pitchFamily="49" charset="0"/>
                <a:cs typeface="Courier New" panose="02070309020205020404" pitchFamily="49" charset="0"/>
              </a:rPr>
              <a:t>    </a:t>
            </a:r>
            <a:r>
              <a:rPr lang="en-US" sz="1800" b="1" dirty="0" err="1">
                <a:solidFill>
                  <a:schemeClr val="accent2"/>
                </a:solidFill>
                <a:latin typeface="Courier New" panose="02070309020205020404" pitchFamily="49" charset="0"/>
                <a:cs typeface="Courier New" panose="02070309020205020404" pitchFamily="49" charset="0"/>
              </a:rPr>
              <a:t>unsafeAPImethod</a:t>
            </a:r>
            <a:r>
              <a:rPr lang="en-US" sz="1800" b="1" dirty="0">
                <a:latin typeface="Courier New" panose="02070309020205020404" pitchFamily="49" charset="0"/>
                <a:cs typeface="Courier New" panose="02070309020205020404" pitchFamily="49" charset="0"/>
              </a:rPr>
              <a:t> (</a:t>
            </a:r>
            <a:r>
              <a:rPr lang="en-US" sz="1800" b="1" dirty="0">
                <a:solidFill>
                  <a:srgbClr val="339933"/>
                </a:solidFill>
                <a:latin typeface="Courier New" panose="02070309020205020404" pitchFamily="49" charset="0"/>
                <a:cs typeface="Courier New" panose="02070309020205020404" pitchFamily="49" charset="0"/>
              </a:rPr>
              <a:t>c</a:t>
            </a:r>
            <a:r>
              <a:rPr lang="en-US" sz="1800" b="1" dirty="0">
                <a:solidFill>
                  <a:schemeClr val="tx1"/>
                </a:solidFill>
                <a:latin typeface="Courier New" panose="02070309020205020404" pitchFamily="49" charset="0"/>
                <a:cs typeface="Courier New" panose="02070309020205020404" pitchFamily="49" charset="0"/>
              </a:rPr>
              <a:t>[</a:t>
            </a:r>
            <a:r>
              <a:rPr lang="en-US" sz="1800" b="1" dirty="0">
                <a:solidFill>
                  <a:srgbClr val="FF0000"/>
                </a:solidFill>
                <a:latin typeface="Courier New" panose="02070309020205020404" pitchFamily="49" charset="0"/>
                <a:cs typeface="Courier New" panose="02070309020205020404" pitchFamily="49" charset="0"/>
              </a:rPr>
              <a:t>s</a:t>
            </a:r>
            <a:r>
              <a:rPr lang="en-US" sz="1800" b="1" baseline="-25000" dirty="0">
                <a:solidFill>
                  <a:srgbClr val="FF0000"/>
                </a:solidFill>
                <a:latin typeface="Courier New" panose="02070309020205020404" pitchFamily="49" charset="0"/>
                <a:cs typeface="Courier New" panose="02070309020205020404" pitchFamily="49" charset="0"/>
              </a:rPr>
              <a:t>1</a:t>
            </a:r>
            <a:r>
              <a:rPr lang="en-US" sz="1800" b="1" dirty="0">
                <a:solidFill>
                  <a:schemeClr val="tx1"/>
                </a:solidFill>
                <a:latin typeface="Courier New" panose="02070309020205020404" pitchFamily="49" charset="0"/>
                <a:cs typeface="Courier New" panose="02070309020205020404" pitchFamily="49" charset="0"/>
              </a:rPr>
              <a:t>/x</a:t>
            </a:r>
            <a:r>
              <a:rPr lang="en-US" sz="1800" b="1" baseline="-25000" dirty="0">
                <a:solidFill>
                  <a:schemeClr val="tx1"/>
                </a:solidFill>
                <a:latin typeface="Courier New" panose="02070309020205020404" pitchFamily="49" charset="0"/>
                <a:cs typeface="Courier New" panose="02070309020205020404" pitchFamily="49" charset="0"/>
              </a:rPr>
              <a:t>1</a:t>
            </a:r>
            <a:r>
              <a:rPr lang="en-US" sz="1800" b="1" dirty="0">
                <a:solidFill>
                  <a:schemeClr val="tx1"/>
                </a:solidFill>
                <a:latin typeface="Courier New" panose="02070309020205020404" pitchFamily="49" charset="0"/>
                <a:cs typeface="Courier New" panose="02070309020205020404" pitchFamily="49" charset="0"/>
              </a:rPr>
              <a:t>]...[</a:t>
            </a:r>
            <a:r>
              <a:rPr lang="en-US" sz="1800" b="1" dirty="0" err="1">
                <a:solidFill>
                  <a:srgbClr val="FF0000"/>
                </a:solidFill>
                <a:latin typeface="Courier New" panose="02070309020205020404" pitchFamily="49" charset="0"/>
                <a:cs typeface="Courier New" panose="02070309020205020404" pitchFamily="49" charset="0"/>
              </a:rPr>
              <a:t>s</a:t>
            </a:r>
            <a:r>
              <a:rPr lang="en-US" sz="1800" b="1" baseline="-25000" dirty="0" err="1">
                <a:solidFill>
                  <a:srgbClr val="FF0000"/>
                </a:solidFill>
                <a:latin typeface="Courier New" panose="02070309020205020404" pitchFamily="49" charset="0"/>
                <a:cs typeface="Courier New" panose="02070309020205020404" pitchFamily="49" charset="0"/>
              </a:rPr>
              <a:t>n</a:t>
            </a:r>
            <a:r>
              <a:rPr lang="en-US" sz="1800" b="1" dirty="0">
                <a:solidFill>
                  <a:schemeClr val="tx1"/>
                </a:solidFill>
                <a:latin typeface="Courier New" panose="02070309020205020404" pitchFamily="49" charset="0"/>
                <a:cs typeface="Courier New" panose="02070309020205020404" pitchFamily="49" charset="0"/>
              </a:rPr>
              <a:t>/</a:t>
            </a:r>
            <a:r>
              <a:rPr lang="en-US" sz="1800" b="1" dirty="0" err="1">
                <a:solidFill>
                  <a:schemeClr val="tx1"/>
                </a:solidFill>
                <a:latin typeface="Courier New" panose="02070309020205020404" pitchFamily="49" charset="0"/>
                <a:cs typeface="Courier New" panose="02070309020205020404" pitchFamily="49" charset="0"/>
              </a:rPr>
              <a:t>x</a:t>
            </a:r>
            <a:r>
              <a:rPr lang="en-US" sz="1800" b="1" baseline="-25000" dirty="0" err="1">
                <a:solidFill>
                  <a:schemeClr val="tx1"/>
                </a:solidFill>
                <a:latin typeface="Courier New" panose="02070309020205020404" pitchFamily="49" charset="0"/>
                <a:cs typeface="Courier New" panose="02070309020205020404" pitchFamily="49" charset="0"/>
              </a:rPr>
              <a:t>n</a:t>
            </a:r>
            <a:r>
              <a:rPr lang="en-US" sz="1800" b="1" dirty="0">
                <a:solidFill>
                  <a:schemeClr val="tx1"/>
                </a:solidFill>
                <a:latin typeface="Courier New" panose="02070309020205020404" pitchFamily="49" charset="0"/>
                <a:cs typeface="Courier New" panose="02070309020205020404" pitchFamily="49" charset="0"/>
              </a:rPr>
              <a:t>])</a:t>
            </a:r>
            <a:br>
              <a:rPr lang="en-US" sz="1800" b="1" dirty="0">
                <a:solidFill>
                  <a:schemeClr val="tx1"/>
                </a:solidFill>
                <a:latin typeface="Courier New" panose="02070309020205020404" pitchFamily="49" charset="0"/>
                <a:cs typeface="Courier New" panose="02070309020205020404" pitchFamily="49" charset="0"/>
              </a:rPr>
            </a:br>
            <a:endParaRPr lang="en-US" sz="1800" b="1" dirty="0">
              <a:solidFill>
                <a:schemeClr val="tx1"/>
              </a:solidFill>
              <a:latin typeface="Courier New" panose="02070309020205020404" pitchFamily="49" charset="0"/>
              <a:cs typeface="Courier New" panose="02070309020205020404" pitchFamily="49" charset="0"/>
            </a:endParaRPr>
          </a:p>
          <a:p>
            <a:pPr marL="0" indent="0">
              <a:buNone/>
            </a:pPr>
            <a:r>
              <a:rPr lang="en-US" sz="1800" u="sng" dirty="0"/>
              <a:t>Solution</a:t>
            </a:r>
            <a:r>
              <a:rPr lang="en-US" sz="1800" dirty="0"/>
              <a:t>: provide </a:t>
            </a:r>
            <a:r>
              <a:rPr lang="en-US" sz="1800" dirty="0">
                <a:solidFill>
                  <a:srgbClr val="339933"/>
                </a:solidFill>
              </a:rPr>
              <a:t>command</a:t>
            </a:r>
            <a:r>
              <a:rPr lang="en-US" sz="1800" dirty="0"/>
              <a:t> and </a:t>
            </a:r>
            <a:r>
              <a:rPr lang="en-US" sz="1800" dirty="0">
                <a:solidFill>
                  <a:srgbClr val="FF0000"/>
                </a:solidFill>
              </a:rPr>
              <a:t>user inputs </a:t>
            </a:r>
            <a:r>
              <a:rPr lang="en-US" sz="1800" dirty="0"/>
              <a:t>as separate arguments,  so API methods know which bits to parse &amp; execute and which not, </a:t>
            </a:r>
            <a:r>
              <a:rPr lang="en-US" sz="1800" dirty="0" err="1"/>
              <a:t>ie</a:t>
            </a:r>
            <a:r>
              <a:rPr lang="en-US" sz="1800" dirty="0"/>
              <a:t>.</a:t>
            </a:r>
          </a:p>
          <a:p>
            <a:pPr marL="0" indent="0">
              <a:buNone/>
            </a:pPr>
            <a:r>
              <a:rPr lang="en-US" sz="1800" b="1" dirty="0">
                <a:latin typeface="Courier New" panose="02070309020205020404" pitchFamily="49" charset="0"/>
                <a:cs typeface="Courier New" panose="02070309020205020404" pitchFamily="49" charset="0"/>
              </a:rPr>
              <a:t>    </a:t>
            </a:r>
            <a:r>
              <a:rPr lang="en-US" sz="1800" b="1" dirty="0" err="1">
                <a:solidFill>
                  <a:schemeClr val="accent2"/>
                </a:solidFill>
                <a:latin typeface="Courier New" panose="02070309020205020404" pitchFamily="49" charset="0"/>
                <a:cs typeface="Courier New" panose="02070309020205020404" pitchFamily="49" charset="0"/>
              </a:rPr>
              <a:t>safeAPImethod</a:t>
            </a:r>
            <a:r>
              <a:rPr lang="en-US" sz="1800" b="1" dirty="0">
                <a:latin typeface="Courier New" panose="02070309020205020404" pitchFamily="49" charset="0"/>
                <a:cs typeface="Courier New" panose="02070309020205020404" pitchFamily="49" charset="0"/>
              </a:rPr>
              <a:t> (</a:t>
            </a:r>
            <a:r>
              <a:rPr lang="en-US" sz="1800" b="1" dirty="0">
                <a:solidFill>
                  <a:srgbClr val="339933"/>
                </a:solidFill>
                <a:latin typeface="Courier New" panose="02070309020205020404" pitchFamily="49" charset="0"/>
                <a:cs typeface="Courier New" panose="02070309020205020404" pitchFamily="49" charset="0"/>
              </a:rPr>
              <a:t>c</a:t>
            </a:r>
            <a:r>
              <a:rPr lang="en-US" sz="1800" b="1" dirty="0">
                <a:solidFill>
                  <a:schemeClr val="tx2"/>
                </a:solidFill>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s</a:t>
            </a:r>
            <a:r>
              <a:rPr lang="en-US" sz="1800" b="1" baseline="-25000" dirty="0">
                <a:solidFill>
                  <a:srgbClr val="FF0000"/>
                </a:solidFill>
                <a:latin typeface="Courier New" panose="02070309020205020404" pitchFamily="49" charset="0"/>
                <a:cs typeface="Courier New" panose="02070309020205020404" pitchFamily="49" charset="0"/>
              </a:rPr>
              <a:t>1</a:t>
            </a:r>
            <a:r>
              <a:rPr lang="en-US" sz="1800" b="1" dirty="0">
                <a:solidFill>
                  <a:schemeClr val="tx2"/>
                </a:solidFill>
                <a:latin typeface="Courier New" panose="02070309020205020404" pitchFamily="49" charset="0"/>
                <a:cs typeface="Courier New" panose="02070309020205020404" pitchFamily="49" charset="0"/>
              </a:rPr>
              <a:t>, .., </a:t>
            </a:r>
            <a:r>
              <a:rPr lang="en-US" sz="1800" b="1" dirty="0" err="1">
                <a:solidFill>
                  <a:srgbClr val="FF0000"/>
                </a:solidFill>
                <a:latin typeface="Courier New" panose="02070309020205020404" pitchFamily="49" charset="0"/>
                <a:cs typeface="Courier New" panose="02070309020205020404" pitchFamily="49" charset="0"/>
              </a:rPr>
              <a:t>s</a:t>
            </a:r>
            <a:r>
              <a:rPr lang="en-US" sz="1800" b="1" baseline="-25000" dirty="0" err="1">
                <a:solidFill>
                  <a:srgbClr val="FF0000"/>
                </a:solidFill>
                <a:latin typeface="Courier New" panose="02070309020205020404" pitchFamily="49" charset="0"/>
                <a:cs typeface="Courier New" panose="02070309020205020404" pitchFamily="49" charset="0"/>
              </a:rPr>
              <a:t>n</a:t>
            </a:r>
            <a:r>
              <a:rPr lang="en-US" sz="1800" b="1" dirty="0">
                <a:latin typeface="Courier New" panose="02070309020205020404" pitchFamily="49" charset="0"/>
                <a:cs typeface="Courier New" panose="02070309020205020404" pitchFamily="49" charset="0"/>
              </a:rPr>
              <a:t>)</a:t>
            </a:r>
            <a:endParaRPr lang="en-US" sz="1800" dirty="0"/>
          </a:p>
          <a:p>
            <a:pPr marL="0" indent="0">
              <a:buNone/>
            </a:pPr>
            <a:r>
              <a:rPr lang="en-US" sz="1800" dirty="0"/>
              <a:t>Under the hood, the API could apply the right encoding operation to the parameters </a:t>
            </a:r>
            <a:r>
              <a:rPr lang="en-US" sz="1800" b="1" dirty="0" err="1">
                <a:solidFill>
                  <a:srgbClr val="FF0000"/>
                </a:solidFill>
                <a:latin typeface="Courier New" panose="02070309020205020404" pitchFamily="49" charset="0"/>
                <a:cs typeface="Courier New" panose="02070309020205020404" pitchFamily="49" charset="0"/>
              </a:rPr>
              <a:t>s</a:t>
            </a:r>
            <a:r>
              <a:rPr lang="en-US" sz="1800" b="1" baseline="-25000" dirty="0" err="1">
                <a:solidFill>
                  <a:srgbClr val="FF0000"/>
                </a:solidFill>
                <a:latin typeface="Courier New" panose="02070309020205020404" pitchFamily="49" charset="0"/>
                <a:cs typeface="Courier New" panose="02070309020205020404" pitchFamily="49" charset="0"/>
              </a:rPr>
              <a:t>i</a:t>
            </a:r>
            <a:endParaRPr lang="en-US" sz="1800" b="1" baseline="-25000" dirty="0">
              <a:solidFill>
                <a:srgbClr val="FF0000"/>
              </a:solidFill>
              <a:latin typeface="Courier New" panose="02070309020205020404" pitchFamily="49" charset="0"/>
              <a:cs typeface="Courier New" panose="02070309020205020404" pitchFamily="49" charset="0"/>
            </a:endParaRPr>
          </a:p>
          <a:p>
            <a:pPr marL="0" indent="0">
              <a:buNone/>
            </a:pPr>
            <a:endParaRPr lang="en-US" sz="1600" b="1" baseline="-25000" dirty="0">
              <a:solidFill>
                <a:srgbClr val="FF0000"/>
              </a:solidFill>
              <a:latin typeface="Courier New" panose="02070309020205020404" pitchFamily="49" charset="0"/>
              <a:cs typeface="Courier New" panose="02070309020205020404" pitchFamily="49" charset="0"/>
            </a:endParaRPr>
          </a:p>
          <a:p>
            <a:pPr marL="0" indent="0">
              <a:buNone/>
            </a:pPr>
            <a:endParaRPr lang="en-US" sz="1600" b="1" baseline="-25000" dirty="0">
              <a:solidFill>
                <a:srgbClr val="FF0000"/>
              </a:solidFill>
              <a:latin typeface="Courier New" panose="02070309020205020404" pitchFamily="49" charset="0"/>
              <a:cs typeface="Courier New" panose="02070309020205020404" pitchFamily="49" charset="0"/>
            </a:endParaRPr>
          </a:p>
          <a:p>
            <a:pPr marL="0" indent="0">
              <a:buNone/>
            </a:pPr>
            <a:endParaRPr lang="en-US" sz="1600" b="1" baseline="-25000" dirty="0">
              <a:solidFill>
                <a:srgbClr val="FF0000"/>
              </a:solidFill>
              <a:latin typeface="Courier New" panose="02070309020205020404" pitchFamily="49" charset="0"/>
              <a:cs typeface="Courier New" panose="02070309020205020404" pitchFamily="49" charset="0"/>
            </a:endParaRPr>
          </a:p>
          <a:p>
            <a:pPr marL="0" indent="0">
              <a:buNone/>
            </a:pPr>
            <a:r>
              <a:rPr lang="en-US" sz="1600" dirty="0"/>
              <a:t>Here </a:t>
            </a:r>
            <a:r>
              <a:rPr lang="en-US" sz="1600" b="1" baseline="-25000" dirty="0">
                <a:solidFill>
                  <a:srgbClr val="FF0000"/>
                </a:solidFill>
                <a:latin typeface="Courier New" panose="02070309020205020404" pitchFamily="49" charset="0"/>
                <a:cs typeface="Courier New" panose="02070309020205020404" pitchFamily="49" charset="0"/>
              </a:rPr>
              <a:t> </a:t>
            </a:r>
            <a:r>
              <a:rPr lang="en-US" sz="1600" b="1" dirty="0">
                <a:solidFill>
                  <a:srgbClr val="339933"/>
                </a:solidFill>
                <a:latin typeface="Courier New" panose="02070309020205020404" pitchFamily="49" charset="0"/>
                <a:cs typeface="Courier New" panose="02070309020205020404" pitchFamily="49" charset="0"/>
              </a:rPr>
              <a:t>c</a:t>
            </a:r>
            <a:r>
              <a:rPr lang="en-US" sz="1600" b="1" dirty="0">
                <a:solidFill>
                  <a:schemeClr val="tx1"/>
                </a:solidFill>
                <a:latin typeface="Courier New" panose="02070309020205020404" pitchFamily="49" charset="0"/>
                <a:cs typeface="Courier New" panose="02070309020205020404" pitchFamily="49" charset="0"/>
              </a:rPr>
              <a:t>[</a:t>
            </a:r>
            <a:r>
              <a:rPr lang="en-US" sz="1600" b="1" dirty="0">
                <a:solidFill>
                  <a:srgbClr val="FF0000"/>
                </a:solidFill>
                <a:latin typeface="Courier New" panose="02070309020205020404" pitchFamily="49" charset="0"/>
                <a:cs typeface="Courier New" panose="02070309020205020404" pitchFamily="49" charset="0"/>
              </a:rPr>
              <a:t>s</a:t>
            </a:r>
            <a:r>
              <a:rPr lang="en-US" sz="1600" b="1" dirty="0">
                <a:latin typeface="Courier New" panose="02070309020205020404" pitchFamily="49" charset="0"/>
                <a:cs typeface="Courier New" panose="02070309020205020404" pitchFamily="49" charset="0"/>
              </a:rPr>
              <a:t>/x</a:t>
            </a:r>
            <a:r>
              <a:rPr lang="en-US" sz="1600" b="1" dirty="0">
                <a:solidFill>
                  <a:schemeClr val="tx1"/>
                </a:solidFill>
                <a:latin typeface="Courier New" panose="02070309020205020404" pitchFamily="49" charset="0"/>
                <a:cs typeface="Courier New" panose="02070309020205020404" pitchFamily="49" charset="0"/>
              </a:rPr>
              <a:t>]</a:t>
            </a:r>
            <a:r>
              <a:rPr lang="en-US" sz="1600" dirty="0"/>
              <a:t> means </a:t>
            </a:r>
            <a:r>
              <a:rPr lang="en-US" sz="1600" b="1" dirty="0">
                <a:solidFill>
                  <a:srgbClr val="339933"/>
                </a:solidFill>
                <a:latin typeface="Courier New" panose="02070309020205020404" pitchFamily="49" charset="0"/>
                <a:cs typeface="Courier New" panose="02070309020205020404" pitchFamily="49" charset="0"/>
              </a:rPr>
              <a:t>c</a:t>
            </a:r>
            <a:r>
              <a:rPr lang="en-US" sz="1600" dirty="0"/>
              <a:t> with all occurrences of  </a:t>
            </a:r>
            <a:r>
              <a:rPr lang="en-US" sz="1600" b="1" dirty="0">
                <a:solidFill>
                  <a:schemeClr val="tx1"/>
                </a:solidFill>
                <a:latin typeface="Courier New" panose="02070309020205020404" pitchFamily="49" charset="0"/>
                <a:cs typeface="Courier New" panose="02070309020205020404" pitchFamily="49" charset="0"/>
              </a:rPr>
              <a:t>x </a:t>
            </a:r>
            <a:r>
              <a:rPr lang="en-US" sz="1600" dirty="0"/>
              <a:t>replaced by  </a:t>
            </a:r>
            <a:r>
              <a:rPr lang="en-US" sz="1600" b="1" dirty="0">
                <a:solidFill>
                  <a:srgbClr val="FF0000"/>
                </a:solidFill>
                <a:latin typeface="Courier New" panose="02070309020205020404" pitchFamily="49" charset="0"/>
                <a:cs typeface="Courier New" panose="02070309020205020404" pitchFamily="49" charset="0"/>
              </a:rPr>
              <a:t>c</a:t>
            </a:r>
            <a:endParaRPr lang="en-US" sz="1600" dirty="0">
              <a:solidFill>
                <a:srgbClr val="FF0000"/>
              </a:solidFill>
            </a:endParaRPr>
          </a:p>
        </p:txBody>
      </p:sp>
      <p:sp>
        <p:nvSpPr>
          <p:cNvPr id="4" name="Slide Number Placeholder 3">
            <a:extLst>
              <a:ext uri="{FF2B5EF4-FFF2-40B4-BE49-F238E27FC236}">
                <a16:creationId xmlns:a16="http://schemas.microsoft.com/office/drawing/2014/main" id="{BEB8302F-D195-6F03-85F3-20BDFA0D1067}"/>
              </a:ext>
            </a:extLst>
          </p:cNvPr>
          <p:cNvSpPr>
            <a:spLocks noGrp="1"/>
          </p:cNvSpPr>
          <p:nvPr>
            <p:ph type="sldNum" idx="10"/>
          </p:nvPr>
        </p:nvSpPr>
        <p:spPr/>
        <p:txBody>
          <a:bodyPr/>
          <a:lstStyle/>
          <a:p>
            <a:pPr>
              <a:defRPr/>
            </a:pPr>
            <a:fld id="{203D43D3-408D-4D7A-B290-7A4D7FA16B86}" type="slidenum">
              <a:rPr lang="en-GB" altLang="nl-NL" smtClean="0"/>
              <a:pPr>
                <a:defRPr/>
              </a:pPr>
              <a:t>42</a:t>
            </a:fld>
            <a:endParaRPr lang="en-GB" altLang="nl-NL" dirty="0"/>
          </a:p>
        </p:txBody>
      </p:sp>
    </p:spTree>
    <p:extLst>
      <p:ext uri="{BB962C8B-B14F-4D97-AF65-F5344CB8AC3E}">
        <p14:creationId xmlns:p14="http://schemas.microsoft.com/office/powerpoint/2010/main" val="132313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0699-FCAF-F238-B39E-97DAA969D391}"/>
              </a:ext>
            </a:extLst>
          </p:cNvPr>
          <p:cNvSpPr>
            <a:spLocks noGrp="1"/>
          </p:cNvSpPr>
          <p:nvPr>
            <p:ph type="title"/>
          </p:nvPr>
        </p:nvSpPr>
        <p:spPr/>
        <p:txBody>
          <a:bodyPr/>
          <a:lstStyle/>
          <a:p>
            <a:r>
              <a:rPr lang="en-US" sz="2400" dirty="0"/>
              <a:t>Limitation of this approach, more generally</a:t>
            </a:r>
            <a:endParaRPr lang="en-NL" sz="2400" dirty="0"/>
          </a:p>
        </p:txBody>
      </p:sp>
      <p:sp>
        <p:nvSpPr>
          <p:cNvPr id="3" name="Content Placeholder 2">
            <a:extLst>
              <a:ext uri="{FF2B5EF4-FFF2-40B4-BE49-F238E27FC236}">
                <a16:creationId xmlns:a16="http://schemas.microsoft.com/office/drawing/2014/main" id="{F4FDCC2F-E23E-2851-2B65-726DECC16A55}"/>
              </a:ext>
            </a:extLst>
          </p:cNvPr>
          <p:cNvSpPr>
            <a:spLocks noGrp="1"/>
          </p:cNvSpPr>
          <p:nvPr>
            <p:ph idx="1"/>
          </p:nvPr>
        </p:nvSpPr>
        <p:spPr>
          <a:xfrm>
            <a:off x="685799" y="1124745"/>
            <a:ext cx="7990657" cy="4960144"/>
          </a:xfrm>
        </p:spPr>
        <p:txBody>
          <a:bodyPr/>
          <a:lstStyle/>
          <a:p>
            <a:pPr marL="0" indent="0">
              <a:buNone/>
            </a:pPr>
            <a:endParaRPr lang="en-US" sz="1800" dirty="0"/>
          </a:p>
          <a:p>
            <a:r>
              <a:rPr lang="en-US" sz="1800" dirty="0">
                <a:solidFill>
                  <a:schemeClr val="accent2"/>
                </a:solidFill>
              </a:rPr>
              <a:t>Requires custom solution for each injection-prone API method </a:t>
            </a:r>
          </a:p>
          <a:p>
            <a:pPr lvl="1"/>
            <a:r>
              <a:rPr lang="en-US" sz="1600" dirty="0" err="1"/>
              <a:t>Eg</a:t>
            </a:r>
            <a:r>
              <a:rPr lang="en-US" sz="1600" dirty="0"/>
              <a:t> for safe LDAP queries, safe XPath queries,....</a:t>
            </a:r>
          </a:p>
          <a:p>
            <a:endParaRPr lang="en-US" sz="1800" dirty="0"/>
          </a:p>
          <a:p>
            <a:r>
              <a:rPr lang="en-US" sz="1800" dirty="0">
                <a:solidFill>
                  <a:schemeClr val="accent2"/>
                </a:solidFill>
              </a:rPr>
              <a:t>Only works for simple situations that</a:t>
            </a:r>
          </a:p>
          <a:p>
            <a:pPr lvl="1">
              <a:buFont typeface="+mj-lt"/>
              <a:buAutoNum type="arabicPeriod"/>
            </a:pPr>
            <a:r>
              <a:rPr lang="en-US" sz="1800" dirty="0">
                <a:solidFill>
                  <a:srgbClr val="339933"/>
                </a:solidFill>
              </a:rPr>
              <a:t>involve just one encoding function</a:t>
            </a:r>
          </a:p>
          <a:p>
            <a:pPr lvl="1">
              <a:buFont typeface="+mj-lt"/>
              <a:buAutoNum type="arabicPeriod"/>
            </a:pPr>
            <a:r>
              <a:rPr lang="en-US" sz="1800" dirty="0"/>
              <a:t> </a:t>
            </a:r>
            <a:r>
              <a:rPr lang="en-US" sz="1800" dirty="0">
                <a:solidFill>
                  <a:srgbClr val="339933"/>
                </a:solidFill>
              </a:rPr>
              <a:t>involve only simple substitution patterns   </a:t>
            </a:r>
          </a:p>
          <a:p>
            <a:pPr marL="457200" lvl="1" indent="0">
              <a:buNone/>
            </a:pPr>
            <a:r>
              <a:rPr lang="en-US" sz="1800" dirty="0"/>
              <a:t>This means we cannot use it to combat XSS </a:t>
            </a:r>
            <a:r>
              <a:rPr lang="en-US" sz="1600" dirty="0"/>
              <a:t>(more on that later)</a:t>
            </a:r>
          </a:p>
          <a:p>
            <a:pPr marL="0" indent="0">
              <a:buNone/>
            </a:pPr>
            <a:endParaRPr lang="en-US" sz="1600" dirty="0"/>
          </a:p>
          <a:p>
            <a:pPr marL="400050" lvl="1" indent="0">
              <a:buNone/>
            </a:pPr>
            <a:r>
              <a:rPr lang="en-US" sz="1600" dirty="0"/>
              <a:t>Also, it may not be able to express some highly ‘dynamic’ SQL queries, </a:t>
            </a:r>
            <a:r>
              <a:rPr lang="en-US" sz="1600" dirty="0" err="1"/>
              <a:t>eg</a:t>
            </a:r>
            <a:r>
              <a:rPr lang="en-US" sz="1600" dirty="0"/>
              <a:t> queries with a variable number of parameters</a:t>
            </a:r>
            <a:endParaRPr lang="en-NL" sz="1600" dirty="0"/>
          </a:p>
        </p:txBody>
      </p:sp>
      <p:sp>
        <p:nvSpPr>
          <p:cNvPr id="4" name="Slide Number Placeholder 3">
            <a:extLst>
              <a:ext uri="{FF2B5EF4-FFF2-40B4-BE49-F238E27FC236}">
                <a16:creationId xmlns:a16="http://schemas.microsoft.com/office/drawing/2014/main" id="{BEB8302F-D195-6F03-85F3-20BDFA0D1067}"/>
              </a:ext>
            </a:extLst>
          </p:cNvPr>
          <p:cNvSpPr>
            <a:spLocks noGrp="1"/>
          </p:cNvSpPr>
          <p:nvPr>
            <p:ph type="sldNum" idx="10"/>
          </p:nvPr>
        </p:nvSpPr>
        <p:spPr/>
        <p:txBody>
          <a:bodyPr/>
          <a:lstStyle/>
          <a:p>
            <a:pPr>
              <a:defRPr/>
            </a:pPr>
            <a:fld id="{203D43D3-408D-4D7A-B290-7A4D7FA16B86}" type="slidenum">
              <a:rPr lang="en-GB" altLang="nl-NL" smtClean="0"/>
              <a:pPr>
                <a:defRPr/>
              </a:pPr>
              <a:t>43</a:t>
            </a:fld>
            <a:endParaRPr lang="en-GB" altLang="nl-NL" dirty="0"/>
          </a:p>
        </p:txBody>
      </p:sp>
    </p:spTree>
    <p:extLst>
      <p:ext uri="{BB962C8B-B14F-4D97-AF65-F5344CB8AC3E}">
        <p14:creationId xmlns:p14="http://schemas.microsoft.com/office/powerpoint/2010/main" val="358365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1914-D5C1-F532-1104-A6DCE4EEC8F7}"/>
              </a:ext>
            </a:extLst>
          </p:cNvPr>
          <p:cNvSpPr>
            <a:spLocks noGrp="1"/>
          </p:cNvSpPr>
          <p:nvPr>
            <p:ph type="title"/>
          </p:nvPr>
        </p:nvSpPr>
        <p:spPr/>
        <p:txBody>
          <a:bodyPr/>
          <a:lstStyle/>
          <a:p>
            <a:r>
              <a:rPr lang="en-US" sz="2400" dirty="0"/>
              <a:t>Prepared Statements not quite fool-proof</a:t>
            </a:r>
            <a:endParaRPr lang="en-NL" sz="2400" dirty="0"/>
          </a:p>
        </p:txBody>
      </p:sp>
      <p:sp>
        <p:nvSpPr>
          <p:cNvPr id="3" name="Content Placeholder 2">
            <a:extLst>
              <a:ext uri="{FF2B5EF4-FFF2-40B4-BE49-F238E27FC236}">
                <a16:creationId xmlns:a16="http://schemas.microsoft.com/office/drawing/2014/main" id="{0FB7B327-3024-B9B4-3B14-B5532BBEFA77}"/>
              </a:ext>
            </a:extLst>
          </p:cNvPr>
          <p:cNvSpPr>
            <a:spLocks noGrp="1"/>
          </p:cNvSpPr>
          <p:nvPr>
            <p:ph idx="1"/>
          </p:nvPr>
        </p:nvSpPr>
        <p:spPr/>
        <p:txBody>
          <a:bodyPr/>
          <a:lstStyle/>
          <a:p>
            <a:pPr marL="0" indent="0">
              <a:buNone/>
            </a:pPr>
            <a:r>
              <a:rPr lang="en-US" sz="1800" dirty="0"/>
              <a:t>Prepared statements are easy to use, but not quite fool-proof</a:t>
            </a:r>
            <a:endParaRPr lang="en-US" dirty="0"/>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err="1">
                <a:solidFill>
                  <a:schemeClr val="tx2"/>
                </a:solidFill>
                <a:latin typeface="Courier New" panose="02070309020205020404" pitchFamily="49" charset="0"/>
              </a:rPr>
              <a:t>PreparedStatement</a:t>
            </a:r>
            <a:r>
              <a:rPr lang="en-GB" altLang="nl-NL" sz="1600" b="1" dirty="0">
                <a:latin typeface="Courier New" panose="02070309020205020404" pitchFamily="49" charset="0"/>
              </a:rPr>
              <a:t> </a:t>
            </a:r>
            <a:r>
              <a:rPr lang="en-GB" altLang="nl-NL" sz="1600" b="1" dirty="0">
                <a:solidFill>
                  <a:srgbClr val="339933"/>
                </a:solidFill>
                <a:latin typeface="Courier New" panose="02070309020205020404" pitchFamily="49" charset="0"/>
              </a:rPr>
              <a:t>login</a:t>
            </a:r>
            <a:r>
              <a:rPr lang="en-GB" altLang="nl-NL" sz="1600" b="1" dirty="0">
                <a:latin typeface="Courier New" panose="02070309020205020404" pitchFamily="49" charset="0"/>
              </a:rPr>
              <a:t> = </a:t>
            </a:r>
            <a:r>
              <a:rPr lang="en-GB" altLang="nl-NL" sz="1600" b="1" dirty="0" err="1">
                <a:latin typeface="Courier New" panose="02070309020205020404" pitchFamily="49" charset="0"/>
              </a:rPr>
              <a:t>con.preparedStatement</a:t>
            </a:r>
            <a:r>
              <a:rPr lang="en-GB" altLang="nl-NL" sz="1600" b="1" dirty="0">
                <a:latin typeface="Courier New" panose="02070309020205020404" pitchFamily="49" charset="0"/>
              </a:rPr>
              <a:t>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latin typeface="Courier New" panose="02070309020205020404" pitchFamily="49" charset="0"/>
              </a:rPr>
              <a:t>   (</a:t>
            </a:r>
            <a:r>
              <a:rPr lang="en-GB" altLang="nl-NL" sz="1600" b="1" dirty="0">
                <a:solidFill>
                  <a:schemeClr val="accent2"/>
                </a:solidFill>
                <a:latin typeface="Courier New" panose="02070309020205020404" pitchFamily="49" charset="0"/>
              </a:rPr>
              <a:t>"SELECT * FROM Account WHERE Username" </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a:solidFill>
                  <a:schemeClr val="accent2"/>
                </a:solidFill>
                <a:latin typeface="Courier New" panose="02070309020205020404" pitchFamily="49" charset="0"/>
              </a:rPr>
              <a:t>     + username + "AND Password =" + password</a:t>
            </a:r>
            <a:r>
              <a:rPr lang="en-GB" altLang="nl-NL" sz="1600" b="1" dirty="0">
                <a:latin typeface="Courier New" panose="02070309020205020404" pitchFamily="49" charset="0"/>
              </a:rPr>
              <a:t>);</a:t>
            </a:r>
          </a:p>
          <a:p>
            <a:pPr lvl="1" eaLnBrk="1" hangingPunct="1">
              <a:lnSpc>
                <a:spcPct val="100000"/>
              </a:lnSpc>
              <a:spcBef>
                <a:spcPts val="500"/>
              </a:spcBef>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b="1" dirty="0" err="1">
                <a:solidFill>
                  <a:srgbClr val="339933"/>
                </a:solidFill>
                <a:latin typeface="Courier New" panose="02070309020205020404" pitchFamily="49" charset="0"/>
              </a:rPr>
              <a:t>login</a:t>
            </a:r>
            <a:r>
              <a:rPr lang="en-GB" altLang="nl-NL" sz="1600" b="1" dirty="0" err="1">
                <a:latin typeface="Courier New" panose="02070309020205020404" pitchFamily="49" charset="0"/>
              </a:rPr>
              <a:t>.executeUpdate</a:t>
            </a:r>
            <a:r>
              <a:rPr lang="en-GB" altLang="nl-NL" sz="1600" b="1" dirty="0">
                <a:latin typeface="Courier New" panose="02070309020205020404" pitchFamily="49" charset="0"/>
              </a:rPr>
              <a:t>();</a:t>
            </a:r>
          </a:p>
          <a:p>
            <a:pPr lvl="1" eaLnBrk="1" hangingPunct="1">
              <a:lnSpc>
                <a:spcPct val="10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GB" altLang="nl-NL" sz="1600" dirty="0"/>
              <a:t>    </a:t>
            </a:r>
          </a:p>
          <a:p>
            <a:pPr eaLnBrk="1" hangingPunct="1">
              <a:lnSpc>
                <a:spcPct val="90000"/>
              </a:lnSpc>
              <a:buFont typeface="Times New Roman" pitchFamily="18" charset="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GB" altLang="nl-NL" dirty="0"/>
          </a:p>
          <a:p>
            <a:endParaRPr lang="en-NL" dirty="0"/>
          </a:p>
        </p:txBody>
      </p:sp>
      <p:sp>
        <p:nvSpPr>
          <p:cNvPr id="4" name="Slide Number Placeholder 3">
            <a:extLst>
              <a:ext uri="{FF2B5EF4-FFF2-40B4-BE49-F238E27FC236}">
                <a16:creationId xmlns:a16="http://schemas.microsoft.com/office/drawing/2014/main" id="{388A7A14-7FDA-5CFD-FA43-6197CFABE7CD}"/>
              </a:ext>
            </a:extLst>
          </p:cNvPr>
          <p:cNvSpPr>
            <a:spLocks noGrp="1"/>
          </p:cNvSpPr>
          <p:nvPr>
            <p:ph type="sldNum" idx="10"/>
          </p:nvPr>
        </p:nvSpPr>
        <p:spPr/>
        <p:txBody>
          <a:bodyPr/>
          <a:lstStyle/>
          <a:p>
            <a:pPr>
              <a:defRPr/>
            </a:pPr>
            <a:fld id="{203D43D3-408D-4D7A-B290-7A4D7FA16B86}" type="slidenum">
              <a:rPr lang="en-GB" altLang="nl-NL" smtClean="0"/>
              <a:pPr>
                <a:defRPr/>
              </a:pPr>
              <a:t>44</a:t>
            </a:fld>
            <a:endParaRPr lang="en-GB" altLang="nl-NL" dirty="0"/>
          </a:p>
        </p:txBody>
      </p:sp>
    </p:spTree>
    <p:extLst>
      <p:ext uri="{BB962C8B-B14F-4D97-AF65-F5344CB8AC3E}">
        <p14:creationId xmlns:p14="http://schemas.microsoft.com/office/powerpoint/2010/main" val="588167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22B792-963F-08FB-644D-CC168C532728}"/>
              </a:ext>
            </a:extLst>
          </p:cNvPr>
          <p:cNvSpPr>
            <a:spLocks noGrp="1"/>
          </p:cNvSpPr>
          <p:nvPr>
            <p:ph type="ctrTitle"/>
          </p:nvPr>
        </p:nvSpPr>
        <p:spPr/>
        <p:txBody>
          <a:bodyPr/>
          <a:lstStyle/>
          <a:p>
            <a:r>
              <a:rPr lang="en-US" dirty="0"/>
              <a:t>c) Safe builders</a:t>
            </a:r>
            <a:endParaRPr lang="en-NL" dirty="0"/>
          </a:p>
        </p:txBody>
      </p:sp>
      <p:sp>
        <p:nvSpPr>
          <p:cNvPr id="6" name="Subtitle 5">
            <a:extLst>
              <a:ext uri="{FF2B5EF4-FFF2-40B4-BE49-F238E27FC236}">
                <a16:creationId xmlns:a16="http://schemas.microsoft.com/office/drawing/2014/main" id="{AC531C44-6288-14A8-951C-FE920A54FDB7}"/>
              </a:ext>
            </a:extLst>
          </p:cNvPr>
          <p:cNvSpPr>
            <a:spLocks noGrp="1"/>
          </p:cNvSpPr>
          <p:nvPr>
            <p:ph type="subTitle" idx="1"/>
          </p:nvPr>
        </p:nvSpPr>
        <p:spPr/>
        <p:txBody>
          <a:bodyPr/>
          <a:lstStyle/>
          <a:p>
            <a:endParaRPr lang="en-NL" dirty="0"/>
          </a:p>
        </p:txBody>
      </p:sp>
      <p:sp>
        <p:nvSpPr>
          <p:cNvPr id="4" name="Slide Number Placeholder 3">
            <a:extLst>
              <a:ext uri="{FF2B5EF4-FFF2-40B4-BE49-F238E27FC236}">
                <a16:creationId xmlns:a16="http://schemas.microsoft.com/office/drawing/2014/main" id="{3AAC10A5-9509-DDC1-6067-654C26B4EC06}"/>
              </a:ext>
            </a:extLst>
          </p:cNvPr>
          <p:cNvSpPr>
            <a:spLocks noGrp="1"/>
          </p:cNvSpPr>
          <p:nvPr>
            <p:ph type="sldNum" idx="10"/>
          </p:nvPr>
        </p:nvSpPr>
        <p:spPr/>
        <p:txBody>
          <a:bodyPr/>
          <a:lstStyle/>
          <a:p>
            <a:pPr>
              <a:defRPr/>
            </a:pPr>
            <a:fld id="{203D43D3-408D-4D7A-B290-7A4D7FA16B86}" type="slidenum">
              <a:rPr lang="en-GB" altLang="nl-NL" smtClean="0"/>
              <a:pPr>
                <a:defRPr/>
              </a:pPr>
              <a:t>45</a:t>
            </a:fld>
            <a:endParaRPr lang="en-GB" altLang="nl-NL" dirty="0"/>
          </a:p>
        </p:txBody>
      </p:sp>
    </p:spTree>
    <p:extLst>
      <p:ext uri="{BB962C8B-B14F-4D97-AF65-F5344CB8AC3E}">
        <p14:creationId xmlns:p14="http://schemas.microsoft.com/office/powerpoint/2010/main" val="86222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6A9-6DC9-762D-6257-B82BE706757F}"/>
              </a:ext>
            </a:extLst>
          </p:cNvPr>
          <p:cNvSpPr>
            <a:spLocks noGrp="1"/>
          </p:cNvSpPr>
          <p:nvPr>
            <p:ph type="title"/>
          </p:nvPr>
        </p:nvSpPr>
        <p:spPr/>
        <p:txBody>
          <a:bodyPr/>
          <a:lstStyle/>
          <a:p>
            <a:r>
              <a:rPr lang="en-US" sz="2400" dirty="0"/>
              <a:t> Safe Builder approach</a:t>
            </a:r>
            <a:endParaRPr lang="en-NL" sz="2400" dirty="0"/>
          </a:p>
        </p:txBody>
      </p:sp>
      <p:sp>
        <p:nvSpPr>
          <p:cNvPr id="3" name="Content Placeholder 2">
            <a:extLst>
              <a:ext uri="{FF2B5EF4-FFF2-40B4-BE49-F238E27FC236}">
                <a16:creationId xmlns:a16="http://schemas.microsoft.com/office/drawing/2014/main" id="{A8AB9D98-97F2-CE96-D351-C310771468B4}"/>
              </a:ext>
            </a:extLst>
          </p:cNvPr>
          <p:cNvSpPr>
            <a:spLocks noGrp="1"/>
          </p:cNvSpPr>
          <p:nvPr>
            <p:ph idx="1"/>
          </p:nvPr>
        </p:nvSpPr>
        <p:spPr/>
        <p:txBody>
          <a:bodyPr/>
          <a:lstStyle/>
          <a:p>
            <a:r>
              <a:rPr lang="en-US" sz="1800" dirty="0"/>
              <a:t>Effectively the opposite approach to tainting:                                    </a:t>
            </a:r>
            <a:r>
              <a:rPr lang="en-US" sz="1800" i="1" dirty="0"/>
              <a:t>    </a:t>
            </a:r>
          </a:p>
          <a:p>
            <a:pPr marL="857250" lvl="2" indent="0">
              <a:buNone/>
            </a:pPr>
            <a:r>
              <a:rPr lang="en-US" sz="1800" dirty="0"/>
              <a:t>instead of tracking </a:t>
            </a:r>
            <a:r>
              <a:rPr lang="en-US" sz="1800" dirty="0">
                <a:solidFill>
                  <a:srgbClr val="FF0000"/>
                </a:solidFill>
              </a:rPr>
              <a:t>tainted</a:t>
            </a:r>
            <a:r>
              <a:rPr lang="en-US" sz="1800" dirty="0"/>
              <a:t> , </a:t>
            </a:r>
            <a:r>
              <a:rPr lang="en-US" sz="1800" dirty="0">
                <a:solidFill>
                  <a:srgbClr val="FF0000"/>
                </a:solidFill>
              </a:rPr>
              <a:t>dangerous</a:t>
            </a:r>
            <a:r>
              <a:rPr lang="en-US" sz="1800" dirty="0"/>
              <a:t> data,                                   we track </a:t>
            </a:r>
            <a:r>
              <a:rPr lang="en-US" sz="1800" dirty="0">
                <a:solidFill>
                  <a:srgbClr val="339933"/>
                </a:solidFill>
              </a:rPr>
              <a:t>untainted</a:t>
            </a:r>
            <a:r>
              <a:rPr lang="en-US" sz="1800" dirty="0">
                <a:solidFill>
                  <a:schemeClr val="accent2"/>
                </a:solidFill>
              </a:rPr>
              <a:t> </a:t>
            </a:r>
            <a:r>
              <a:rPr lang="en-US" sz="1800" dirty="0">
                <a:solidFill>
                  <a:schemeClr val="tx1"/>
                </a:solidFill>
              </a:rPr>
              <a:t>, </a:t>
            </a:r>
            <a:r>
              <a:rPr lang="en-US" sz="1800" dirty="0">
                <a:solidFill>
                  <a:schemeClr val="accent2"/>
                </a:solidFill>
              </a:rPr>
              <a:t> </a:t>
            </a:r>
            <a:r>
              <a:rPr lang="en-US" sz="1800" dirty="0">
                <a:solidFill>
                  <a:srgbClr val="339933"/>
                </a:solidFill>
              </a:rPr>
              <a:t>safe</a:t>
            </a:r>
            <a:r>
              <a:rPr lang="en-US" sz="1800" dirty="0">
                <a:solidFill>
                  <a:schemeClr val="accent2"/>
                </a:solidFill>
              </a:rPr>
              <a:t> </a:t>
            </a:r>
            <a:r>
              <a:rPr lang="en-US" sz="1800" dirty="0">
                <a:solidFill>
                  <a:schemeClr val="tx1"/>
                </a:solidFill>
              </a:rPr>
              <a:t>data</a:t>
            </a:r>
            <a:r>
              <a:rPr lang="en-US" sz="1800" dirty="0"/>
              <a:t>.</a:t>
            </a:r>
          </a:p>
          <a:p>
            <a:pPr marL="857250" lvl="2" indent="0">
              <a:buNone/>
            </a:pPr>
            <a:endParaRPr lang="en-US" sz="1800" dirty="0"/>
          </a:p>
          <a:p>
            <a:r>
              <a:rPr lang="en-US" sz="1800" dirty="0"/>
              <a:t>Key idea: we use </a:t>
            </a:r>
            <a:r>
              <a:rPr lang="en-US" sz="1800" dirty="0">
                <a:solidFill>
                  <a:schemeClr val="accent2"/>
                </a:solidFill>
              </a:rPr>
              <a:t>type system of the programming language</a:t>
            </a:r>
            <a:br>
              <a:rPr lang="en-US" sz="1800" dirty="0">
                <a:solidFill>
                  <a:schemeClr val="accent2"/>
                </a:solidFill>
              </a:rPr>
            </a:br>
            <a:r>
              <a:rPr lang="en-US" sz="1800" dirty="0"/>
              <a:t>namely to distinguish</a:t>
            </a:r>
          </a:p>
          <a:p>
            <a:pPr marL="914400" lvl="1" indent="-457200">
              <a:buFont typeface="+mj-lt"/>
              <a:buAutoNum type="arabicPeriod"/>
            </a:pPr>
            <a:r>
              <a:rPr lang="en-US" sz="1800" dirty="0">
                <a:solidFill>
                  <a:srgbClr val="339933"/>
                </a:solidFill>
              </a:rPr>
              <a:t>‘</a:t>
            </a:r>
            <a:r>
              <a:rPr lang="en-US" sz="1600" dirty="0">
                <a:solidFill>
                  <a:srgbClr val="339933"/>
                </a:solidFill>
              </a:rPr>
              <a:t>trusted’ </a:t>
            </a:r>
            <a:r>
              <a:rPr lang="en-US" sz="1600" dirty="0">
                <a:solidFill>
                  <a:schemeClr val="tx1"/>
                </a:solidFill>
              </a:rPr>
              <a:t>data</a:t>
            </a:r>
            <a:r>
              <a:rPr lang="en-US" sz="1600" dirty="0">
                <a:solidFill>
                  <a:schemeClr val="accent2"/>
                </a:solidFill>
              </a:rPr>
              <a:t> </a:t>
            </a:r>
            <a:r>
              <a:rPr lang="en-US" sz="1600" dirty="0"/>
              <a:t>that does not  to be encoded </a:t>
            </a:r>
          </a:p>
          <a:p>
            <a:pPr marL="914400" lvl="1" indent="-457200">
              <a:buFont typeface="+mj-lt"/>
              <a:buAutoNum type="arabicPeriod"/>
            </a:pPr>
            <a:r>
              <a:rPr lang="en-US" sz="1600" dirty="0">
                <a:solidFill>
                  <a:srgbClr val="339933"/>
                </a:solidFill>
              </a:rPr>
              <a:t>‘untrusted’ </a:t>
            </a:r>
            <a:r>
              <a:rPr lang="en-US" sz="1600" dirty="0">
                <a:solidFill>
                  <a:schemeClr val="tx1"/>
                </a:solidFill>
              </a:rPr>
              <a:t>data</a:t>
            </a:r>
            <a:r>
              <a:rPr lang="en-US" sz="1600" dirty="0">
                <a:solidFill>
                  <a:schemeClr val="accent2"/>
                </a:solidFill>
              </a:rPr>
              <a:t> </a:t>
            </a:r>
            <a:r>
              <a:rPr lang="en-US" sz="1600" dirty="0"/>
              <a:t>that needs to be encoded</a:t>
            </a:r>
          </a:p>
          <a:p>
            <a:pPr marL="914400" lvl="1" indent="-457200">
              <a:buFont typeface="+mj-lt"/>
              <a:buAutoNum type="arabicPeriod"/>
            </a:pPr>
            <a:r>
              <a:rPr lang="en-US" sz="1600" dirty="0">
                <a:solidFill>
                  <a:schemeClr val="tx1"/>
                </a:solidFill>
              </a:rPr>
              <a:t>data</a:t>
            </a:r>
            <a:r>
              <a:rPr lang="en-US" sz="1600" dirty="0">
                <a:solidFill>
                  <a:schemeClr val="accent2"/>
                </a:solidFill>
              </a:rPr>
              <a:t> </a:t>
            </a:r>
            <a:r>
              <a:rPr lang="en-US" sz="1600" dirty="0">
                <a:solidFill>
                  <a:srgbClr val="339933"/>
                </a:solidFill>
              </a:rPr>
              <a:t>encoded </a:t>
            </a:r>
            <a:r>
              <a:rPr lang="en-US" sz="1600" i="1" dirty="0">
                <a:solidFill>
                  <a:srgbClr val="339933"/>
                </a:solidFill>
              </a:rPr>
              <a:t>for a specific context                                                                       </a:t>
            </a:r>
            <a:r>
              <a:rPr lang="en-US" sz="1600" dirty="0"/>
              <a:t>with </a:t>
            </a:r>
            <a:r>
              <a:rPr lang="en-US" sz="1600" dirty="0">
                <a:solidFill>
                  <a:srgbClr val="339933"/>
                </a:solidFill>
              </a:rPr>
              <a:t>a different type for each context</a:t>
            </a:r>
          </a:p>
          <a:p>
            <a:pPr marL="457200" lvl="1" indent="0">
              <a:buNone/>
            </a:pPr>
            <a:r>
              <a:rPr lang="en-US" sz="1800" dirty="0"/>
              <a:t>One special addition to conventional type systems:                                         distinguishing </a:t>
            </a:r>
            <a:r>
              <a:rPr lang="en-US" sz="1800" dirty="0">
                <a:solidFill>
                  <a:srgbClr val="339933"/>
                </a:solidFill>
              </a:rPr>
              <a:t>compile-time constants </a:t>
            </a:r>
            <a:r>
              <a:rPr lang="en-US" sz="1800" dirty="0"/>
              <a:t>(esp. </a:t>
            </a:r>
            <a:r>
              <a:rPr lang="en-US" sz="1800" dirty="0">
                <a:solidFill>
                  <a:srgbClr val="339933"/>
                </a:solidFill>
              </a:rPr>
              <a:t>string literals</a:t>
            </a:r>
            <a:r>
              <a:rPr lang="en-US" sz="1800" dirty="0"/>
              <a:t>) </a:t>
            </a:r>
          </a:p>
          <a:p>
            <a:pPr marL="57150" indent="0">
              <a:buNone/>
            </a:pPr>
            <a:endParaRPr lang="en-US" sz="1600" dirty="0"/>
          </a:p>
          <a:p>
            <a:pPr marL="57150" indent="0">
              <a:buNone/>
            </a:pPr>
            <a:r>
              <a:rPr lang="en-US" sz="1600" dirty="0"/>
              <a:t>Used by Google’s Trusted Types in Chrome to combat DOM-based XSS.</a:t>
            </a:r>
          </a:p>
          <a:p>
            <a:pPr marL="457200" lvl="1" indent="0">
              <a:buNone/>
            </a:pPr>
            <a:endParaRPr lang="en-US" sz="1800" dirty="0"/>
          </a:p>
          <a:p>
            <a:pPr marL="0" indent="0">
              <a:buNone/>
            </a:pPr>
            <a:endParaRPr lang="en-US" sz="1800" i="1" dirty="0"/>
          </a:p>
          <a:p>
            <a:pPr marL="457200" lvl="1"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DAD3AD53-74B2-54AC-2C8F-FAF6C620AE06}"/>
              </a:ext>
            </a:extLst>
          </p:cNvPr>
          <p:cNvSpPr>
            <a:spLocks noGrp="1"/>
          </p:cNvSpPr>
          <p:nvPr>
            <p:ph type="sldNum" idx="10"/>
          </p:nvPr>
        </p:nvSpPr>
        <p:spPr/>
        <p:txBody>
          <a:bodyPr/>
          <a:lstStyle/>
          <a:p>
            <a:pPr>
              <a:defRPr/>
            </a:pPr>
            <a:fld id="{203D43D3-408D-4D7A-B290-7A4D7FA16B86}" type="slidenum">
              <a:rPr lang="en-GB" altLang="nl-NL" smtClean="0"/>
              <a:pPr>
                <a:defRPr/>
              </a:pPr>
              <a:t>46</a:t>
            </a:fld>
            <a:endParaRPr lang="en-GB" altLang="nl-NL" dirty="0"/>
          </a:p>
        </p:txBody>
      </p:sp>
    </p:spTree>
    <p:extLst>
      <p:ext uri="{BB962C8B-B14F-4D97-AF65-F5344CB8AC3E}">
        <p14:creationId xmlns:p14="http://schemas.microsoft.com/office/powerpoint/2010/main" val="4158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6A9-6DC9-762D-6257-B82BE706757F}"/>
              </a:ext>
            </a:extLst>
          </p:cNvPr>
          <p:cNvSpPr>
            <a:spLocks noGrp="1"/>
          </p:cNvSpPr>
          <p:nvPr>
            <p:ph type="title"/>
          </p:nvPr>
        </p:nvSpPr>
        <p:spPr/>
        <p:txBody>
          <a:bodyPr/>
          <a:lstStyle/>
          <a:p>
            <a:r>
              <a:rPr lang="en-US" sz="2400" dirty="0"/>
              <a:t>Safe builder for SQL injection  </a:t>
            </a:r>
            <a:endParaRPr lang="en-NL" sz="2400" dirty="0"/>
          </a:p>
        </p:txBody>
      </p:sp>
      <p:sp>
        <p:nvSpPr>
          <p:cNvPr id="3" name="Content Placeholder 2">
            <a:extLst>
              <a:ext uri="{FF2B5EF4-FFF2-40B4-BE49-F238E27FC236}">
                <a16:creationId xmlns:a16="http://schemas.microsoft.com/office/drawing/2014/main" id="{A8AB9D98-97F2-CE96-D351-C310771468B4}"/>
              </a:ext>
            </a:extLst>
          </p:cNvPr>
          <p:cNvSpPr>
            <a:spLocks noGrp="1"/>
          </p:cNvSpPr>
          <p:nvPr>
            <p:ph idx="1"/>
          </p:nvPr>
        </p:nvSpPr>
        <p:spPr>
          <a:xfrm>
            <a:off x="685800" y="1121570"/>
            <a:ext cx="7761288" cy="4960144"/>
          </a:xfrm>
        </p:spPr>
        <p:txBody>
          <a:bodyPr/>
          <a:lstStyle/>
          <a:p>
            <a:pPr>
              <a:lnSpc>
                <a:spcPct val="100000"/>
              </a:lnSpc>
            </a:pPr>
            <a:r>
              <a:rPr lang="en-US" sz="1600" dirty="0"/>
              <a:t>Suppose we have an unsafe API method</a:t>
            </a:r>
          </a:p>
          <a:p>
            <a:pPr marL="0" indent="0">
              <a:lnSpc>
                <a:spcPct val="100000"/>
              </a:lnSpc>
              <a:buNone/>
            </a:pPr>
            <a:r>
              <a:rPr lang="en-US" altLang="nl-NL" sz="1600" b="1" dirty="0">
                <a:latin typeface="Courier New" panose="02070309020205020404" pitchFamily="49" charset="0"/>
              </a:rPr>
              <a:t>     void </a:t>
            </a:r>
            <a:r>
              <a:rPr lang="en-GB" altLang="nl-NL" sz="1600" b="1" dirty="0" err="1">
                <a:solidFill>
                  <a:srgbClr val="FF0000"/>
                </a:solidFill>
                <a:latin typeface="Courier New" panose="02070309020205020404" pitchFamily="49" charset="0"/>
              </a:rPr>
              <a:t>executeDynamicSQLQuery</a:t>
            </a:r>
            <a:r>
              <a:rPr lang="en-GB" altLang="nl-NL" sz="1600" b="1" dirty="0">
                <a:latin typeface="Courier New" panose="02070309020205020404" pitchFamily="49" charset="0"/>
              </a:rPr>
              <a:t> (</a:t>
            </a:r>
            <a:r>
              <a:rPr lang="en-GB" altLang="nl-NL" sz="1600" b="1" dirty="0">
                <a:solidFill>
                  <a:srgbClr val="FF0000"/>
                </a:solidFill>
                <a:latin typeface="Courier New" panose="02070309020205020404" pitchFamily="49" charset="0"/>
              </a:rPr>
              <a:t>String</a:t>
            </a:r>
            <a:r>
              <a:rPr lang="en-GB" altLang="nl-NL" sz="1600" b="1" dirty="0">
                <a:latin typeface="Courier New" panose="02070309020205020404" pitchFamily="49" charset="0"/>
              </a:rPr>
              <a:t> s</a:t>
            </a:r>
            <a:r>
              <a:rPr lang="en-US" altLang="nl-NL" sz="1800" b="1" dirty="0">
                <a:latin typeface="Courier New" panose="02070309020205020404" pitchFamily="49" charset="0"/>
              </a:rPr>
              <a:t>)</a:t>
            </a:r>
            <a:endParaRPr lang="en-US" sz="1800" dirty="0"/>
          </a:p>
          <a:p>
            <a:pPr>
              <a:lnSpc>
                <a:spcPct val="100000"/>
              </a:lnSpc>
            </a:pPr>
            <a:r>
              <a:rPr lang="en-US" sz="1600" dirty="0"/>
              <a:t>We define a new ‘wrapper’ String type </a:t>
            </a:r>
            <a:r>
              <a:rPr lang="en-GB" sz="1800" b="1" dirty="0" err="1">
                <a:solidFill>
                  <a:srgbClr val="339933"/>
                </a:solidFill>
                <a:latin typeface="Courier New" panose="02070309020205020404" pitchFamily="49" charset="0"/>
              </a:rPr>
              <a:t>S</a:t>
            </a:r>
            <a:r>
              <a:rPr lang="en-GB" altLang="nl-NL" sz="1800" b="1" dirty="0" err="1">
                <a:solidFill>
                  <a:srgbClr val="339933"/>
                </a:solidFill>
                <a:latin typeface="Courier New" panose="02070309020205020404" pitchFamily="49" charset="0"/>
              </a:rPr>
              <a:t>QLquery</a:t>
            </a:r>
            <a:r>
              <a:rPr lang="en-GB" altLang="nl-NL" sz="1800" b="1" dirty="0">
                <a:latin typeface="Courier New" panose="02070309020205020404" pitchFamily="49" charset="0"/>
              </a:rPr>
              <a:t> </a:t>
            </a:r>
            <a:r>
              <a:rPr lang="en-US" sz="1600" dirty="0"/>
              <a:t>and a function that executes such a wrapped string</a:t>
            </a:r>
            <a:endParaRPr lang="en-GB" altLang="nl-NL" sz="1800" b="1" dirty="0">
              <a:latin typeface="Courier New" panose="02070309020205020404" pitchFamily="49" charset="0"/>
            </a:endParaRPr>
          </a:p>
          <a:p>
            <a:pPr marL="457200" lvl="1" indent="0">
              <a:lnSpc>
                <a:spcPct val="100000"/>
              </a:lnSpc>
              <a:buNone/>
            </a:pPr>
            <a:r>
              <a:rPr lang="en-US" altLang="nl-NL" sz="1600" b="1" dirty="0">
                <a:latin typeface="Courier New" panose="02070309020205020404" pitchFamily="49" charset="0"/>
              </a:rPr>
              <a:t> void </a:t>
            </a:r>
            <a:r>
              <a:rPr lang="en-GB" altLang="nl-NL" sz="1600" b="1" dirty="0" err="1">
                <a:solidFill>
                  <a:srgbClr val="339933"/>
                </a:solidFill>
                <a:latin typeface="Courier New" panose="02070309020205020404" pitchFamily="49" charset="0"/>
              </a:rPr>
              <a:t>safeExecuteSQLQuery</a:t>
            </a:r>
            <a:r>
              <a:rPr lang="en-GB" altLang="nl-NL" sz="1600" b="1" dirty="0">
                <a:latin typeface="Courier New" panose="02070309020205020404" pitchFamily="49" charset="0"/>
              </a:rPr>
              <a:t> (</a:t>
            </a:r>
            <a:r>
              <a:rPr lang="en-GB" altLang="nl-NL" sz="1600" b="1" dirty="0" err="1">
                <a:solidFill>
                  <a:srgbClr val="339933"/>
                </a:solidFill>
                <a:latin typeface="Courier New" panose="02070309020205020404" pitchFamily="49" charset="0"/>
              </a:rPr>
              <a:t>SafeSQLquery</a:t>
            </a:r>
            <a:r>
              <a:rPr lang="en-GB" altLang="nl-NL" sz="1600" b="1" dirty="0">
                <a:latin typeface="Courier New" panose="02070309020205020404" pitchFamily="49" charset="0"/>
              </a:rPr>
              <a:t> s){</a:t>
            </a:r>
          </a:p>
          <a:p>
            <a:pPr marL="457200" lvl="1" indent="0">
              <a:lnSpc>
                <a:spcPct val="100000"/>
              </a:lnSpc>
              <a:buNone/>
            </a:pPr>
            <a:r>
              <a:rPr lang="en-GB" altLang="nl-NL" sz="1600" b="1" dirty="0">
                <a:solidFill>
                  <a:srgbClr val="FF0000"/>
                </a:solidFill>
                <a:latin typeface="Courier New" panose="02070309020205020404" pitchFamily="49" charset="0"/>
              </a:rPr>
              <a:t>   </a:t>
            </a:r>
            <a:r>
              <a:rPr lang="en-GB" altLang="nl-NL" sz="1600" b="1" dirty="0">
                <a:solidFill>
                  <a:schemeClr val="tx1"/>
                </a:solidFill>
                <a:latin typeface="Courier New" panose="02070309020205020404" pitchFamily="49" charset="0"/>
              </a:rPr>
              <a:t> </a:t>
            </a:r>
            <a:r>
              <a:rPr lang="en-GB" altLang="nl-NL" sz="1600" b="1" dirty="0" err="1">
                <a:solidFill>
                  <a:schemeClr val="tx1"/>
                </a:solidFill>
                <a:latin typeface="Courier New" panose="02070309020205020404" pitchFamily="49" charset="0"/>
              </a:rPr>
              <a:t>executeDynamicSQLCommand</a:t>
            </a:r>
            <a:r>
              <a:rPr lang="en-GB" altLang="nl-NL" sz="1600" b="1" dirty="0">
                <a:solidFill>
                  <a:schemeClr val="tx1"/>
                </a:solidFill>
                <a:latin typeface="Courier New" panose="02070309020205020404" pitchFamily="49" charset="0"/>
              </a:rPr>
              <a:t>(</a:t>
            </a:r>
            <a:r>
              <a:rPr lang="en-GB" altLang="nl-NL" sz="1600" i="1" dirty="0">
                <a:solidFill>
                  <a:schemeClr val="tx1"/>
                </a:solidFill>
              </a:rPr>
              <a:t>the string in  </a:t>
            </a:r>
            <a:r>
              <a:rPr lang="en-GB" altLang="nl-NL" sz="1600" b="1" dirty="0">
                <a:solidFill>
                  <a:schemeClr val="tx1"/>
                </a:solidFill>
                <a:latin typeface="Courier New" panose="02070309020205020404" pitchFamily="49" charset="0"/>
                <a:cs typeface="Courier New" panose="02070309020205020404" pitchFamily="49" charset="0"/>
              </a:rPr>
              <a:t>s</a:t>
            </a:r>
            <a:r>
              <a:rPr lang="en-GB" altLang="nl-NL" sz="1600" i="1" dirty="0">
                <a:solidFill>
                  <a:schemeClr val="tx1"/>
                </a:solidFill>
              </a:rPr>
              <a:t>  </a:t>
            </a:r>
            <a:r>
              <a:rPr lang="en-GB" altLang="nl-NL" sz="1600" b="1" dirty="0">
                <a:solidFill>
                  <a:schemeClr val="tx1"/>
                </a:solidFill>
                <a:latin typeface="Courier New" panose="02070309020205020404" pitchFamily="49" charset="0"/>
              </a:rPr>
              <a:t>);</a:t>
            </a:r>
          </a:p>
          <a:p>
            <a:pPr marL="457200" lvl="1" indent="0">
              <a:lnSpc>
                <a:spcPct val="100000"/>
              </a:lnSpc>
              <a:buNone/>
            </a:pPr>
            <a:r>
              <a:rPr lang="en-GB" sz="1600" b="1" dirty="0">
                <a:solidFill>
                  <a:schemeClr val="tx1"/>
                </a:solidFill>
                <a:latin typeface="Courier New" panose="02070309020205020404" pitchFamily="49" charset="0"/>
              </a:rPr>
              <a:t> }</a:t>
            </a:r>
          </a:p>
          <a:p>
            <a:pPr indent="-285750">
              <a:lnSpc>
                <a:spcPct val="100000"/>
              </a:lnSpc>
            </a:pPr>
            <a:r>
              <a:rPr lang="en-GB" sz="1600" dirty="0">
                <a:solidFill>
                  <a:schemeClr val="tx1"/>
                </a:solidFill>
              </a:rPr>
              <a:t>We now define functions to create </a:t>
            </a:r>
            <a:r>
              <a:rPr lang="en-GB" sz="1600" b="1" dirty="0" err="1">
                <a:solidFill>
                  <a:srgbClr val="339933"/>
                </a:solidFill>
                <a:latin typeface="Courier New" panose="02070309020205020404" pitchFamily="49" charset="0"/>
              </a:rPr>
              <a:t>SafeS</a:t>
            </a:r>
            <a:r>
              <a:rPr lang="en-GB" altLang="nl-NL" sz="1600" b="1" dirty="0" err="1">
                <a:solidFill>
                  <a:srgbClr val="339933"/>
                </a:solidFill>
                <a:latin typeface="Courier New" panose="02070309020205020404" pitchFamily="49" charset="0"/>
              </a:rPr>
              <a:t>QLquery</a:t>
            </a:r>
            <a:endParaRPr lang="en-GB" altLang="nl-NL" sz="1600" b="1" dirty="0">
              <a:solidFill>
                <a:srgbClr val="339933"/>
              </a:solidFill>
              <a:latin typeface="Courier New" panose="02070309020205020404" pitchFamily="49" charset="0"/>
            </a:endParaRPr>
          </a:p>
          <a:p>
            <a:pPr marL="800100" lvl="1">
              <a:lnSpc>
                <a:spcPct val="100000"/>
              </a:lnSpc>
              <a:buFont typeface="+mj-lt"/>
              <a:buAutoNum type="arabicPeriod"/>
            </a:pPr>
            <a:r>
              <a:rPr lang="en-GB" sz="1600" dirty="0">
                <a:solidFill>
                  <a:schemeClr val="tx1"/>
                </a:solidFill>
              </a:rPr>
              <a:t>any compiled-time constant can be turned into a </a:t>
            </a:r>
            <a:r>
              <a:rPr lang="en-GB" sz="1600" b="1" dirty="0" err="1">
                <a:solidFill>
                  <a:schemeClr val="tx1"/>
                </a:solidFill>
                <a:latin typeface="Courier New" panose="02070309020205020404" pitchFamily="49" charset="0"/>
              </a:rPr>
              <a:t>S</a:t>
            </a:r>
            <a:r>
              <a:rPr lang="en-GB" altLang="nl-NL" sz="1600" b="1" dirty="0" err="1">
                <a:solidFill>
                  <a:schemeClr val="tx1"/>
                </a:solidFill>
                <a:latin typeface="Courier New" panose="02070309020205020404" pitchFamily="49" charset="0"/>
              </a:rPr>
              <a:t>QLquery</a:t>
            </a:r>
            <a:r>
              <a:rPr lang="en-GB" sz="1600" dirty="0">
                <a:solidFill>
                  <a:schemeClr val="tx1"/>
                </a:solidFill>
              </a:rPr>
              <a:t>     </a:t>
            </a:r>
          </a:p>
          <a:p>
            <a:pPr marL="914400" lvl="2" indent="0">
              <a:lnSpc>
                <a:spcPct val="100000"/>
              </a:lnSpc>
              <a:buNone/>
            </a:pPr>
            <a:r>
              <a:rPr lang="en-GB" sz="1600" b="1" dirty="0">
                <a:solidFill>
                  <a:srgbClr val="339933"/>
                </a:solidFill>
                <a:latin typeface="Courier New" panose="02070309020205020404" pitchFamily="49" charset="0"/>
              </a:rPr>
              <a:t>  </a:t>
            </a:r>
            <a:r>
              <a:rPr lang="en-GB" sz="1600" b="1" dirty="0" err="1">
                <a:solidFill>
                  <a:schemeClr val="tx1"/>
                </a:solidFill>
                <a:latin typeface="Courier New" panose="02070309020205020404" pitchFamily="49" charset="0"/>
              </a:rPr>
              <a:t>SafeS</a:t>
            </a:r>
            <a:r>
              <a:rPr lang="en-GB" altLang="nl-NL" sz="1600" b="1" dirty="0" err="1">
                <a:solidFill>
                  <a:schemeClr val="tx1"/>
                </a:solidFill>
                <a:latin typeface="Courier New" panose="02070309020205020404" pitchFamily="49" charset="0"/>
              </a:rPr>
              <a:t>QLquery</a:t>
            </a:r>
            <a:r>
              <a:rPr lang="en-GB" altLang="nl-NL" sz="1600" b="1" dirty="0">
                <a:solidFill>
                  <a:srgbClr val="339933"/>
                </a:solidFill>
                <a:latin typeface="Courier New" panose="02070309020205020404" pitchFamily="49" charset="0"/>
              </a:rPr>
              <a:t> create </a:t>
            </a:r>
            <a:r>
              <a:rPr lang="en-GB" altLang="nl-NL" sz="1600" b="1" dirty="0">
                <a:solidFill>
                  <a:schemeClr val="tx1"/>
                </a:solidFill>
                <a:latin typeface="Courier New" panose="02070309020205020404" pitchFamily="49" charset="0"/>
              </a:rPr>
              <a:t>(@CompiletimeConstant String </a:t>
            </a:r>
            <a:r>
              <a:rPr lang="en-GB" altLang="nl-NL" sz="1600" b="1" dirty="0">
                <a:solidFill>
                  <a:srgbClr val="339933"/>
                </a:solidFill>
                <a:latin typeface="Courier New" panose="02070309020205020404" pitchFamily="49" charset="0"/>
              </a:rPr>
              <a:t>s</a:t>
            </a:r>
            <a:r>
              <a:rPr lang="en-GB" altLang="nl-NL" sz="1600" b="1" dirty="0">
                <a:solidFill>
                  <a:schemeClr val="tx1"/>
                </a:solidFill>
                <a:latin typeface="Courier New" panose="02070309020205020404" pitchFamily="49" charset="0"/>
              </a:rPr>
              <a:t>)</a:t>
            </a:r>
            <a:endParaRPr lang="en-GB" sz="1600" dirty="0">
              <a:solidFill>
                <a:schemeClr val="tx1"/>
              </a:solidFill>
            </a:endParaRPr>
          </a:p>
          <a:p>
            <a:pPr marL="800100" lvl="1">
              <a:lnSpc>
                <a:spcPct val="100000"/>
              </a:lnSpc>
              <a:buFont typeface="+mj-lt"/>
              <a:buAutoNum type="arabicPeriod"/>
            </a:pPr>
            <a:r>
              <a:rPr lang="en-GB" sz="1600" dirty="0">
                <a:solidFill>
                  <a:schemeClr val="tx1"/>
                </a:solidFill>
              </a:rPr>
              <a:t> we can append a string to an </a:t>
            </a:r>
            <a:r>
              <a:rPr lang="en-GB" sz="1600" b="1" dirty="0" err="1">
                <a:solidFill>
                  <a:schemeClr val="tx1"/>
                </a:solidFill>
                <a:latin typeface="Courier New" panose="02070309020205020404" pitchFamily="49" charset="0"/>
              </a:rPr>
              <a:t>SafeS</a:t>
            </a:r>
            <a:r>
              <a:rPr lang="en-GB" altLang="nl-NL" sz="1600" b="1" dirty="0" err="1">
                <a:solidFill>
                  <a:schemeClr val="tx1"/>
                </a:solidFill>
                <a:latin typeface="Courier New" panose="02070309020205020404" pitchFamily="49" charset="0"/>
              </a:rPr>
              <a:t>QLquery</a:t>
            </a:r>
            <a:r>
              <a:rPr lang="en-GB" altLang="nl-NL" sz="1600" dirty="0">
                <a:solidFill>
                  <a:schemeClr val="tx1"/>
                </a:solidFill>
              </a:rPr>
              <a:t> using a function</a:t>
            </a:r>
          </a:p>
          <a:p>
            <a:pPr marL="457200" lvl="1" indent="0">
              <a:lnSpc>
                <a:spcPct val="100000"/>
              </a:lnSpc>
              <a:buNone/>
            </a:pPr>
            <a:r>
              <a:rPr lang="en-GB" sz="1600" b="1" dirty="0">
                <a:solidFill>
                  <a:srgbClr val="339933"/>
                </a:solidFill>
                <a:latin typeface="Courier New" panose="02070309020205020404" pitchFamily="49" charset="0"/>
              </a:rPr>
              <a:t>      </a:t>
            </a:r>
            <a:r>
              <a:rPr lang="en-GB" sz="1600" b="1" dirty="0" err="1">
                <a:solidFill>
                  <a:schemeClr val="tx1"/>
                </a:solidFill>
                <a:latin typeface="Courier New" panose="02070309020205020404" pitchFamily="49" charset="0"/>
              </a:rPr>
              <a:t>SafeS</a:t>
            </a:r>
            <a:r>
              <a:rPr lang="en-GB" altLang="nl-NL" sz="1600" b="1" dirty="0" err="1">
                <a:solidFill>
                  <a:schemeClr val="tx1"/>
                </a:solidFill>
                <a:latin typeface="Courier New" panose="02070309020205020404" pitchFamily="49" charset="0"/>
              </a:rPr>
              <a:t>QLquery</a:t>
            </a: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appendSQL</a:t>
            </a:r>
            <a:r>
              <a:rPr lang="en-GB" sz="1600" b="1" dirty="0">
                <a:solidFill>
                  <a:srgbClr val="339933"/>
                </a:solidFill>
                <a:latin typeface="Courier New" panose="02070309020205020404" pitchFamily="49" charset="0"/>
              </a:rPr>
              <a:t> </a:t>
            </a:r>
            <a:r>
              <a:rPr lang="en-GB" sz="1600" b="1" dirty="0">
                <a:solidFill>
                  <a:schemeClr val="tx1"/>
                </a:solidFill>
                <a:latin typeface="Courier New" panose="02070309020205020404" pitchFamily="49" charset="0"/>
              </a:rPr>
              <a:t>(</a:t>
            </a:r>
            <a:r>
              <a:rPr lang="en-GB" sz="1600" b="1" dirty="0" err="1">
                <a:solidFill>
                  <a:schemeClr val="tx1"/>
                </a:solidFill>
                <a:latin typeface="Courier New" panose="02070309020205020404" pitchFamily="49" charset="0"/>
              </a:rPr>
              <a:t>SafeSQLquery</a:t>
            </a:r>
            <a:r>
              <a:rPr lang="en-GB" sz="1600" b="1" dirty="0">
                <a:solidFill>
                  <a:schemeClr val="tx1"/>
                </a:solidFill>
                <a:latin typeface="Courier New" panose="02070309020205020404" pitchFamily="49" charset="0"/>
              </a:rPr>
              <a:t> </a:t>
            </a:r>
            <a:r>
              <a:rPr lang="en-GB" sz="1600" b="1" dirty="0">
                <a:solidFill>
                  <a:srgbClr val="339933"/>
                </a:solidFill>
                <a:latin typeface="Courier New" panose="02070309020205020404" pitchFamily="49" charset="0"/>
              </a:rPr>
              <a:t>q, </a:t>
            </a:r>
            <a:r>
              <a:rPr lang="en-GB" sz="1600" b="1" dirty="0">
                <a:solidFill>
                  <a:schemeClr val="tx1"/>
                </a:solidFill>
                <a:latin typeface="Courier New" panose="02070309020205020404" pitchFamily="49" charset="0"/>
              </a:rPr>
              <a:t>String</a:t>
            </a:r>
            <a:r>
              <a:rPr lang="en-GB" sz="1600" b="1" dirty="0">
                <a:solidFill>
                  <a:srgbClr val="339933"/>
                </a:solidFill>
                <a:latin typeface="Courier New" panose="02070309020205020404" pitchFamily="49" charset="0"/>
              </a:rPr>
              <a:t> s) </a:t>
            </a:r>
          </a:p>
          <a:p>
            <a:pPr marL="457200" lvl="1" indent="0">
              <a:lnSpc>
                <a:spcPct val="100000"/>
              </a:lnSpc>
              <a:buNone/>
            </a:pPr>
            <a:r>
              <a:rPr lang="en-GB" sz="1600" b="1" dirty="0">
                <a:solidFill>
                  <a:schemeClr val="tx1"/>
                </a:solidFill>
                <a:latin typeface="Courier New" panose="02070309020205020404" pitchFamily="49" charset="0"/>
              </a:rPr>
              <a:t>    </a:t>
            </a:r>
            <a:r>
              <a:rPr lang="en-US" sz="1600" dirty="0">
                <a:solidFill>
                  <a:schemeClr val="tx1"/>
                </a:solidFill>
              </a:rPr>
              <a:t>which will apply the right encoding to </a:t>
            </a:r>
            <a:r>
              <a:rPr lang="en-US" sz="1600" b="1" dirty="0">
                <a:solidFill>
                  <a:srgbClr val="339933"/>
                </a:solidFill>
                <a:latin typeface="Courier New" panose="02070309020205020404" pitchFamily="49" charset="0"/>
              </a:rPr>
              <a:t>s  </a:t>
            </a:r>
          </a:p>
          <a:p>
            <a:pPr marL="57150" indent="0">
              <a:lnSpc>
                <a:spcPct val="100000"/>
              </a:lnSpc>
              <a:buNone/>
            </a:pPr>
            <a:r>
              <a:rPr lang="en-US" sz="1600" dirty="0">
                <a:solidFill>
                  <a:schemeClr val="tx1"/>
                </a:solidFill>
              </a:rPr>
              <a:t>Type system guarantees that user inputs in queries are properly escaped.  </a:t>
            </a:r>
          </a:p>
          <a:p>
            <a:pPr marL="57150" indent="0">
              <a:lnSpc>
                <a:spcPct val="100000"/>
              </a:lnSpc>
              <a:buNone/>
            </a:pPr>
            <a:r>
              <a:rPr lang="en-US" sz="1600" dirty="0">
                <a:solidFill>
                  <a:schemeClr val="tx1"/>
                </a:solidFill>
              </a:rPr>
              <a:t>We disallow use of the old unsafe </a:t>
            </a:r>
            <a:r>
              <a:rPr lang="en-GB" altLang="nl-NL" sz="1600" b="1" dirty="0" err="1">
                <a:solidFill>
                  <a:srgbClr val="FF0000"/>
                </a:solidFill>
                <a:latin typeface="Courier New" panose="02070309020205020404" pitchFamily="49" charset="0"/>
              </a:rPr>
              <a:t>executeDynamicSQLQuery</a:t>
            </a:r>
            <a:r>
              <a:rPr lang="en-US" altLang="nl-NL" sz="1600" b="1" dirty="0"/>
              <a:t> </a:t>
            </a:r>
            <a:r>
              <a:rPr lang="en-US" altLang="nl-NL" sz="1600" dirty="0">
                <a:solidFill>
                  <a:schemeClr val="tx1"/>
                </a:solidFill>
              </a:rPr>
              <a:t>.</a:t>
            </a:r>
            <a:endParaRPr lang="en-US" sz="1600" b="1" dirty="0">
              <a:solidFill>
                <a:srgbClr val="339933"/>
              </a:solidFill>
              <a:latin typeface="Courier New" panose="02070309020205020404" pitchFamily="49" charset="0"/>
              <a:cs typeface="Courier New" panose="02070309020205020404" pitchFamily="49" charset="0"/>
            </a:endParaRPr>
          </a:p>
          <a:p>
            <a:pPr marL="57150" indent="0">
              <a:buNone/>
            </a:pPr>
            <a:endParaRPr lang="en-GB" sz="1600" b="1" dirty="0">
              <a:solidFill>
                <a:srgbClr val="339933"/>
              </a:solidFill>
              <a:latin typeface="Courier New" panose="02070309020205020404" pitchFamily="49" charset="0"/>
            </a:endParaRPr>
          </a:p>
        </p:txBody>
      </p:sp>
      <p:sp>
        <p:nvSpPr>
          <p:cNvPr id="4" name="Slide Number Placeholder 3">
            <a:extLst>
              <a:ext uri="{FF2B5EF4-FFF2-40B4-BE49-F238E27FC236}">
                <a16:creationId xmlns:a16="http://schemas.microsoft.com/office/drawing/2014/main" id="{DAD3AD53-74B2-54AC-2C8F-FAF6C620AE06}"/>
              </a:ext>
            </a:extLst>
          </p:cNvPr>
          <p:cNvSpPr>
            <a:spLocks noGrp="1"/>
          </p:cNvSpPr>
          <p:nvPr>
            <p:ph type="sldNum" idx="10"/>
          </p:nvPr>
        </p:nvSpPr>
        <p:spPr/>
        <p:txBody>
          <a:bodyPr/>
          <a:lstStyle/>
          <a:p>
            <a:pPr>
              <a:defRPr/>
            </a:pPr>
            <a:fld id="{203D43D3-408D-4D7A-B290-7A4D7FA16B86}" type="slidenum">
              <a:rPr lang="en-GB" altLang="nl-NL" smtClean="0"/>
              <a:pPr>
                <a:defRPr/>
              </a:pPr>
              <a:t>47</a:t>
            </a:fld>
            <a:endParaRPr lang="en-GB" altLang="nl-NL" dirty="0"/>
          </a:p>
        </p:txBody>
      </p:sp>
    </p:spTree>
    <p:extLst>
      <p:ext uri="{BB962C8B-B14F-4D97-AF65-F5344CB8AC3E}">
        <p14:creationId xmlns:p14="http://schemas.microsoft.com/office/powerpoint/2010/main" val="19100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76A9-6DC9-762D-6257-B82BE706757F}"/>
              </a:ext>
            </a:extLst>
          </p:cNvPr>
          <p:cNvSpPr>
            <a:spLocks noGrp="1"/>
          </p:cNvSpPr>
          <p:nvPr>
            <p:ph type="title"/>
          </p:nvPr>
        </p:nvSpPr>
        <p:spPr/>
        <p:txBody>
          <a:bodyPr/>
          <a:lstStyle/>
          <a:p>
            <a:r>
              <a:rPr lang="en-US" sz="2400" dirty="0"/>
              <a:t>Safe builders for several contexts</a:t>
            </a:r>
            <a:endParaRPr lang="en-NL" sz="2400" dirty="0"/>
          </a:p>
        </p:txBody>
      </p:sp>
      <p:sp>
        <p:nvSpPr>
          <p:cNvPr id="3" name="Content Placeholder 2">
            <a:extLst>
              <a:ext uri="{FF2B5EF4-FFF2-40B4-BE49-F238E27FC236}">
                <a16:creationId xmlns:a16="http://schemas.microsoft.com/office/drawing/2014/main" id="{A8AB9D98-97F2-CE96-D351-C310771468B4}"/>
              </a:ext>
            </a:extLst>
          </p:cNvPr>
          <p:cNvSpPr>
            <a:spLocks noGrp="1"/>
          </p:cNvSpPr>
          <p:nvPr>
            <p:ph idx="1"/>
          </p:nvPr>
        </p:nvSpPr>
        <p:spPr/>
        <p:txBody>
          <a:bodyPr/>
          <a:lstStyle/>
          <a:p>
            <a:pPr marL="57150" indent="0">
              <a:lnSpc>
                <a:spcPct val="100000"/>
              </a:lnSpc>
              <a:buNone/>
            </a:pPr>
            <a:r>
              <a:rPr lang="en-GB" sz="1600" dirty="0">
                <a:solidFill>
                  <a:schemeClr val="tx1"/>
                </a:solidFill>
              </a:rPr>
              <a:t>If we use string-like data in several contexts, each with their own encoding, we can introduce  a different String-like </a:t>
            </a:r>
            <a:r>
              <a:rPr lang="en-GB" sz="1600" dirty="0" err="1">
                <a:solidFill>
                  <a:schemeClr val="tx1"/>
                </a:solidFill>
              </a:rPr>
              <a:t>typesa</a:t>
            </a:r>
            <a:r>
              <a:rPr lang="en-GB" sz="1600" dirty="0">
                <a:solidFill>
                  <a:schemeClr val="tx1"/>
                </a:solidFill>
              </a:rPr>
              <a:t> for each, e.g.</a:t>
            </a:r>
          </a:p>
          <a:p>
            <a:pPr marL="57150" indent="0">
              <a:lnSpc>
                <a:spcPct val="100000"/>
              </a:lnSpc>
              <a:buNone/>
            </a:pPr>
            <a:endParaRPr lang="en-GB" sz="1050" dirty="0">
              <a:solidFill>
                <a:schemeClr val="tx1"/>
              </a:solidFill>
            </a:endParaRPr>
          </a:p>
          <a:p>
            <a:pPr marL="57150" indent="0">
              <a:lnSpc>
                <a:spcPct val="100000"/>
              </a:lnSpc>
              <a:buNone/>
            </a:pP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SafeS</a:t>
            </a:r>
            <a:r>
              <a:rPr lang="en-GB" altLang="nl-NL" sz="1600" b="1" dirty="0" err="1">
                <a:solidFill>
                  <a:srgbClr val="339933"/>
                </a:solidFill>
                <a:latin typeface="Courier New" panose="02070309020205020404" pitchFamily="49" charset="0"/>
              </a:rPr>
              <a:t>QLquery</a:t>
            </a:r>
            <a:r>
              <a:rPr lang="en-GB" altLang="nl-NL"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SafeHTML</a:t>
            </a: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SafeOSCommand</a:t>
            </a: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SafeFilename</a:t>
            </a:r>
            <a:r>
              <a:rPr lang="en-GB" sz="1600" b="1" dirty="0">
                <a:solidFill>
                  <a:srgbClr val="339933"/>
                </a:solidFill>
                <a:latin typeface="Courier New" panose="02070309020205020404" pitchFamily="49" charset="0"/>
              </a:rPr>
              <a:t> </a:t>
            </a:r>
            <a:r>
              <a:rPr lang="en-GB" altLang="nl-NL" sz="1600" b="1" dirty="0">
                <a:solidFill>
                  <a:srgbClr val="339933"/>
                </a:solidFill>
                <a:latin typeface="Courier New" panose="02070309020205020404" pitchFamily="49" charset="0"/>
              </a:rPr>
              <a:t> </a:t>
            </a:r>
          </a:p>
          <a:p>
            <a:pPr marL="514350" lvl="1" indent="0">
              <a:lnSpc>
                <a:spcPct val="100000"/>
              </a:lnSpc>
              <a:buNone/>
            </a:pPr>
            <a:endParaRPr lang="en-GB" sz="1000" dirty="0">
              <a:solidFill>
                <a:schemeClr val="tx1"/>
              </a:solidFill>
            </a:endParaRPr>
          </a:p>
          <a:p>
            <a:pPr marL="57150" indent="0">
              <a:lnSpc>
                <a:spcPct val="100000"/>
              </a:lnSpc>
              <a:buNone/>
            </a:pPr>
            <a:r>
              <a:rPr lang="en-GB" sz="1600" dirty="0">
                <a:solidFill>
                  <a:schemeClr val="tx1"/>
                </a:solidFill>
              </a:rPr>
              <a:t>with association constructors or factory methods for each, e.g.</a:t>
            </a:r>
            <a:endParaRPr lang="en-GB" altLang="nl-NL" sz="1600" dirty="0">
              <a:solidFill>
                <a:schemeClr val="tx1"/>
              </a:solidFill>
            </a:endParaRPr>
          </a:p>
          <a:p>
            <a:pPr marL="57150" indent="0">
              <a:lnSpc>
                <a:spcPct val="100000"/>
              </a:lnSpc>
              <a:buNone/>
            </a:pPr>
            <a:endParaRPr lang="en-GB" altLang="nl-NL" sz="1600" dirty="0">
              <a:solidFill>
                <a:schemeClr val="tx1"/>
              </a:solidFill>
            </a:endParaRPr>
          </a:p>
          <a:p>
            <a:pPr marL="57150" indent="0">
              <a:lnSpc>
                <a:spcPct val="100000"/>
              </a:lnSpc>
              <a:buNone/>
            </a:pPr>
            <a:r>
              <a:rPr lang="en-GB" sz="1600" b="1" dirty="0">
                <a:solidFill>
                  <a:schemeClr val="tx1"/>
                </a:solidFill>
                <a:latin typeface="Courier New" panose="02070309020205020404" pitchFamily="49" charset="0"/>
              </a:rPr>
              <a:t>   </a:t>
            </a:r>
            <a:r>
              <a:rPr lang="en-GB" sz="1600" b="1" dirty="0">
                <a:solidFill>
                  <a:srgbClr val="339933"/>
                </a:solidFill>
                <a:latin typeface="Courier New" panose="02070309020205020404" pitchFamily="49" charset="0"/>
              </a:rPr>
              <a:t> </a:t>
            </a:r>
            <a:r>
              <a:rPr lang="en-GB" sz="1600" b="1" dirty="0" err="1">
                <a:solidFill>
                  <a:schemeClr val="tx1"/>
                </a:solidFill>
                <a:latin typeface="Courier New" panose="02070309020205020404" pitchFamily="49" charset="0"/>
              </a:rPr>
              <a:t>SafeHTML</a:t>
            </a:r>
            <a:r>
              <a:rPr lang="en-GB" altLang="nl-NL" sz="1600" b="1" dirty="0">
                <a:solidFill>
                  <a:srgbClr val="339933"/>
                </a:solidFill>
                <a:latin typeface="Courier New" panose="02070309020205020404" pitchFamily="49" charset="0"/>
              </a:rPr>
              <a:t> create </a:t>
            </a:r>
            <a:r>
              <a:rPr lang="en-GB" altLang="nl-NL" sz="1600" b="1" dirty="0">
                <a:solidFill>
                  <a:schemeClr val="tx1"/>
                </a:solidFill>
                <a:latin typeface="Courier New" panose="02070309020205020404" pitchFamily="49" charset="0"/>
              </a:rPr>
              <a:t>(@CompiletimeConstant String </a:t>
            </a:r>
            <a:r>
              <a:rPr lang="en-GB" altLang="nl-NL" sz="1600" b="1" dirty="0">
                <a:solidFill>
                  <a:srgbClr val="339933"/>
                </a:solidFill>
                <a:latin typeface="Courier New" panose="02070309020205020404" pitchFamily="49" charset="0"/>
              </a:rPr>
              <a:t>s</a:t>
            </a:r>
            <a:r>
              <a:rPr lang="en-GB" altLang="nl-NL" sz="1600" b="1" dirty="0">
                <a:solidFill>
                  <a:schemeClr val="tx1"/>
                </a:solidFill>
                <a:latin typeface="Courier New" panose="02070309020205020404" pitchFamily="49" charset="0"/>
              </a:rPr>
              <a:t>)</a:t>
            </a:r>
          </a:p>
          <a:p>
            <a:pPr marL="57150" indent="0">
              <a:lnSpc>
                <a:spcPct val="100000"/>
              </a:lnSpc>
              <a:buNone/>
            </a:pPr>
            <a:r>
              <a:rPr lang="en-GB" sz="1600" b="1" dirty="0">
                <a:solidFill>
                  <a:schemeClr val="tx1"/>
                </a:solidFill>
                <a:latin typeface="Courier New" panose="02070309020205020404" pitchFamily="49" charset="0"/>
              </a:rPr>
              <a:t>    </a:t>
            </a:r>
            <a:r>
              <a:rPr lang="en-GB" sz="1600" b="1" dirty="0" err="1">
                <a:solidFill>
                  <a:schemeClr val="tx1"/>
                </a:solidFill>
                <a:latin typeface="Courier New" panose="02070309020205020404" pitchFamily="49" charset="0"/>
              </a:rPr>
              <a:t>SafeHTML</a:t>
            </a: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concatHTML</a:t>
            </a:r>
            <a:r>
              <a:rPr lang="en-GB" sz="1600" b="1" dirty="0">
                <a:solidFill>
                  <a:srgbClr val="339933"/>
                </a:solidFill>
                <a:latin typeface="Courier New" panose="02070309020205020404" pitchFamily="49" charset="0"/>
              </a:rPr>
              <a:t> </a:t>
            </a:r>
            <a:r>
              <a:rPr lang="en-GB" sz="1600" b="1" dirty="0">
                <a:solidFill>
                  <a:schemeClr val="tx1"/>
                </a:solidFill>
                <a:latin typeface="Courier New" panose="02070309020205020404" pitchFamily="49" charset="0"/>
              </a:rPr>
              <a:t>(</a:t>
            </a:r>
            <a:r>
              <a:rPr lang="en-GB" sz="1600" b="1" dirty="0" err="1">
                <a:solidFill>
                  <a:schemeClr val="tx1"/>
                </a:solidFill>
                <a:latin typeface="Courier New" panose="02070309020205020404" pitchFamily="49" charset="0"/>
              </a:rPr>
              <a:t>SafeHTML</a:t>
            </a:r>
            <a:r>
              <a:rPr lang="en-GB" sz="1600" b="1" dirty="0">
                <a:solidFill>
                  <a:schemeClr val="tx1"/>
                </a:solidFill>
                <a:latin typeface="Courier New" panose="02070309020205020404" pitchFamily="49" charset="0"/>
              </a:rPr>
              <a:t> </a:t>
            </a:r>
            <a:r>
              <a:rPr lang="en-GB" sz="1600" b="1" dirty="0">
                <a:solidFill>
                  <a:srgbClr val="339933"/>
                </a:solidFill>
                <a:latin typeface="Courier New" panose="02070309020205020404" pitchFamily="49" charset="0"/>
              </a:rPr>
              <a:t>h1</a:t>
            </a:r>
            <a:r>
              <a:rPr lang="en-GB" sz="1600" b="1" dirty="0">
                <a:solidFill>
                  <a:schemeClr val="tx1"/>
                </a:solidFill>
                <a:latin typeface="Courier New" panose="02070309020205020404" pitchFamily="49" charset="0"/>
              </a:rPr>
              <a:t>, </a:t>
            </a:r>
            <a:r>
              <a:rPr lang="en-GB" sz="1600" b="1" dirty="0" err="1">
                <a:solidFill>
                  <a:schemeClr val="tx1"/>
                </a:solidFill>
                <a:latin typeface="Courier New" panose="02070309020205020404" pitchFamily="49" charset="0"/>
              </a:rPr>
              <a:t>SafeHTML</a:t>
            </a:r>
            <a:r>
              <a:rPr lang="en-GB" sz="1600" b="1" dirty="0">
                <a:solidFill>
                  <a:srgbClr val="339933"/>
                </a:solidFill>
                <a:latin typeface="Courier New" panose="02070309020205020404" pitchFamily="49" charset="0"/>
              </a:rPr>
              <a:t> h2) </a:t>
            </a:r>
          </a:p>
          <a:p>
            <a:pPr marL="57150" indent="0">
              <a:lnSpc>
                <a:spcPct val="100000"/>
              </a:lnSpc>
              <a:buNone/>
            </a:pPr>
            <a:r>
              <a:rPr lang="en-GB" sz="1600" b="1" dirty="0">
                <a:solidFill>
                  <a:srgbClr val="339933"/>
                </a:solidFill>
                <a:latin typeface="Courier New" panose="02070309020205020404" pitchFamily="49" charset="0"/>
              </a:rPr>
              <a:t>    </a:t>
            </a:r>
            <a:r>
              <a:rPr lang="en-GB" sz="1600" b="1" dirty="0" err="1">
                <a:solidFill>
                  <a:schemeClr val="tx1"/>
                </a:solidFill>
                <a:latin typeface="Courier New" panose="02070309020205020404" pitchFamily="49" charset="0"/>
              </a:rPr>
              <a:t>SafeHTML</a:t>
            </a:r>
            <a:r>
              <a:rPr lang="en-GB" sz="1600" b="1" dirty="0">
                <a:solidFill>
                  <a:srgbClr val="339933"/>
                </a:solidFill>
                <a:latin typeface="Courier New" panose="02070309020205020404" pitchFamily="49" charset="0"/>
              </a:rPr>
              <a:t> </a:t>
            </a:r>
            <a:r>
              <a:rPr lang="en-GB" sz="1600" b="1" dirty="0" err="1">
                <a:solidFill>
                  <a:srgbClr val="339933"/>
                </a:solidFill>
                <a:latin typeface="Courier New" panose="02070309020205020404" pitchFamily="49" charset="0"/>
              </a:rPr>
              <a:t>appendHTML</a:t>
            </a:r>
            <a:r>
              <a:rPr lang="en-GB" sz="1600" b="1" dirty="0">
                <a:solidFill>
                  <a:srgbClr val="339933"/>
                </a:solidFill>
                <a:latin typeface="Courier New" panose="02070309020205020404" pitchFamily="49" charset="0"/>
              </a:rPr>
              <a:t> </a:t>
            </a:r>
            <a:r>
              <a:rPr lang="en-GB" sz="1600" b="1" dirty="0">
                <a:solidFill>
                  <a:schemeClr val="tx1"/>
                </a:solidFill>
                <a:latin typeface="Courier New" panose="02070309020205020404" pitchFamily="49" charset="0"/>
              </a:rPr>
              <a:t>(</a:t>
            </a:r>
            <a:r>
              <a:rPr lang="en-GB" sz="1600" b="1" dirty="0" err="1">
                <a:solidFill>
                  <a:schemeClr val="tx1"/>
                </a:solidFill>
                <a:latin typeface="Courier New" panose="02070309020205020404" pitchFamily="49" charset="0"/>
              </a:rPr>
              <a:t>SafeHTML</a:t>
            </a:r>
            <a:r>
              <a:rPr lang="en-GB" sz="1600" b="1" dirty="0">
                <a:solidFill>
                  <a:schemeClr val="tx1"/>
                </a:solidFill>
                <a:latin typeface="Courier New" panose="02070309020205020404" pitchFamily="49" charset="0"/>
              </a:rPr>
              <a:t> </a:t>
            </a:r>
            <a:r>
              <a:rPr lang="en-GB" sz="1600" b="1" dirty="0">
                <a:solidFill>
                  <a:srgbClr val="339933"/>
                </a:solidFill>
                <a:latin typeface="Courier New" panose="02070309020205020404" pitchFamily="49" charset="0"/>
              </a:rPr>
              <a:t>h</a:t>
            </a:r>
            <a:r>
              <a:rPr lang="en-GB" sz="1600" b="1" dirty="0">
                <a:solidFill>
                  <a:schemeClr val="tx1"/>
                </a:solidFill>
                <a:latin typeface="Courier New" panose="02070309020205020404" pitchFamily="49" charset="0"/>
              </a:rPr>
              <a:t>, String</a:t>
            </a:r>
            <a:r>
              <a:rPr lang="en-GB" sz="1600" b="1" dirty="0">
                <a:solidFill>
                  <a:srgbClr val="339933"/>
                </a:solidFill>
                <a:latin typeface="Courier New" panose="02070309020205020404" pitchFamily="49" charset="0"/>
              </a:rPr>
              <a:t> s) </a:t>
            </a:r>
          </a:p>
          <a:p>
            <a:pPr marL="57150" indent="0">
              <a:buNone/>
            </a:pPr>
            <a:endParaRPr lang="en-GB" sz="1050" b="1" dirty="0">
              <a:solidFill>
                <a:srgbClr val="339933"/>
              </a:solidFill>
              <a:latin typeface="Courier New" panose="02070309020205020404" pitchFamily="49" charset="0"/>
            </a:endParaRPr>
          </a:p>
          <a:p>
            <a:pPr marL="57150" indent="0">
              <a:buNone/>
            </a:pPr>
            <a:r>
              <a:rPr lang="en-GB" sz="1600" b="1" dirty="0" err="1">
                <a:solidFill>
                  <a:srgbClr val="339933"/>
                </a:solidFill>
                <a:latin typeface="Courier New" panose="02070309020205020404" pitchFamily="49" charset="0"/>
              </a:rPr>
              <a:t>appendHTML</a:t>
            </a:r>
            <a:r>
              <a:rPr lang="en-GB" sz="1600" b="1" dirty="0">
                <a:solidFill>
                  <a:srgbClr val="339933"/>
                </a:solidFill>
                <a:latin typeface="Courier New" panose="02070309020205020404" pitchFamily="49" charset="0"/>
              </a:rPr>
              <a:t>(</a:t>
            </a:r>
            <a:r>
              <a:rPr lang="en-GB" sz="1600" b="1" dirty="0" err="1">
                <a:solidFill>
                  <a:srgbClr val="339933"/>
                </a:solidFill>
                <a:latin typeface="Courier New" panose="02070309020205020404" pitchFamily="49" charset="0"/>
              </a:rPr>
              <a:t>h,s</a:t>
            </a:r>
            <a:r>
              <a:rPr lang="en-GB" sz="1600" b="1" dirty="0">
                <a:solidFill>
                  <a:srgbClr val="339933"/>
                </a:solidFill>
                <a:latin typeface="Courier New" panose="02070309020205020404" pitchFamily="49" charset="0"/>
              </a:rPr>
              <a:t>)</a:t>
            </a:r>
            <a:r>
              <a:rPr lang="en-GB" sz="1600" dirty="0">
                <a:solidFill>
                  <a:schemeClr val="tx1"/>
                </a:solidFill>
              </a:rPr>
              <a:t> and </a:t>
            </a:r>
            <a:r>
              <a:rPr lang="en-GB" sz="1600" b="1" dirty="0" err="1">
                <a:solidFill>
                  <a:srgbClr val="339933"/>
                </a:solidFill>
                <a:latin typeface="Courier New" panose="02070309020205020404" pitchFamily="49" charset="0"/>
              </a:rPr>
              <a:t>appendSQL</a:t>
            </a:r>
            <a:r>
              <a:rPr lang="en-GB" sz="1600" b="1" dirty="0">
                <a:solidFill>
                  <a:srgbClr val="339933"/>
                </a:solidFill>
                <a:latin typeface="Courier New" panose="02070309020205020404" pitchFamily="49" charset="0"/>
              </a:rPr>
              <a:t>(</a:t>
            </a:r>
            <a:r>
              <a:rPr lang="en-GB" sz="1600" b="1" dirty="0" err="1">
                <a:solidFill>
                  <a:srgbClr val="339933"/>
                </a:solidFill>
                <a:latin typeface="Courier New" panose="02070309020205020404" pitchFamily="49" charset="0"/>
              </a:rPr>
              <a:t>h,s</a:t>
            </a:r>
            <a:r>
              <a:rPr lang="en-GB" sz="1600" b="1" dirty="0">
                <a:solidFill>
                  <a:srgbClr val="339933"/>
                </a:solidFill>
                <a:latin typeface="Courier New" panose="02070309020205020404" pitchFamily="49" charset="0"/>
              </a:rPr>
              <a:t>)</a:t>
            </a:r>
            <a:r>
              <a:rPr lang="en-GB" sz="1600" dirty="0">
                <a:solidFill>
                  <a:schemeClr val="tx1"/>
                </a:solidFill>
              </a:rPr>
              <a:t> would use different encodings for the parameter </a:t>
            </a:r>
            <a:r>
              <a:rPr lang="en-GB" sz="1600" b="1" dirty="0">
                <a:solidFill>
                  <a:srgbClr val="339933"/>
                </a:solidFill>
                <a:latin typeface="Courier New" panose="02070309020205020404" pitchFamily="49" charset="0"/>
              </a:rPr>
              <a:t>s</a:t>
            </a:r>
          </a:p>
          <a:p>
            <a:pPr marL="57150" indent="0">
              <a:buNone/>
            </a:pPr>
            <a:endParaRPr lang="en-GB" sz="1600" b="1" dirty="0">
              <a:solidFill>
                <a:srgbClr val="339933"/>
              </a:solidFill>
              <a:latin typeface="Courier New" panose="02070309020205020404" pitchFamily="49" charset="0"/>
            </a:endParaRPr>
          </a:p>
          <a:p>
            <a:pPr marL="57150" indent="0">
              <a:buNone/>
            </a:pPr>
            <a:r>
              <a:rPr lang="en-GB" sz="1600" dirty="0">
                <a:solidFill>
                  <a:schemeClr val="tx1"/>
                </a:solidFill>
              </a:rPr>
              <a:t>We could introduce unsafe loopholes that we evaluate by hand</a:t>
            </a:r>
          </a:p>
          <a:p>
            <a:pPr marL="57150" indent="0">
              <a:buNone/>
            </a:pPr>
            <a:r>
              <a:rPr lang="en-GB" sz="1600" b="1" dirty="0">
                <a:solidFill>
                  <a:schemeClr val="tx1"/>
                </a:solidFill>
                <a:latin typeface="Courier New" panose="02070309020205020404" pitchFamily="49" charset="0"/>
              </a:rPr>
              <a:t>         </a:t>
            </a:r>
            <a:r>
              <a:rPr lang="en-GB" sz="1600" b="1" dirty="0" err="1">
                <a:solidFill>
                  <a:schemeClr val="tx1"/>
                </a:solidFill>
                <a:latin typeface="Courier New" panose="02070309020205020404" pitchFamily="49" charset="0"/>
              </a:rPr>
              <a:t>SafeHTML</a:t>
            </a:r>
            <a:r>
              <a:rPr lang="en-GB" altLang="nl-NL" sz="1600" b="1" dirty="0">
                <a:solidFill>
                  <a:srgbClr val="339933"/>
                </a:solidFill>
                <a:latin typeface="Courier New" panose="02070309020205020404" pitchFamily="49" charset="0"/>
              </a:rPr>
              <a:t> </a:t>
            </a:r>
            <a:r>
              <a:rPr lang="en-GB" altLang="nl-NL" sz="1600" b="1" dirty="0" err="1">
                <a:solidFill>
                  <a:srgbClr val="339933"/>
                </a:solidFill>
                <a:latin typeface="Courier New" panose="02070309020205020404" pitchFamily="49" charset="0"/>
              </a:rPr>
              <a:t>unsafeCreate</a:t>
            </a:r>
            <a:r>
              <a:rPr lang="en-GB" altLang="nl-NL" sz="1600" b="1" dirty="0">
                <a:solidFill>
                  <a:srgbClr val="339933"/>
                </a:solidFill>
                <a:latin typeface="Courier New" panose="02070309020205020404" pitchFamily="49" charset="0"/>
              </a:rPr>
              <a:t> </a:t>
            </a:r>
            <a:r>
              <a:rPr lang="en-GB" altLang="nl-NL" sz="1600" b="1" dirty="0">
                <a:solidFill>
                  <a:schemeClr val="tx1"/>
                </a:solidFill>
                <a:latin typeface="Courier New" panose="02070309020205020404" pitchFamily="49" charset="0"/>
              </a:rPr>
              <a:t>(String </a:t>
            </a:r>
            <a:r>
              <a:rPr lang="en-GB" altLang="nl-NL" sz="1600" b="1" dirty="0">
                <a:solidFill>
                  <a:srgbClr val="339933"/>
                </a:solidFill>
                <a:latin typeface="Courier New" panose="02070309020205020404" pitchFamily="49" charset="0"/>
              </a:rPr>
              <a:t>s</a:t>
            </a:r>
            <a:r>
              <a:rPr lang="en-GB" altLang="nl-NL" sz="1600" b="1" dirty="0">
                <a:solidFill>
                  <a:schemeClr val="tx1"/>
                </a:solidFill>
                <a:latin typeface="Courier New" panose="02070309020205020404" pitchFamily="49" charset="0"/>
              </a:rPr>
              <a:t>)</a:t>
            </a:r>
          </a:p>
          <a:p>
            <a:pPr marL="57150" indent="0">
              <a:buNone/>
            </a:pPr>
            <a:endParaRPr lang="en-GB" sz="1600" dirty="0">
              <a:solidFill>
                <a:schemeClr val="tx1"/>
              </a:solidFill>
            </a:endParaRPr>
          </a:p>
        </p:txBody>
      </p:sp>
      <p:sp>
        <p:nvSpPr>
          <p:cNvPr id="4" name="Slide Number Placeholder 3">
            <a:extLst>
              <a:ext uri="{FF2B5EF4-FFF2-40B4-BE49-F238E27FC236}">
                <a16:creationId xmlns:a16="http://schemas.microsoft.com/office/drawing/2014/main" id="{DAD3AD53-74B2-54AC-2C8F-FAF6C620AE06}"/>
              </a:ext>
            </a:extLst>
          </p:cNvPr>
          <p:cNvSpPr>
            <a:spLocks noGrp="1"/>
          </p:cNvSpPr>
          <p:nvPr>
            <p:ph type="sldNum" idx="10"/>
          </p:nvPr>
        </p:nvSpPr>
        <p:spPr/>
        <p:txBody>
          <a:bodyPr/>
          <a:lstStyle/>
          <a:p>
            <a:pPr>
              <a:defRPr/>
            </a:pPr>
            <a:fld id="{203D43D3-408D-4D7A-B290-7A4D7FA16B86}" type="slidenum">
              <a:rPr lang="en-GB" altLang="nl-NL" smtClean="0"/>
              <a:pPr>
                <a:defRPr/>
              </a:pPr>
              <a:t>48</a:t>
            </a:fld>
            <a:endParaRPr lang="en-GB" altLang="nl-NL" dirty="0"/>
          </a:p>
        </p:txBody>
      </p:sp>
    </p:spTree>
    <p:extLst>
      <p:ext uri="{BB962C8B-B14F-4D97-AF65-F5344CB8AC3E}">
        <p14:creationId xmlns:p14="http://schemas.microsoft.com/office/powerpoint/2010/main" val="21409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F20D-0B0A-86A5-CDDB-87C985AA7C45}"/>
              </a:ext>
            </a:extLst>
          </p:cNvPr>
          <p:cNvSpPr>
            <a:spLocks noGrp="1"/>
          </p:cNvSpPr>
          <p:nvPr>
            <p:ph type="title"/>
          </p:nvPr>
        </p:nvSpPr>
        <p:spPr/>
        <p:txBody>
          <a:bodyPr/>
          <a:lstStyle/>
          <a:p>
            <a:r>
              <a:rPr lang="en-US" sz="2400" dirty="0"/>
              <a:t>Positive</a:t>
            </a:r>
            <a:r>
              <a:rPr lang="en-US" dirty="0"/>
              <a:t> </a:t>
            </a:r>
            <a:r>
              <a:rPr lang="en-US" sz="2400" dirty="0"/>
              <a:t>vs</a:t>
            </a:r>
            <a:r>
              <a:rPr lang="en-US" dirty="0"/>
              <a:t> </a:t>
            </a:r>
            <a:r>
              <a:rPr lang="en-US" sz="2400" dirty="0"/>
              <a:t>negative</a:t>
            </a:r>
            <a:r>
              <a:rPr lang="en-US" dirty="0"/>
              <a:t> </a:t>
            </a:r>
            <a:r>
              <a:rPr lang="en-US" sz="2400" dirty="0"/>
              <a:t>security models</a:t>
            </a:r>
            <a:endParaRPr lang="en-GB" dirty="0"/>
          </a:p>
        </p:txBody>
      </p:sp>
      <p:sp>
        <p:nvSpPr>
          <p:cNvPr id="3" name="Content Placeholder 2">
            <a:extLst>
              <a:ext uri="{FF2B5EF4-FFF2-40B4-BE49-F238E27FC236}">
                <a16:creationId xmlns:a16="http://schemas.microsoft.com/office/drawing/2014/main" id="{9D4A93E2-BBBF-4A52-F757-AB3CA289FBAE}"/>
              </a:ext>
            </a:extLst>
          </p:cNvPr>
          <p:cNvSpPr>
            <a:spLocks noGrp="1"/>
          </p:cNvSpPr>
          <p:nvPr>
            <p:ph idx="1"/>
          </p:nvPr>
        </p:nvSpPr>
        <p:spPr/>
        <p:txBody>
          <a:bodyPr/>
          <a:lstStyle/>
          <a:p>
            <a:pPr marL="0" indent="0">
              <a:buNone/>
            </a:pPr>
            <a:r>
              <a:rPr lang="en-US" sz="1800" dirty="0">
                <a:solidFill>
                  <a:schemeClr val="tx1"/>
                </a:solidFill>
              </a:rPr>
              <a:t>The choice between positive vs negative security models comes back in several places</a:t>
            </a:r>
          </a:p>
          <a:p>
            <a:endParaRPr lang="en-US" dirty="0">
              <a:solidFill>
                <a:schemeClr val="accent2"/>
              </a:solidFill>
            </a:endParaRPr>
          </a:p>
          <a:p>
            <a:r>
              <a:rPr lang="en-US" dirty="0">
                <a:solidFill>
                  <a:schemeClr val="accent2"/>
                </a:solidFill>
              </a:rPr>
              <a:t>Tainting</a:t>
            </a:r>
            <a:r>
              <a:rPr lang="en-US" dirty="0"/>
              <a:t> = data </a:t>
            </a:r>
            <a:r>
              <a:rPr lang="en-US" dirty="0">
                <a:solidFill>
                  <a:schemeClr val="tx1"/>
                </a:solidFill>
              </a:rPr>
              <a:t>is 'safe' unless tainted</a:t>
            </a:r>
            <a:r>
              <a:rPr lang="en-US" dirty="0"/>
              <a:t>,</a:t>
            </a:r>
          </a:p>
          <a:p>
            <a:pPr marL="0" indent="0">
              <a:buNone/>
            </a:pPr>
            <a:r>
              <a:rPr lang="en-US" dirty="0"/>
              <a:t>     </a:t>
            </a:r>
            <a:r>
              <a:rPr lang="en-US" dirty="0">
                <a:solidFill>
                  <a:srgbClr val="339933"/>
                </a:solidFill>
              </a:rPr>
              <a:t>Safe builders </a:t>
            </a:r>
            <a:r>
              <a:rPr lang="en-US" dirty="0"/>
              <a:t>= data is </a:t>
            </a:r>
            <a:r>
              <a:rPr lang="en-US" dirty="0">
                <a:solidFill>
                  <a:schemeClr val="tx1"/>
                </a:solidFill>
              </a:rPr>
              <a:t>'unsafe' unless </a:t>
            </a:r>
            <a:r>
              <a:rPr lang="en-US" dirty="0"/>
              <a:t>type says otherwise</a:t>
            </a:r>
          </a:p>
          <a:p>
            <a:pPr marL="0" indent="0">
              <a:buNone/>
            </a:pPr>
            <a:endParaRPr lang="en-US" dirty="0"/>
          </a:p>
          <a:p>
            <a:r>
              <a:rPr lang="en-US" dirty="0">
                <a:solidFill>
                  <a:srgbClr val="339933"/>
                </a:solidFill>
              </a:rPr>
              <a:t>allow lists </a:t>
            </a:r>
            <a:r>
              <a:rPr lang="en-US" dirty="0"/>
              <a:t>vs </a:t>
            </a:r>
            <a:r>
              <a:rPr lang="en-US" dirty="0">
                <a:solidFill>
                  <a:schemeClr val="accent2"/>
                </a:solidFill>
              </a:rPr>
              <a:t>deny lists </a:t>
            </a:r>
          </a:p>
          <a:p>
            <a:pPr marL="0" indent="0">
              <a:buNone/>
            </a:pPr>
            <a:endParaRPr lang="en-US" dirty="0">
              <a:solidFill>
                <a:schemeClr val="accent2"/>
              </a:solidFill>
            </a:endParaRPr>
          </a:p>
          <a:p>
            <a:r>
              <a:rPr lang="en-US" dirty="0">
                <a:solidFill>
                  <a:srgbClr val="339933"/>
                </a:solidFill>
              </a:rPr>
              <a:t>security requirements </a:t>
            </a:r>
            <a:r>
              <a:rPr lang="en-US" dirty="0">
                <a:solidFill>
                  <a:schemeClr val="tx1"/>
                </a:solidFill>
              </a:rPr>
              <a:t>vs</a:t>
            </a:r>
            <a:r>
              <a:rPr lang="en-US" dirty="0">
                <a:solidFill>
                  <a:schemeClr val="accent2"/>
                </a:solidFill>
              </a:rPr>
              <a:t> threats  </a:t>
            </a:r>
            <a:endParaRPr lang="en-GB" dirty="0">
              <a:solidFill>
                <a:schemeClr val="accent2"/>
              </a:solidFill>
            </a:endParaRPr>
          </a:p>
        </p:txBody>
      </p:sp>
      <p:sp>
        <p:nvSpPr>
          <p:cNvPr id="4" name="Slide Number Placeholder 3">
            <a:extLst>
              <a:ext uri="{FF2B5EF4-FFF2-40B4-BE49-F238E27FC236}">
                <a16:creationId xmlns:a16="http://schemas.microsoft.com/office/drawing/2014/main" id="{5F58E224-9B7B-38DC-2084-7A866A5CCA8A}"/>
              </a:ext>
            </a:extLst>
          </p:cNvPr>
          <p:cNvSpPr>
            <a:spLocks noGrp="1"/>
          </p:cNvSpPr>
          <p:nvPr>
            <p:ph type="sldNum" idx="10"/>
          </p:nvPr>
        </p:nvSpPr>
        <p:spPr/>
        <p:txBody>
          <a:bodyPr/>
          <a:lstStyle/>
          <a:p>
            <a:pPr>
              <a:defRPr/>
            </a:pPr>
            <a:fld id="{203D43D3-408D-4D7A-B290-7A4D7FA16B86}" type="slidenum">
              <a:rPr lang="en-GB" altLang="nl-NL" smtClean="0"/>
              <a:pPr>
                <a:defRPr/>
              </a:pPr>
              <a:t>49</a:t>
            </a:fld>
            <a:endParaRPr lang="en-GB" altLang="nl-NL" dirty="0"/>
          </a:p>
        </p:txBody>
      </p:sp>
    </p:spTree>
    <p:extLst>
      <p:ext uri="{BB962C8B-B14F-4D97-AF65-F5344CB8AC3E}">
        <p14:creationId xmlns:p14="http://schemas.microsoft.com/office/powerpoint/2010/main" val="231751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nl-NL" altLang="nl-NL" sz="2400" dirty="0"/>
              <a:t>Sanitisation can be </a:t>
            </a:r>
            <a:r>
              <a:rPr lang="nl-NL" sz="3600" baseline="-25000" dirty="0">
                <a:latin typeface="Pieces NFI" panose="02000000000000000000" pitchFamily="2" charset="0"/>
              </a:rPr>
              <a:t>COMPLEX</a:t>
            </a:r>
            <a:r>
              <a:rPr lang="nl-NL" sz="2400" baseline="-25000" dirty="0">
                <a:latin typeface="Pieces NFI" panose="02000000000000000000" pitchFamily="2" charset="0"/>
              </a:rPr>
              <a:t> </a:t>
            </a:r>
            <a:r>
              <a:rPr lang="nl-NL" altLang="nl-NL" sz="2400" dirty="0"/>
              <a:t>  </a:t>
            </a:r>
          </a:p>
        </p:txBody>
      </p:sp>
      <p:sp>
        <p:nvSpPr>
          <p:cNvPr id="3" name="Content Placeholder 2"/>
          <p:cNvSpPr>
            <a:spLocks noGrp="1"/>
          </p:cNvSpPr>
          <p:nvPr>
            <p:ph idx="1"/>
          </p:nvPr>
        </p:nvSpPr>
        <p:spPr/>
        <p:txBody>
          <a:bodyPr/>
          <a:lstStyle/>
          <a:p>
            <a:pPr marL="0" indent="0">
              <a:lnSpc>
                <a:spcPct val="100000"/>
              </a:lnSpc>
              <a:buFont typeface="Times New Roman" pitchFamily="18" charset="0"/>
              <a:buNone/>
              <a:defRPr/>
            </a:pPr>
            <a:r>
              <a:rPr lang="en-GB" altLang="nl-NL" sz="1800" dirty="0">
                <a:solidFill>
                  <a:schemeClr val="tx1"/>
                </a:solidFill>
              </a:rPr>
              <a:t>Eg to prevent XSS: </a:t>
            </a:r>
            <a:r>
              <a:rPr lang="en-GB" altLang="nl-NL" sz="1800" dirty="0">
                <a:solidFill>
                  <a:schemeClr val="accent2"/>
                </a:solidFill>
              </a:rPr>
              <a:t>many places </a:t>
            </a:r>
            <a:r>
              <a:rPr lang="en-GB" altLang="nl-NL" sz="1800" dirty="0"/>
              <a:t>to include JavaScript and </a:t>
            </a:r>
            <a:r>
              <a:rPr lang="en-GB" altLang="nl-NL" sz="1800" dirty="0">
                <a:solidFill>
                  <a:schemeClr val="accent2"/>
                </a:solidFill>
              </a:rPr>
              <a:t>many ways to encode</a:t>
            </a:r>
            <a:endParaRPr lang="en-GB" altLang="nl-NL" sz="3200" dirty="0">
              <a:solidFill>
                <a:schemeClr val="accent2"/>
              </a:solidFill>
            </a:endParaRPr>
          </a:p>
          <a:p>
            <a:pPr marL="400050" lvl="1" indent="0">
              <a:lnSpc>
                <a:spcPct val="100000"/>
              </a:lnSpc>
              <a:buFont typeface="Times New Roman" pitchFamily="18" charset="0"/>
              <a:buNone/>
              <a:defRPr/>
            </a:pPr>
            <a:br>
              <a:rPr lang="en-GB" altLang="nl-NL" sz="1600" dirty="0"/>
            </a:br>
            <a:r>
              <a:rPr lang="en-GB" altLang="nl-NL" sz="1600" dirty="0"/>
              <a:t>Eg </a:t>
            </a:r>
            <a:r>
              <a:rPr lang="en-GB" altLang="nl-NL" sz="1600" b="1" dirty="0">
                <a:solidFill>
                  <a:srgbClr val="008000"/>
                </a:solidFill>
                <a:latin typeface="Courier New" panose="02070309020205020404" pitchFamily="49" charset="0"/>
              </a:rPr>
              <a:t>&lt;script&gt; alert('Hi'); &lt;/script&gt;  </a:t>
            </a:r>
            <a:r>
              <a:rPr lang="en-GB" altLang="nl-NL" sz="1600" dirty="0"/>
              <a:t>can be injected as</a:t>
            </a:r>
          </a:p>
          <a:p>
            <a:pPr lvl="1">
              <a:lnSpc>
                <a:spcPct val="100000"/>
              </a:lnSpc>
              <a:buFont typeface="Arial" panose="020B0604020202020204" pitchFamily="34" charset="0"/>
              <a:buChar char="•"/>
              <a:defRPr/>
            </a:pPr>
            <a:r>
              <a:rPr lang="en-GB" altLang="nl-NL" sz="1600" b="1" dirty="0">
                <a:solidFill>
                  <a:srgbClr val="008000"/>
                </a:solidFill>
                <a:latin typeface="Courier New" panose="02070309020205020404" pitchFamily="49" charset="0"/>
              </a:rPr>
              <a:t>&lt;body </a:t>
            </a:r>
            <a:r>
              <a:rPr lang="en-GB" altLang="nl-NL" sz="1600" b="1" dirty="0" err="1">
                <a:solidFill>
                  <a:srgbClr val="008000"/>
                </a:solidFill>
                <a:latin typeface="Courier New" panose="02070309020205020404" pitchFamily="49" charset="0"/>
              </a:rPr>
              <a:t>onload</a:t>
            </a:r>
            <a:r>
              <a:rPr lang="en-GB" altLang="nl-NL" sz="1600" b="1" dirty="0">
                <a:solidFill>
                  <a:srgbClr val="008000"/>
                </a:solidFill>
                <a:latin typeface="Courier New" panose="02070309020205020404" pitchFamily="49" charset="0"/>
              </a:rPr>
              <a:t>=alert('Hi')&gt; </a:t>
            </a:r>
          </a:p>
          <a:p>
            <a:pPr lvl="1">
              <a:lnSpc>
                <a:spcPct val="100000"/>
              </a:lnSpc>
              <a:buFont typeface="Arial" panose="020B0604020202020204" pitchFamily="34" charset="0"/>
              <a:buChar char="•"/>
              <a:defRPr/>
            </a:pPr>
            <a:r>
              <a:rPr lang="en-GB" altLang="nl-NL" sz="1600" b="1" dirty="0">
                <a:solidFill>
                  <a:srgbClr val="008000"/>
                </a:solidFill>
                <a:latin typeface="Courier New" panose="02070309020205020404" pitchFamily="49" charset="0"/>
              </a:rPr>
              <a:t>&lt;b </a:t>
            </a:r>
            <a:r>
              <a:rPr lang="en-GB" altLang="nl-NL" sz="1600" b="1" dirty="0" err="1">
                <a:solidFill>
                  <a:srgbClr val="008000"/>
                </a:solidFill>
                <a:latin typeface="Courier New" panose="02070309020205020404" pitchFamily="49" charset="0"/>
              </a:rPr>
              <a:t>onmouseover</a:t>
            </a:r>
            <a:r>
              <a:rPr lang="en-GB" altLang="nl-NL" sz="1600" b="1" dirty="0">
                <a:solidFill>
                  <a:srgbClr val="008000"/>
                </a:solidFill>
                <a:latin typeface="Courier New" panose="02070309020205020404" pitchFamily="49" charset="0"/>
              </a:rPr>
              <a:t>=alert('Hi')&gt;Click here!&lt;/b&gt;</a:t>
            </a:r>
          </a:p>
          <a:p>
            <a:pPr lvl="1">
              <a:lnSpc>
                <a:spcPct val="100000"/>
              </a:lnSpc>
              <a:buFont typeface="Arial" panose="020B0604020202020204" pitchFamily="34" charset="0"/>
              <a:buChar char="•"/>
              <a:defRPr/>
            </a:pPr>
            <a:r>
              <a:rPr lang="en-GB" altLang="nl-NL" sz="1600" b="1" dirty="0">
                <a:solidFill>
                  <a:srgbClr val="008000"/>
                </a:solidFill>
                <a:latin typeface="Courier New" panose="02070309020205020404" pitchFamily="49" charset="0"/>
              </a:rPr>
              <a:t>&lt;</a:t>
            </a:r>
            <a:r>
              <a:rPr lang="en-GB" altLang="nl-NL" sz="1600" b="1" dirty="0" err="1">
                <a:solidFill>
                  <a:srgbClr val="008000"/>
                </a:solidFill>
                <a:latin typeface="Courier New" panose="02070309020205020404" pitchFamily="49" charset="0"/>
              </a:rPr>
              <a:t>img</a:t>
            </a:r>
            <a:r>
              <a:rPr lang="en-GB" altLang="nl-NL" sz="1600" b="1" dirty="0">
                <a:solidFill>
                  <a:srgbClr val="008000"/>
                </a:solidFill>
                <a:latin typeface="Courier New" panose="02070309020205020404" pitchFamily="49" charset="0"/>
              </a:rPr>
              <a:t> </a:t>
            </a:r>
            <a:r>
              <a:rPr lang="en-GB" altLang="nl-NL" sz="1600" b="1" dirty="0" err="1">
                <a:solidFill>
                  <a:srgbClr val="008000"/>
                </a:solidFill>
                <a:latin typeface="Courier New" panose="02070309020205020404" pitchFamily="49" charset="0"/>
              </a:rPr>
              <a:t>src</a:t>
            </a:r>
            <a:r>
              <a:rPr lang="en-GB" altLang="nl-NL" sz="1600" b="1" dirty="0">
                <a:solidFill>
                  <a:srgbClr val="008000"/>
                </a:solidFill>
                <a:latin typeface="Courier New" panose="02070309020205020404" pitchFamily="49" charset="0"/>
              </a:rPr>
              <a:t>="http://some.url.that/does/not/exist"   </a:t>
            </a:r>
            <a:br>
              <a:rPr lang="en-GB" altLang="nl-NL" sz="1600" b="1" dirty="0">
                <a:solidFill>
                  <a:srgbClr val="008000"/>
                </a:solidFill>
                <a:latin typeface="Courier New" panose="02070309020205020404" pitchFamily="49" charset="0"/>
              </a:rPr>
            </a:br>
            <a:r>
              <a:rPr lang="en-GB" altLang="nl-NL" sz="1600" b="1" dirty="0">
                <a:solidFill>
                  <a:srgbClr val="008000"/>
                </a:solidFill>
                <a:latin typeface="Courier New" panose="02070309020205020404" pitchFamily="49" charset="0"/>
              </a:rPr>
              <a:t>     </a:t>
            </a:r>
            <a:r>
              <a:rPr lang="en-GB" altLang="nl-NL" sz="1600" b="1" dirty="0" err="1">
                <a:solidFill>
                  <a:srgbClr val="008000"/>
                </a:solidFill>
                <a:latin typeface="Courier New" panose="02070309020205020404" pitchFamily="49" charset="0"/>
              </a:rPr>
              <a:t>onerror</a:t>
            </a:r>
            <a:r>
              <a:rPr lang="en-GB" altLang="nl-NL" sz="1600" b="1" dirty="0">
                <a:solidFill>
                  <a:srgbClr val="008000"/>
                </a:solidFill>
                <a:latin typeface="Courier New" panose="02070309020205020404" pitchFamily="49" charset="0"/>
              </a:rPr>
              <a:t>=alert('Hi');&gt;</a:t>
            </a:r>
          </a:p>
          <a:p>
            <a:pPr lvl="1">
              <a:lnSpc>
                <a:spcPct val="100000"/>
              </a:lnSpc>
              <a:buFont typeface="Arial" panose="020B0604020202020204" pitchFamily="34" charset="0"/>
              <a:buChar char="•"/>
              <a:defRPr/>
            </a:pPr>
            <a:r>
              <a:rPr lang="en-GB" altLang="nl-NL" sz="1600" b="1" dirty="0">
                <a:solidFill>
                  <a:srgbClr val="008000"/>
                </a:solidFill>
                <a:latin typeface="Courier New" panose="02070309020205020404" pitchFamily="49" charset="0"/>
              </a:rPr>
              <a:t>&lt;</a:t>
            </a:r>
            <a:r>
              <a:rPr lang="en-GB" altLang="nl-NL" sz="1600" b="1" dirty="0" err="1">
                <a:solidFill>
                  <a:srgbClr val="008000"/>
                </a:solidFill>
                <a:latin typeface="Courier New" panose="02070309020205020404" pitchFamily="49" charset="0"/>
              </a:rPr>
              <a:t>img</a:t>
            </a:r>
            <a:r>
              <a:rPr lang="en-GB" altLang="nl-NL" sz="1600" b="1" dirty="0">
                <a:solidFill>
                  <a:srgbClr val="008000"/>
                </a:solidFill>
                <a:latin typeface="Courier New" panose="02070309020205020404" pitchFamily="49" charset="0"/>
              </a:rPr>
              <a:t> </a:t>
            </a:r>
            <a:r>
              <a:rPr lang="en-GB" altLang="nl-NL" sz="1600" b="1" dirty="0" err="1">
                <a:solidFill>
                  <a:srgbClr val="008000"/>
                </a:solidFill>
                <a:latin typeface="Courier New" panose="02070309020205020404" pitchFamily="49" charset="0"/>
              </a:rPr>
              <a:t>src</a:t>
            </a:r>
            <a:r>
              <a:rPr lang="en-GB" altLang="nl-NL" sz="1600" b="1" dirty="0">
                <a:solidFill>
                  <a:srgbClr val="008000"/>
                </a:solidFill>
                <a:latin typeface="Courier New" panose="02070309020205020404" pitchFamily="49" charset="0"/>
              </a:rPr>
              <a:t>=j&amp;#X41vascript:alert('Hi')&gt;</a:t>
            </a:r>
          </a:p>
          <a:p>
            <a:pPr lvl="1">
              <a:lnSpc>
                <a:spcPct val="100000"/>
              </a:lnSpc>
              <a:buFont typeface="Arial" panose="020B0604020202020204" pitchFamily="34" charset="0"/>
              <a:buChar char="•"/>
              <a:defRPr/>
            </a:pPr>
            <a:r>
              <a:rPr lang="en-GB" altLang="nl-NL" sz="1600" b="1" dirty="0">
                <a:solidFill>
                  <a:srgbClr val="008000"/>
                </a:solidFill>
                <a:latin typeface="Courier New" panose="02070309020205020404" pitchFamily="49" charset="0"/>
              </a:rPr>
              <a:t>&lt;META HTTP-EQUIV="refresh"   CONTENT="0;url=</a:t>
            </a:r>
            <a:r>
              <a:rPr lang="en-GB" altLang="nl-NL" sz="1600" b="1" dirty="0" err="1">
                <a:solidFill>
                  <a:srgbClr val="008000"/>
                </a:solidFill>
                <a:latin typeface="Courier New" panose="02070309020205020404" pitchFamily="49" charset="0"/>
              </a:rPr>
              <a:t>data:text</a:t>
            </a:r>
            <a:r>
              <a:rPr lang="en-GB" altLang="nl-NL" sz="1600" b="1" dirty="0">
                <a:solidFill>
                  <a:srgbClr val="008000"/>
                </a:solidFill>
                <a:latin typeface="Courier New" panose="02070309020205020404" pitchFamily="49" charset="0"/>
              </a:rPr>
              <a:t>/html;base64,PHNjcmlwdD5hbGVydCgndGVzdDMnKTwvc2NyaXB0Pg"&gt;</a:t>
            </a:r>
            <a:endParaRPr lang="en-GB" sz="1800" b="1" dirty="0">
              <a:solidFill>
                <a:srgbClr val="339933"/>
              </a:solidFill>
              <a:latin typeface="Courier New" panose="02070309020205020404" pitchFamily="49" charset="0"/>
            </a:endParaRPr>
          </a:p>
          <a:p>
            <a:pPr marL="0" indent="0">
              <a:lnSpc>
                <a:spcPct val="100000"/>
              </a:lnSpc>
              <a:buNone/>
              <a:defRPr/>
            </a:pPr>
            <a:r>
              <a:rPr lang="nl-NL" sz="1600" dirty="0"/>
              <a:t> </a:t>
            </a:r>
          </a:p>
          <a:p>
            <a:pPr marL="0" indent="0">
              <a:lnSpc>
                <a:spcPct val="100000"/>
              </a:lnSpc>
              <a:buNone/>
              <a:defRPr/>
            </a:pPr>
            <a:r>
              <a:rPr lang="nl-NL" sz="1800" dirty="0"/>
              <a:t>Root cause: </a:t>
            </a:r>
            <a:r>
              <a:rPr lang="nl-NL" sz="2400" baseline="-25000" dirty="0">
                <a:solidFill>
                  <a:srgbClr val="FF0000"/>
                </a:solidFill>
                <a:latin typeface="Pieces NFI" panose="02000000000000000000" pitchFamily="2" charset="0"/>
              </a:rPr>
              <a:t>complexity</a:t>
            </a:r>
            <a:r>
              <a:rPr lang="nl-NL" sz="1800" dirty="0"/>
              <a:t> of HTML format</a:t>
            </a:r>
            <a:r>
              <a:rPr lang="nl-NL" sz="1600" dirty="0"/>
              <a:t> </a:t>
            </a:r>
            <a:r>
              <a:rPr lang="nl-NL" sz="2800" dirty="0"/>
              <a:t> </a:t>
            </a:r>
            <a:r>
              <a:rPr lang="nl-NL" sz="1600" dirty="0"/>
              <a:t> (</a:t>
            </a:r>
            <a:r>
              <a:rPr lang="nl-NL" sz="1400" dirty="0"/>
              <a:t>https://html.spec.whatwg.org)</a:t>
            </a:r>
          </a:p>
          <a:p>
            <a:pPr marL="0" indent="0">
              <a:lnSpc>
                <a:spcPct val="100000"/>
              </a:lnSpc>
              <a:buFont typeface="Times New Roman" pitchFamily="18" charset="0"/>
              <a:buNone/>
              <a:defRPr/>
            </a:pPr>
            <a:endParaRPr lang="nl-NL" sz="400" dirty="0"/>
          </a:p>
          <a:p>
            <a:pPr marL="0" indent="0">
              <a:lnSpc>
                <a:spcPct val="100000"/>
              </a:lnSpc>
              <a:buFont typeface="Times New Roman" pitchFamily="18" charset="0"/>
              <a:buNone/>
              <a:defRPr/>
            </a:pPr>
            <a:r>
              <a:rPr lang="nl-NL" sz="1400" dirty="0"/>
              <a:t>For a longer lists of XSS evasion tricks, see </a:t>
            </a:r>
          </a:p>
          <a:p>
            <a:pPr marL="0" indent="0">
              <a:lnSpc>
                <a:spcPct val="100000"/>
              </a:lnSpc>
              <a:buFont typeface="Times New Roman" pitchFamily="18" charset="0"/>
              <a:buNone/>
              <a:defRPr/>
            </a:pPr>
            <a:r>
              <a:rPr lang="nl-NL" sz="1400" dirty="0"/>
              <a:t>                                       https://www.owasp.org/index.php/XSS_Filter_Evasion_Cheat_Sheet</a:t>
            </a:r>
            <a:endParaRPr lang="nl-NL" sz="1600" dirty="0"/>
          </a:p>
        </p:txBody>
      </p:sp>
      <p:sp>
        <p:nvSpPr>
          <p:cNvPr id="55300" name="Slide Number Placeholder 3"/>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56029425-025F-4708-82DA-B9968B98C5E5}" type="slidenum">
              <a:rPr lang="en-GB" altLang="nl-NL" smtClean="0"/>
              <a:pPr/>
              <a:t>5</a:t>
            </a:fld>
            <a:endParaRPr lang="en-GB" altLang="nl-NL" dirty="0"/>
          </a:p>
        </p:txBody>
      </p:sp>
    </p:spTree>
    <p:extLst>
      <p:ext uri="{BB962C8B-B14F-4D97-AF65-F5344CB8AC3E}">
        <p14:creationId xmlns:p14="http://schemas.microsoft.com/office/powerpoint/2010/main" val="31137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4">
            <a:extLst>
              <a:ext uri="{FF2B5EF4-FFF2-40B4-BE49-F238E27FC236}">
                <a16:creationId xmlns:a16="http://schemas.microsoft.com/office/drawing/2014/main" id="{FDF8FFED-4279-9C10-DC5E-C558BD1012BB}"/>
              </a:ext>
            </a:extLst>
          </p:cNvPr>
          <p:cNvSpPr>
            <a:spLocks noGrp="1"/>
          </p:cNvSpPr>
          <p:nvPr>
            <p:ph type="ctrTitle"/>
          </p:nvPr>
        </p:nvSpPr>
        <p:spPr>
          <a:xfrm>
            <a:off x="685441" y="2130121"/>
            <a:ext cx="7773120" cy="2344320"/>
          </a:xfrm>
        </p:spPr>
        <p:txBody>
          <a:bodyPr/>
          <a:lstStyle/>
          <a:p>
            <a:r>
              <a:rPr lang="en-GB" altLang="en-US" sz="2903" dirty="0"/>
              <a:t>The messy business of preventing XSS</a:t>
            </a:r>
            <a:br>
              <a:rPr lang="en-GB" altLang="en-US" dirty="0"/>
            </a:br>
            <a:br>
              <a:rPr lang="en-GB" altLang="en-US" sz="2177" dirty="0"/>
            </a:br>
            <a:endParaRPr lang="en-GB" altLang="en-US" sz="2177" dirty="0"/>
          </a:p>
        </p:txBody>
      </p:sp>
      <p:sp>
        <p:nvSpPr>
          <p:cNvPr id="60419" name="Tijdelijke aanduiding voor dianummer 3">
            <a:extLst>
              <a:ext uri="{FF2B5EF4-FFF2-40B4-BE49-F238E27FC236}">
                <a16:creationId xmlns:a16="http://schemas.microsoft.com/office/drawing/2014/main" id="{15A9D947-5745-81D4-9807-5E6C0940BEB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67936317-650B-4972-9E88-7E0D86914246}" type="slidenum">
              <a:rPr lang="en-US" altLang="nl-NL"/>
              <a:pPr/>
              <a:t>50</a:t>
            </a:fld>
            <a:endParaRPr lang="en-US" altLang="nl-NL"/>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178C5439-A684-F663-CC37-E836E87897CC}"/>
              </a:ext>
            </a:extLst>
          </p:cNvPr>
          <p:cNvSpPr>
            <a:spLocks noGrp="1" noChangeArrowheads="1"/>
          </p:cNvSpPr>
          <p:nvPr>
            <p:ph type="title"/>
          </p:nvPr>
        </p:nvSpPr>
        <p:spPr/>
        <p:txBody>
          <a:bodyPr>
            <a:normAutofit/>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a:pPr>
            <a:r>
              <a:rPr lang="en-GB" sz="2400" dirty="0"/>
              <a:t>Reflected XSS attack</a:t>
            </a:r>
          </a:p>
        </p:txBody>
      </p:sp>
      <p:sp>
        <p:nvSpPr>
          <p:cNvPr id="41987" name="Rectangle 2">
            <a:extLst>
              <a:ext uri="{FF2B5EF4-FFF2-40B4-BE49-F238E27FC236}">
                <a16:creationId xmlns:a16="http://schemas.microsoft.com/office/drawing/2014/main" id="{1AD209FA-553B-4711-4678-06D1D1883523}"/>
              </a:ext>
            </a:extLst>
          </p:cNvPr>
          <p:cNvSpPr>
            <a:spLocks noGrp="1" noChangeArrowheads="1"/>
          </p:cNvSpPr>
          <p:nvPr>
            <p:ph idx="1"/>
          </p:nvPr>
        </p:nvSpPr>
        <p:spPr>
          <a:xfrm>
            <a:off x="676800" y="1012681"/>
            <a:ext cx="7839360" cy="5116320"/>
          </a:xfrm>
        </p:spPr>
        <p:txBody>
          <a:bodyPr/>
          <a:lstStyle/>
          <a:p>
            <a:pPr marL="0" indent="0"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GB" sz="1600" dirty="0">
                <a:solidFill>
                  <a:schemeClr val="tx1"/>
                </a:solidFill>
              </a:rPr>
              <a:t>Attacker crafts malicious URL containing JavaScript  </a:t>
            </a:r>
          </a:p>
          <a:p>
            <a:pPr marL="0" indent="0"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GB" sz="1600" b="1" dirty="0">
                <a:latin typeface="Courier New" panose="02070309020205020404" pitchFamily="49" charset="0"/>
                <a:cs typeface="Courier New" panose="02070309020205020404" pitchFamily="49" charset="0"/>
              </a:rPr>
              <a:t>     https://google.com/</a:t>
            </a:r>
            <a:r>
              <a:rPr lang="en-GB" sz="1600" b="1" dirty="0" err="1">
                <a:latin typeface="Courier New" panose="02070309020205020404" pitchFamily="49" charset="0"/>
                <a:cs typeface="Courier New" panose="02070309020205020404" pitchFamily="49" charset="0"/>
              </a:rPr>
              <a:t>search?q</a:t>
            </a:r>
            <a:r>
              <a:rPr lang="en-GB" sz="1600" b="1" dirty="0">
                <a:latin typeface="Courier New" panose="02070309020205020404" pitchFamily="49" charset="0"/>
                <a:cs typeface="Courier New" panose="02070309020205020404" pitchFamily="49" charset="0"/>
              </a:rPr>
              <a:t>=</a:t>
            </a:r>
            <a:r>
              <a:rPr lang="en-GB" sz="1600" b="1" dirty="0">
                <a:solidFill>
                  <a:srgbClr val="FF0000"/>
                </a:solidFill>
                <a:latin typeface="Courier New" panose="02070309020205020404" pitchFamily="49" charset="0"/>
                <a:cs typeface="Courier New" panose="02070309020205020404" pitchFamily="49" charset="0"/>
              </a:rPr>
              <a:t>&lt;script&gt;...&lt;/script&gt;</a:t>
            </a:r>
            <a:endParaRPr lang="en-GB" sz="1600" dirty="0">
              <a:solidFill>
                <a:srgbClr val="FF0000"/>
              </a:solidFill>
            </a:endParaRPr>
          </a:p>
          <a:p>
            <a:pPr marL="0" indent="0"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GB" sz="1600" dirty="0">
                <a:solidFill>
                  <a:schemeClr val="tx1"/>
                </a:solidFill>
              </a:rPr>
              <a:t>and tempts victim to click on this link </a:t>
            </a:r>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857161" lvl="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US" sz="1800" i="1" dirty="0"/>
              <a:t>Could careful web server prevent this?</a:t>
            </a:r>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US" sz="1800" dirty="0"/>
              <a:t>Yes, by validating &amp; rejecting and/or encoding content in query!</a:t>
            </a:r>
          </a:p>
        </p:txBody>
      </p:sp>
      <p:sp>
        <p:nvSpPr>
          <p:cNvPr id="63492" name="Slide Number Placeholder 3">
            <a:extLst>
              <a:ext uri="{FF2B5EF4-FFF2-40B4-BE49-F238E27FC236}">
                <a16:creationId xmlns:a16="http://schemas.microsoft.com/office/drawing/2014/main" id="{F4C0BCB2-DB13-5A48-C869-BE502098B9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FF20F8C0-4565-4E2B-97F6-1AF2C0B2EF1D}" type="slidenum">
              <a:rPr lang="en-GB" altLang="en-US">
                <a:cs typeface="Times New Roman" panose="02020603050405020304" pitchFamily="18" charset="0"/>
              </a:rPr>
              <a:pPr/>
              <a:t>51</a:t>
            </a:fld>
            <a:endParaRPr lang="en-GB" altLang="en-US">
              <a:cs typeface="Times New Roman" panose="02020603050405020304" pitchFamily="18" charset="0"/>
            </a:endParaRPr>
          </a:p>
        </p:txBody>
      </p:sp>
      <p:sp>
        <p:nvSpPr>
          <p:cNvPr id="63494" name="TextBox 22">
            <a:extLst>
              <a:ext uri="{FF2B5EF4-FFF2-40B4-BE49-F238E27FC236}">
                <a16:creationId xmlns:a16="http://schemas.microsoft.com/office/drawing/2014/main" id="{664F7F52-A80B-C518-B945-C26E8DFF4CFB}"/>
              </a:ext>
            </a:extLst>
          </p:cNvPr>
          <p:cNvSpPr txBox="1">
            <a:spLocks noChangeArrowheads="1"/>
          </p:cNvSpPr>
          <p:nvPr/>
        </p:nvSpPr>
        <p:spPr bwMode="auto">
          <a:xfrm>
            <a:off x="1096431" y="2941554"/>
            <a:ext cx="14877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en-US" sz="1600" dirty="0">
                <a:solidFill>
                  <a:srgbClr val="FF0000"/>
                </a:solidFill>
                <a:latin typeface="Arial Rounded MT Bold" panose="020F0704030504030204" pitchFamily="34" charset="0"/>
              </a:rPr>
              <a:t>1.malicious</a:t>
            </a:r>
          </a:p>
          <a:p>
            <a:pPr algn="r"/>
            <a:r>
              <a:rPr lang="en-US" altLang="en-US" sz="1600" dirty="0">
                <a:solidFill>
                  <a:srgbClr val="FF0000"/>
                </a:solidFill>
                <a:latin typeface="Arial Rounded MT Bold" panose="020F0704030504030204" pitchFamily="34" charset="0"/>
              </a:rPr>
              <a:t>URL</a:t>
            </a:r>
            <a:endParaRPr lang="en-GB" altLang="en-US" sz="2000" dirty="0">
              <a:solidFill>
                <a:srgbClr val="FF0000"/>
              </a:solidFill>
              <a:latin typeface="Arial Rounded MT Bold" panose="020F0704030504030204" pitchFamily="34" charset="0"/>
            </a:endParaRPr>
          </a:p>
        </p:txBody>
      </p:sp>
      <p:sp>
        <p:nvSpPr>
          <p:cNvPr id="8" name="Right Arrow 53">
            <a:extLst>
              <a:ext uri="{FF2B5EF4-FFF2-40B4-BE49-F238E27FC236}">
                <a16:creationId xmlns:a16="http://schemas.microsoft.com/office/drawing/2014/main" id="{D7D993AE-0C5F-D60A-364D-75FC9F00B4FC}"/>
              </a:ext>
            </a:extLst>
          </p:cNvPr>
          <p:cNvSpPr/>
          <p:nvPr/>
        </p:nvSpPr>
        <p:spPr bwMode="auto">
          <a:xfrm rot="5400000">
            <a:off x="2240217" y="3272874"/>
            <a:ext cx="1038240" cy="3499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pic>
        <p:nvPicPr>
          <p:cNvPr id="63497" name="Picture 3" descr="C:\Users\erikpoll\Desktop\Alice-PNG-alice-in-wonderland-33922018-444-800.png">
            <a:extLst>
              <a:ext uri="{FF2B5EF4-FFF2-40B4-BE49-F238E27FC236}">
                <a16:creationId xmlns:a16="http://schemas.microsoft.com/office/drawing/2014/main" id="{ABAB7D43-D4C2-A818-1582-5720A14B4C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5576" y="3923624"/>
            <a:ext cx="699372" cy="120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28">
            <a:extLst>
              <a:ext uri="{FF2B5EF4-FFF2-40B4-BE49-F238E27FC236}">
                <a16:creationId xmlns:a16="http://schemas.microsoft.com/office/drawing/2014/main" id="{87878B6B-09F5-AB6C-5E30-24BFAFFF79A5}"/>
              </a:ext>
            </a:extLst>
          </p:cNvPr>
          <p:cNvSpPr/>
          <p:nvPr/>
        </p:nvSpPr>
        <p:spPr bwMode="auto">
          <a:xfrm rot="20491463" flipH="1">
            <a:off x="3364856" y="3958314"/>
            <a:ext cx="2882879" cy="45936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cxnSp>
        <p:nvCxnSpPr>
          <p:cNvPr id="11" name="Straight Arrow Connector 31">
            <a:extLst>
              <a:ext uri="{FF2B5EF4-FFF2-40B4-BE49-F238E27FC236}">
                <a16:creationId xmlns:a16="http://schemas.microsoft.com/office/drawing/2014/main" id="{EC9FD9F3-5D5A-2817-6D81-B0FE5F57DC6A}"/>
              </a:ext>
            </a:extLst>
          </p:cNvPr>
          <p:cNvCxnSpPr/>
          <p:nvPr/>
        </p:nvCxnSpPr>
        <p:spPr bwMode="auto">
          <a:xfrm flipV="1">
            <a:off x="4117976" y="3966954"/>
            <a:ext cx="1320480" cy="460800"/>
          </a:xfrm>
          <a:prstGeom prst="straightConnector1">
            <a:avLst/>
          </a:prstGeom>
          <a:ln w="161925">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63500" name="Picture 2" descr="C:\Users\erikpoll\Desktop\.png">
            <a:extLst>
              <a:ext uri="{FF2B5EF4-FFF2-40B4-BE49-F238E27FC236}">
                <a16:creationId xmlns:a16="http://schemas.microsoft.com/office/drawing/2014/main" id="{D3B373F0-5758-9DB3-0284-C676DDF38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659" y="2184234"/>
            <a:ext cx="641090" cy="68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1" name="TextBox 40">
            <a:extLst>
              <a:ext uri="{FF2B5EF4-FFF2-40B4-BE49-F238E27FC236}">
                <a16:creationId xmlns:a16="http://schemas.microsoft.com/office/drawing/2014/main" id="{363634AB-E712-4BB1-5580-536F0A294A4D}"/>
              </a:ext>
            </a:extLst>
          </p:cNvPr>
          <p:cNvSpPr txBox="1">
            <a:spLocks noChangeArrowheads="1"/>
          </p:cNvSpPr>
          <p:nvPr/>
        </p:nvSpPr>
        <p:spPr bwMode="auto">
          <a:xfrm>
            <a:off x="4358627" y="4433738"/>
            <a:ext cx="353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600" dirty="0">
                <a:solidFill>
                  <a:schemeClr val="tx1"/>
                </a:solidFill>
                <a:latin typeface="Arial Rounded MT Bold" panose="020F0704030504030204" pitchFamily="34" charset="0"/>
              </a:rPr>
              <a:t>3. HTML response containing </a:t>
            </a:r>
            <a:r>
              <a:rPr lang="en-GB" altLang="en-US" sz="1600" dirty="0">
                <a:solidFill>
                  <a:srgbClr val="FF0000"/>
                </a:solidFill>
                <a:latin typeface="Arial Rounded MT Bold" panose="020F0704030504030204" pitchFamily="34" charset="0"/>
              </a:rPr>
              <a:t>&lt;script&gt; ... &lt;/script&gt;</a:t>
            </a:r>
          </a:p>
        </p:txBody>
      </p:sp>
      <p:sp>
        <p:nvSpPr>
          <p:cNvPr id="14" name="Right Arrow 23">
            <a:extLst>
              <a:ext uri="{FF2B5EF4-FFF2-40B4-BE49-F238E27FC236}">
                <a16:creationId xmlns:a16="http://schemas.microsoft.com/office/drawing/2014/main" id="{D1577845-AB82-B936-3A81-D47B4976956D}"/>
              </a:ext>
            </a:extLst>
          </p:cNvPr>
          <p:cNvSpPr/>
          <p:nvPr/>
        </p:nvSpPr>
        <p:spPr bwMode="auto">
          <a:xfrm rot="20532090">
            <a:off x="3485816" y="3540714"/>
            <a:ext cx="2712960" cy="3268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2" name="TextBox 40">
            <a:extLst>
              <a:ext uri="{FF2B5EF4-FFF2-40B4-BE49-F238E27FC236}">
                <a16:creationId xmlns:a16="http://schemas.microsoft.com/office/drawing/2014/main" id="{367F0F26-CF20-0356-C7D2-9470926405F7}"/>
              </a:ext>
            </a:extLst>
          </p:cNvPr>
          <p:cNvSpPr txBox="1">
            <a:spLocks noChangeArrowheads="1"/>
          </p:cNvSpPr>
          <p:nvPr/>
        </p:nvSpPr>
        <p:spPr bwMode="auto">
          <a:xfrm>
            <a:off x="3095815" y="3101897"/>
            <a:ext cx="26294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dirty="0">
                <a:solidFill>
                  <a:schemeClr val="tx1"/>
                </a:solidFill>
                <a:latin typeface="Arial Rounded MT Bold" panose="020F0704030504030204" pitchFamily="34" charset="0"/>
              </a:rPr>
              <a:t>2</a:t>
            </a:r>
            <a:r>
              <a:rPr lang="en-US" altLang="en-US" sz="1600" dirty="0">
                <a:solidFill>
                  <a:schemeClr val="tx1"/>
                </a:solidFill>
                <a:latin typeface="Arial Rounded MT Bold" panose="020F0704030504030204" pitchFamily="34" charset="0"/>
              </a:rPr>
              <a:t>. HTTP request with </a:t>
            </a:r>
          </a:p>
          <a:p>
            <a:r>
              <a:rPr lang="en-US" altLang="en-US" sz="1600" dirty="0">
                <a:solidFill>
                  <a:srgbClr val="FF0000"/>
                </a:solidFill>
                <a:latin typeface="Arial Rounded MT Bold" panose="020F0704030504030204" pitchFamily="34" charset="0"/>
              </a:rPr>
              <a:t>   malicious link</a:t>
            </a:r>
            <a:endParaRPr lang="en-GB" altLang="en-US" sz="1600" dirty="0">
              <a:solidFill>
                <a:srgbClr val="FF0000"/>
              </a:solidFill>
              <a:latin typeface="Arial Rounded MT Bold" panose="020F0704030504030204" pitchFamily="34" charset="0"/>
            </a:endParaRPr>
          </a:p>
        </p:txBody>
      </p:sp>
      <p:grpSp>
        <p:nvGrpSpPr>
          <p:cNvPr id="3" name="Group 2">
            <a:extLst>
              <a:ext uri="{FF2B5EF4-FFF2-40B4-BE49-F238E27FC236}">
                <a16:creationId xmlns:a16="http://schemas.microsoft.com/office/drawing/2014/main" id="{951F55A5-2A52-C333-55D0-797CC679267B}"/>
              </a:ext>
            </a:extLst>
          </p:cNvPr>
          <p:cNvGrpSpPr/>
          <p:nvPr/>
        </p:nvGrpSpPr>
        <p:grpSpPr>
          <a:xfrm>
            <a:off x="2072143" y="4069302"/>
            <a:ext cx="1235998" cy="1113551"/>
            <a:chOff x="1584097" y="5327820"/>
            <a:chExt cx="1460196" cy="1227614"/>
          </a:xfrm>
        </p:grpSpPr>
        <p:sp>
          <p:nvSpPr>
            <p:cNvPr id="4" name="Afgeronde rechthoek 12">
              <a:extLst>
                <a:ext uri="{FF2B5EF4-FFF2-40B4-BE49-F238E27FC236}">
                  <a16:creationId xmlns:a16="http://schemas.microsoft.com/office/drawing/2014/main" id="{EB4FB502-4396-B658-A631-FEB431325916}"/>
                </a:ext>
              </a:extLst>
            </p:cNvPr>
            <p:cNvSpPr/>
            <p:nvPr/>
          </p:nvSpPr>
          <p:spPr bwMode="auto">
            <a:xfrm>
              <a:off x="1584097" y="5327820"/>
              <a:ext cx="1460196" cy="1227614"/>
            </a:xfrm>
            <a:prstGeom prst="roundRect">
              <a:avLst>
                <a:gd name="adj" fmla="val 4817"/>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1600"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victim’s</a:t>
              </a: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browser</a:t>
              </a:r>
            </a:p>
          </p:txBody>
        </p:sp>
        <p:sp>
          <p:nvSpPr>
            <p:cNvPr id="5" name="Afgeronde rechthoek 12">
              <a:extLst>
                <a:ext uri="{FF2B5EF4-FFF2-40B4-BE49-F238E27FC236}">
                  <a16:creationId xmlns:a16="http://schemas.microsoft.com/office/drawing/2014/main" id="{389AB5A7-B41B-F7D5-BC77-01903EE28E34}"/>
                </a:ext>
              </a:extLst>
            </p:cNvPr>
            <p:cNvSpPr/>
            <p:nvPr/>
          </p:nvSpPr>
          <p:spPr bwMode="auto">
            <a:xfrm>
              <a:off x="1584097" y="5327820"/>
              <a:ext cx="1460196" cy="272925"/>
            </a:xfrm>
            <a:prstGeom prst="roundRect">
              <a:avLst>
                <a:gd name="adj" fmla="val 4817"/>
              </a:avLst>
            </a:prstGeom>
            <a:solidFill>
              <a:schemeClr val="accent2"/>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p:txBody>
        </p:sp>
      </p:grpSp>
      <p:sp>
        <p:nvSpPr>
          <p:cNvPr id="6" name="Afgeronde rechthoek 12">
            <a:extLst>
              <a:ext uri="{FF2B5EF4-FFF2-40B4-BE49-F238E27FC236}">
                <a16:creationId xmlns:a16="http://schemas.microsoft.com/office/drawing/2014/main" id="{614096AF-5BCA-9D88-EA1E-44295BF6CC25}"/>
              </a:ext>
            </a:extLst>
          </p:cNvPr>
          <p:cNvSpPr/>
          <p:nvPr/>
        </p:nvSpPr>
        <p:spPr bwMode="auto">
          <a:xfrm>
            <a:off x="6448345" y="2805131"/>
            <a:ext cx="1324524" cy="1113552"/>
          </a:xfrm>
          <a:prstGeom prst="roundRect">
            <a:avLst/>
          </a:prstGeom>
          <a:solidFill>
            <a:srgbClr val="8CD200"/>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server</a:t>
            </a:r>
          </a:p>
        </p:txBody>
      </p:sp>
      <p:sp>
        <p:nvSpPr>
          <p:cNvPr id="9" name="Freeform: Shape 8">
            <a:extLst>
              <a:ext uri="{FF2B5EF4-FFF2-40B4-BE49-F238E27FC236}">
                <a16:creationId xmlns:a16="http://schemas.microsoft.com/office/drawing/2014/main" id="{B0F15095-180C-FB43-9F6A-ABB99C9033BB}"/>
              </a:ext>
            </a:extLst>
          </p:cNvPr>
          <p:cNvSpPr/>
          <p:nvPr/>
        </p:nvSpPr>
        <p:spPr bwMode="auto">
          <a:xfrm>
            <a:off x="6441821" y="2983935"/>
            <a:ext cx="1135129" cy="755943"/>
          </a:xfrm>
          <a:custGeom>
            <a:avLst/>
            <a:gdLst>
              <a:gd name="connsiteX0" fmla="*/ 20782 w 1251401"/>
              <a:gd name="connsiteY0" fmla="*/ 257806 h 833375"/>
              <a:gd name="connsiteX1" fmla="*/ 180109 w 1251401"/>
              <a:gd name="connsiteY1" fmla="*/ 181606 h 833375"/>
              <a:gd name="connsiteX2" fmla="*/ 311727 w 1251401"/>
              <a:gd name="connsiteY2" fmla="*/ 105406 h 833375"/>
              <a:gd name="connsiteX3" fmla="*/ 311727 w 1251401"/>
              <a:gd name="connsiteY3" fmla="*/ 8424 h 833375"/>
              <a:gd name="connsiteX4" fmla="*/ 519545 w 1251401"/>
              <a:gd name="connsiteY4" fmla="*/ 22279 h 833375"/>
              <a:gd name="connsiteX5" fmla="*/ 526473 w 1251401"/>
              <a:gd name="connsiteY5" fmla="*/ 160824 h 833375"/>
              <a:gd name="connsiteX6" fmla="*/ 297873 w 1251401"/>
              <a:gd name="connsiteY6" fmla="*/ 285515 h 833375"/>
              <a:gd name="connsiteX7" fmla="*/ 678873 w 1251401"/>
              <a:gd name="connsiteY7" fmla="*/ 250879 h 833375"/>
              <a:gd name="connsiteX8" fmla="*/ 817418 w 1251401"/>
              <a:gd name="connsiteY8" fmla="*/ 98479 h 833375"/>
              <a:gd name="connsiteX9" fmla="*/ 949036 w 1251401"/>
              <a:gd name="connsiteY9" fmla="*/ 167752 h 833375"/>
              <a:gd name="connsiteX10" fmla="*/ 1108364 w 1251401"/>
              <a:gd name="connsiteY10" fmla="*/ 347861 h 833375"/>
              <a:gd name="connsiteX11" fmla="*/ 1246909 w 1251401"/>
              <a:gd name="connsiteY11" fmla="*/ 735788 h 833375"/>
              <a:gd name="connsiteX12" fmla="*/ 935182 w 1251401"/>
              <a:gd name="connsiteY12" fmla="*/ 832770 h 833375"/>
              <a:gd name="connsiteX13" fmla="*/ 658091 w 1251401"/>
              <a:gd name="connsiteY13" fmla="*/ 708079 h 833375"/>
              <a:gd name="connsiteX14" fmla="*/ 311727 w 1251401"/>
              <a:gd name="connsiteY14" fmla="*/ 749643 h 833375"/>
              <a:gd name="connsiteX15" fmla="*/ 0 w 1251401"/>
              <a:gd name="connsiteY15" fmla="*/ 784279 h 8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1401" h="833375">
                <a:moveTo>
                  <a:pt x="20782" y="257806"/>
                </a:moveTo>
                <a:cubicBezTo>
                  <a:pt x="76200" y="232406"/>
                  <a:pt x="131618" y="207006"/>
                  <a:pt x="180109" y="181606"/>
                </a:cubicBezTo>
                <a:cubicBezTo>
                  <a:pt x="228600" y="156206"/>
                  <a:pt x="289791" y="134270"/>
                  <a:pt x="311727" y="105406"/>
                </a:cubicBezTo>
                <a:cubicBezTo>
                  <a:pt x="333663" y="76542"/>
                  <a:pt x="277091" y="22278"/>
                  <a:pt x="311727" y="8424"/>
                </a:cubicBezTo>
                <a:cubicBezTo>
                  <a:pt x="346363" y="-5430"/>
                  <a:pt x="483754" y="-3121"/>
                  <a:pt x="519545" y="22279"/>
                </a:cubicBezTo>
                <a:cubicBezTo>
                  <a:pt x="555336" y="47679"/>
                  <a:pt x="563418" y="116951"/>
                  <a:pt x="526473" y="160824"/>
                </a:cubicBezTo>
                <a:cubicBezTo>
                  <a:pt x="489528" y="204697"/>
                  <a:pt x="272473" y="270506"/>
                  <a:pt x="297873" y="285515"/>
                </a:cubicBezTo>
                <a:cubicBezTo>
                  <a:pt x="323273" y="300524"/>
                  <a:pt x="592282" y="282052"/>
                  <a:pt x="678873" y="250879"/>
                </a:cubicBezTo>
                <a:cubicBezTo>
                  <a:pt x="765464" y="219706"/>
                  <a:pt x="772391" y="112333"/>
                  <a:pt x="817418" y="98479"/>
                </a:cubicBezTo>
                <a:cubicBezTo>
                  <a:pt x="862445" y="84624"/>
                  <a:pt x="900545" y="126188"/>
                  <a:pt x="949036" y="167752"/>
                </a:cubicBezTo>
                <a:cubicBezTo>
                  <a:pt x="997527" y="209316"/>
                  <a:pt x="1058719" y="253189"/>
                  <a:pt x="1108364" y="347861"/>
                </a:cubicBezTo>
                <a:cubicBezTo>
                  <a:pt x="1158009" y="442533"/>
                  <a:pt x="1275773" y="654970"/>
                  <a:pt x="1246909" y="735788"/>
                </a:cubicBezTo>
                <a:cubicBezTo>
                  <a:pt x="1218045" y="816606"/>
                  <a:pt x="1033318" y="837388"/>
                  <a:pt x="935182" y="832770"/>
                </a:cubicBezTo>
                <a:cubicBezTo>
                  <a:pt x="837046" y="828152"/>
                  <a:pt x="762000" y="721934"/>
                  <a:pt x="658091" y="708079"/>
                </a:cubicBezTo>
                <a:cubicBezTo>
                  <a:pt x="554182" y="694225"/>
                  <a:pt x="421409" y="736943"/>
                  <a:pt x="311727" y="749643"/>
                </a:cubicBezTo>
                <a:lnTo>
                  <a:pt x="0" y="784279"/>
                </a:lnTo>
              </a:path>
            </a:pathLst>
          </a:custGeom>
          <a:noFill/>
          <a:ln w="38100" cap="flat" cmpd="sng" algn="ctr">
            <a:solidFill>
              <a:srgbClr val="FF0000"/>
            </a:solidFill>
            <a:prstDash val="solid"/>
            <a:round/>
            <a:headEnd type="none" w="med" len="med"/>
            <a:tailEnd type="arrow" w="med" len="med"/>
          </a:ln>
          <a:effectLst/>
        </p:spPr>
        <p:txBody>
          <a:bodyPr vert="horz" wrap="square" lIns="82944" tIns="41472" rIns="82944" bIns="41472" numCol="1" rtlCol="0" anchor="t" anchorCtr="0" compatLnSpc="1">
            <a:prstTxWarp prst="textNoShape">
              <a:avLst/>
            </a:prstTxWarp>
          </a:bodyPr>
          <a:lstStyle/>
          <a:p>
            <a:pPr defTabSz="446407" eaLnBrk="1">
              <a:lnSpc>
                <a:spcPct val="116000"/>
              </a:lnSpc>
              <a:buClr>
                <a:srgbClr val="000000"/>
              </a:buClr>
              <a:buSzPct val="100000"/>
            </a:pPr>
            <a:endParaRPr lang="en-NL" sz="1633">
              <a:latin typeface="Comic Sans MS" pitchFamily="6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5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8" grpId="0" animBg="1"/>
      <p:bldP spid="10" grpId="0" animBg="1"/>
      <p:bldP spid="63501" grpId="0"/>
      <p:bldP spid="14" grpId="0" animBg="1"/>
      <p:bldP spid="2" grpId="0"/>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E80CA7E6-1669-03ED-8F01-D83B8B79231C}"/>
              </a:ext>
            </a:extLst>
          </p:cNvPr>
          <p:cNvSpPr>
            <a:spLocks noGrp="1" noChangeArrowheads="1"/>
          </p:cNvSpPr>
          <p:nvPr>
            <p:ph idx="4294967295"/>
          </p:nvPr>
        </p:nvSpPr>
        <p:spPr>
          <a:xfrm>
            <a:off x="612000" y="1047240"/>
            <a:ext cx="8064455" cy="5201159"/>
          </a:xfrm>
        </p:spPr>
        <p:txBody>
          <a:bodyPr>
            <a:normAutofit fontScale="85000" lnSpcReduction="10000"/>
          </a:bodyPr>
          <a:lstStyle/>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GB" sz="1900" dirty="0">
                <a:solidFill>
                  <a:schemeClr val="tx1"/>
                </a:solidFill>
              </a:rPr>
              <a:t>Attacker injects HTML into a web site, </a:t>
            </a:r>
            <a:r>
              <a:rPr lang="en-GB" sz="1900" dirty="0" err="1">
                <a:solidFill>
                  <a:schemeClr val="tx1"/>
                </a:solidFill>
              </a:rPr>
              <a:t>eg</a:t>
            </a:r>
            <a:r>
              <a:rPr lang="en-GB" sz="1900" dirty="0">
                <a:solidFill>
                  <a:schemeClr val="tx1"/>
                </a:solidFill>
              </a:rPr>
              <a:t> forum posting in Brightspace,          which is stored and echoed back </a:t>
            </a:r>
            <a:r>
              <a:rPr lang="en-GB" sz="1900" i="1" dirty="0">
                <a:solidFill>
                  <a:schemeClr val="tx1"/>
                </a:solidFill>
              </a:rPr>
              <a:t>later </a:t>
            </a:r>
            <a:r>
              <a:rPr lang="en-GB" sz="1900" dirty="0">
                <a:solidFill>
                  <a:schemeClr val="tx1"/>
                </a:solidFill>
              </a:rPr>
              <a:t> when victim visit the same site</a:t>
            </a: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1800" dirty="0">
              <a:solidFill>
                <a:schemeClr val="tx1"/>
              </a:solidFill>
            </a:endParaRPr>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sz="2400" i="1" dirty="0"/>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sz="2400" i="1" dirty="0"/>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sz="2400" i="1" dirty="0"/>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US" sz="2100" i="1" dirty="0"/>
              <a:t>Could careful web server prevent this?</a:t>
            </a:r>
          </a:p>
          <a:p>
            <a:pPr marL="457111"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r>
              <a:rPr lang="en-US" sz="2100" dirty="0"/>
              <a:t>Yes, by rejecting and/or encoding content when it is stored or retrieved</a:t>
            </a: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2000"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2000"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2000"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dirty="0">
              <a:solidFill>
                <a:srgbClr val="0033CC"/>
              </a:solidFill>
            </a:endParaRPr>
          </a:p>
          <a:p>
            <a:pPr>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2000" dirty="0">
              <a:solidFill>
                <a:srgbClr val="0033CC"/>
              </a:solidFill>
            </a:endParaRPr>
          </a:p>
          <a:p>
            <a:pPr marL="0" indent="0">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sz="2000" dirty="0">
              <a:solidFill>
                <a:srgbClr val="0033CC"/>
              </a:solidFill>
            </a:endParaRPr>
          </a:p>
          <a:p>
            <a:pPr marL="457153"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dirty="0">
              <a:solidFill>
                <a:srgbClr val="0033CC"/>
              </a:solidFill>
            </a:endParaRPr>
          </a:p>
          <a:p>
            <a:pPr marL="457153" indent="-457153">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sz="1800" dirty="0"/>
          </a:p>
          <a:p>
            <a:pPr marL="457153"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US" sz="2000" dirty="0"/>
          </a:p>
          <a:p>
            <a:pPr marL="457153" indent="-457153" eaLnBrk="1" hangingPunct="1">
              <a:lnSpc>
                <a:spcPct val="100000"/>
              </a:lnSpc>
              <a:buNone/>
              <a:tabLst>
                <a:tab pos="457153" algn="l"/>
                <a:tab pos="569854" algn="l"/>
                <a:tab pos="1027007" algn="l"/>
                <a:tab pos="1484159" algn="l"/>
                <a:tab pos="1941312" algn="l"/>
                <a:tab pos="2398464" algn="l"/>
                <a:tab pos="2855617" algn="l"/>
                <a:tab pos="3312769" algn="l"/>
                <a:tab pos="3769922" algn="l"/>
                <a:tab pos="4227075" algn="l"/>
                <a:tab pos="4684227" algn="l"/>
                <a:tab pos="5141380" algn="l"/>
                <a:tab pos="5598532" algn="l"/>
                <a:tab pos="6055685" algn="l"/>
                <a:tab pos="6512837" algn="l"/>
                <a:tab pos="6969990" algn="l"/>
                <a:tab pos="7427142" algn="l"/>
                <a:tab pos="7884295" algn="l"/>
                <a:tab pos="8341448" algn="l"/>
                <a:tab pos="8798601" algn="l"/>
                <a:tab pos="9255754" algn="l"/>
              </a:tabLst>
              <a:defRPr/>
            </a:pPr>
            <a:endParaRPr lang="en-GB" dirty="0"/>
          </a:p>
        </p:txBody>
      </p:sp>
      <p:sp>
        <p:nvSpPr>
          <p:cNvPr id="12" name="Afgeronde rechthoek 12">
            <a:extLst>
              <a:ext uri="{FF2B5EF4-FFF2-40B4-BE49-F238E27FC236}">
                <a16:creationId xmlns:a16="http://schemas.microsoft.com/office/drawing/2014/main" id="{38481AE5-349C-BDD7-3E43-D5B54DE8090F}"/>
              </a:ext>
            </a:extLst>
          </p:cNvPr>
          <p:cNvSpPr/>
          <p:nvPr/>
        </p:nvSpPr>
        <p:spPr bwMode="auto">
          <a:xfrm>
            <a:off x="4360270" y="2793540"/>
            <a:ext cx="1204678" cy="1081152"/>
          </a:xfrm>
          <a:prstGeom prst="roundRect">
            <a:avLst/>
          </a:prstGeom>
          <a:solidFill>
            <a:srgbClr val="8CD200"/>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1600"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r>
              <a:rPr lang="en-GB" sz="1600" dirty="0">
                <a:solidFill>
                  <a:schemeClr val="tx1"/>
                </a:solidFill>
                <a:latin typeface="Arial Rounded MT Bold" panose="020F0704030504030204" pitchFamily="34" charset="0"/>
              </a:rPr>
              <a:t>server</a:t>
            </a:r>
          </a:p>
        </p:txBody>
      </p:sp>
      <p:sp>
        <p:nvSpPr>
          <p:cNvPr id="13" name="Flowchart: Magnetic Disk 26">
            <a:extLst>
              <a:ext uri="{FF2B5EF4-FFF2-40B4-BE49-F238E27FC236}">
                <a16:creationId xmlns:a16="http://schemas.microsoft.com/office/drawing/2014/main" id="{F5D6D22D-9541-F575-601A-2E9F9F6CED69}"/>
              </a:ext>
            </a:extLst>
          </p:cNvPr>
          <p:cNvSpPr/>
          <p:nvPr/>
        </p:nvSpPr>
        <p:spPr>
          <a:xfrm>
            <a:off x="6839061" y="2764201"/>
            <a:ext cx="1071699" cy="1036248"/>
          </a:xfrm>
          <a:prstGeom prst="flowChartMagneticDisk">
            <a:avLst/>
          </a:prstGeom>
          <a:solidFill>
            <a:srgbClr val="8CD200"/>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Rounded MT Bold" panose="020F0704030504030204" pitchFamily="34" charset="0"/>
              </a:rPr>
              <a:t>data</a:t>
            </a:r>
          </a:p>
          <a:p>
            <a:pPr algn="ctr"/>
            <a:r>
              <a:rPr lang="en-US" sz="1600" dirty="0">
                <a:solidFill>
                  <a:schemeClr val="tx1"/>
                </a:solidFill>
                <a:latin typeface="Arial Rounded MT Bold" panose="020F0704030504030204" pitchFamily="34" charset="0"/>
              </a:rPr>
              <a:t>base</a:t>
            </a:r>
            <a:endParaRPr lang="en-GB" sz="1600" dirty="0">
              <a:solidFill>
                <a:schemeClr val="tx1"/>
              </a:solidFill>
              <a:latin typeface="Arial Rounded MT Bold" panose="020F0704030504030204" pitchFamily="34" charset="0"/>
            </a:endParaRPr>
          </a:p>
        </p:txBody>
      </p:sp>
      <p:sp>
        <p:nvSpPr>
          <p:cNvPr id="43010" name="Rectangle 1">
            <a:extLst>
              <a:ext uri="{FF2B5EF4-FFF2-40B4-BE49-F238E27FC236}">
                <a16:creationId xmlns:a16="http://schemas.microsoft.com/office/drawing/2014/main" id="{C4A66C08-C412-919E-43C8-12577440D705}"/>
              </a:ext>
            </a:extLst>
          </p:cNvPr>
          <p:cNvSpPr>
            <a:spLocks noGrp="1" noChangeArrowheads="1"/>
          </p:cNvSpPr>
          <p:nvPr>
            <p:ph type="title"/>
          </p:nvPr>
        </p:nvSpPr>
        <p:spPr/>
        <p:txBody>
          <a:bodyPr>
            <a:normAutofit/>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defRPr/>
            </a:pPr>
            <a:r>
              <a:rPr lang="en-GB" sz="2400" dirty="0"/>
              <a:t>Stored XSS attack</a:t>
            </a:r>
          </a:p>
        </p:txBody>
      </p:sp>
      <p:sp>
        <p:nvSpPr>
          <p:cNvPr id="65539" name="Slide Number Placeholder 3">
            <a:extLst>
              <a:ext uri="{FF2B5EF4-FFF2-40B4-BE49-F238E27FC236}">
                <a16:creationId xmlns:a16="http://schemas.microsoft.com/office/drawing/2014/main" id="{18D98FBF-B96A-438E-4D92-B6CC6DC649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2BE6498E-D5AA-4C35-A6B9-25EBE91C6530}" type="slidenum">
              <a:rPr lang="en-GB" altLang="en-US">
                <a:cs typeface="Times New Roman" panose="02020603050405020304" pitchFamily="18" charset="0"/>
              </a:rPr>
              <a:pPr/>
              <a:t>52</a:t>
            </a:fld>
            <a:endParaRPr lang="en-GB" altLang="en-US">
              <a:cs typeface="Times New Roman" panose="02020603050405020304" pitchFamily="18" charset="0"/>
            </a:endParaRPr>
          </a:p>
        </p:txBody>
      </p:sp>
      <p:sp>
        <p:nvSpPr>
          <p:cNvPr id="2" name="TextBox 22">
            <a:extLst>
              <a:ext uri="{FF2B5EF4-FFF2-40B4-BE49-F238E27FC236}">
                <a16:creationId xmlns:a16="http://schemas.microsoft.com/office/drawing/2014/main" id="{854AC6EC-0E2C-080E-F224-414348F785D3}"/>
              </a:ext>
            </a:extLst>
          </p:cNvPr>
          <p:cNvSpPr txBox="1">
            <a:spLocks noChangeArrowheads="1"/>
          </p:cNvSpPr>
          <p:nvPr/>
        </p:nvSpPr>
        <p:spPr bwMode="auto">
          <a:xfrm>
            <a:off x="5228814" y="2362511"/>
            <a:ext cx="160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600" dirty="0">
                <a:solidFill>
                  <a:schemeClr val="tx1"/>
                </a:solidFill>
                <a:latin typeface="Arial Rounded MT Bold" panose="020F0704030504030204" pitchFamily="34" charset="0"/>
              </a:rPr>
              <a:t>2. </a:t>
            </a:r>
            <a:r>
              <a:rPr lang="en-US" altLang="en-US" sz="1600" dirty="0">
                <a:solidFill>
                  <a:srgbClr val="FF0000"/>
                </a:solidFill>
                <a:latin typeface="Arial Rounded MT Bold" panose="020F0704030504030204" pitchFamily="34" charset="0"/>
              </a:rPr>
              <a:t>malicious input </a:t>
            </a:r>
            <a:r>
              <a:rPr lang="en-US" altLang="en-US" sz="1600" dirty="0">
                <a:solidFill>
                  <a:schemeClr val="tx1"/>
                </a:solidFill>
                <a:latin typeface="Arial Rounded MT Bold" panose="020F0704030504030204" pitchFamily="34" charset="0"/>
              </a:rPr>
              <a:t>stored</a:t>
            </a:r>
            <a:r>
              <a:rPr lang="en-US" altLang="en-US" sz="1600" dirty="0">
                <a:solidFill>
                  <a:srgbClr val="FF0000"/>
                </a:solidFill>
                <a:latin typeface="Arial Rounded MT Bold" panose="020F0704030504030204" pitchFamily="34" charset="0"/>
              </a:rPr>
              <a:t>  </a:t>
            </a:r>
            <a:endParaRPr lang="en-GB" altLang="en-US" sz="1600" dirty="0">
              <a:solidFill>
                <a:srgbClr val="FF0000"/>
              </a:solidFill>
              <a:latin typeface="Arial Rounded MT Bold" panose="020F0704030504030204" pitchFamily="34" charset="0"/>
            </a:endParaRPr>
          </a:p>
        </p:txBody>
      </p:sp>
      <p:sp>
        <p:nvSpPr>
          <p:cNvPr id="3" name="TextBox 22">
            <a:extLst>
              <a:ext uri="{FF2B5EF4-FFF2-40B4-BE49-F238E27FC236}">
                <a16:creationId xmlns:a16="http://schemas.microsoft.com/office/drawing/2014/main" id="{A3A29257-7519-17A2-E26A-BA5BDA4B0368}"/>
              </a:ext>
            </a:extLst>
          </p:cNvPr>
          <p:cNvSpPr txBox="1">
            <a:spLocks noChangeArrowheads="1"/>
          </p:cNvSpPr>
          <p:nvPr/>
        </p:nvSpPr>
        <p:spPr bwMode="auto">
          <a:xfrm>
            <a:off x="1811043" y="3110557"/>
            <a:ext cx="160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600" dirty="0">
                <a:solidFill>
                  <a:schemeClr val="tx1"/>
                </a:solidFill>
                <a:latin typeface="Arial Rounded MT Bold" panose="020F0704030504030204" pitchFamily="34" charset="0"/>
              </a:rPr>
              <a:t>3. HTTP request</a:t>
            </a:r>
            <a:endParaRPr lang="en-GB" altLang="en-US" sz="1600" dirty="0">
              <a:solidFill>
                <a:schemeClr val="tx1"/>
              </a:solidFill>
              <a:latin typeface="Arial Rounded MT Bold" panose="020F0704030504030204" pitchFamily="34" charset="0"/>
            </a:endParaRPr>
          </a:p>
        </p:txBody>
      </p:sp>
      <p:sp>
        <p:nvSpPr>
          <p:cNvPr id="4" name="TextBox 22">
            <a:extLst>
              <a:ext uri="{FF2B5EF4-FFF2-40B4-BE49-F238E27FC236}">
                <a16:creationId xmlns:a16="http://schemas.microsoft.com/office/drawing/2014/main" id="{95FA24C1-4B15-9F55-2F11-DCD329086FC0}"/>
              </a:ext>
            </a:extLst>
          </p:cNvPr>
          <p:cNvSpPr txBox="1">
            <a:spLocks noChangeArrowheads="1"/>
          </p:cNvSpPr>
          <p:nvPr/>
        </p:nvSpPr>
        <p:spPr bwMode="auto">
          <a:xfrm>
            <a:off x="5589928" y="3703423"/>
            <a:ext cx="21602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600" dirty="0">
                <a:solidFill>
                  <a:schemeClr val="tx1"/>
                </a:solidFill>
                <a:latin typeface="Arial Rounded MT Bold" panose="020F0704030504030204" pitchFamily="34" charset="0"/>
              </a:rPr>
              <a:t>4. </a:t>
            </a:r>
            <a:r>
              <a:rPr lang="en-US" altLang="en-US" sz="1600" dirty="0">
                <a:solidFill>
                  <a:srgbClr val="FF0000"/>
                </a:solidFill>
                <a:latin typeface="Arial Rounded MT Bold" panose="020F0704030504030204" pitchFamily="34" charset="0"/>
              </a:rPr>
              <a:t>malicious content </a:t>
            </a:r>
            <a:r>
              <a:rPr lang="en-US" altLang="en-US" sz="1600" dirty="0">
                <a:solidFill>
                  <a:schemeClr val="tx1"/>
                </a:solidFill>
                <a:latin typeface="Arial Rounded MT Bold" panose="020F0704030504030204" pitchFamily="34" charset="0"/>
              </a:rPr>
              <a:t>retrieved</a:t>
            </a:r>
            <a:endParaRPr lang="en-GB" altLang="en-US" sz="1600" dirty="0">
              <a:solidFill>
                <a:schemeClr val="tx1"/>
              </a:solidFill>
              <a:latin typeface="Arial Rounded MT Bold" panose="020F0704030504030204" pitchFamily="34" charset="0"/>
            </a:endParaRPr>
          </a:p>
        </p:txBody>
      </p:sp>
      <p:grpSp>
        <p:nvGrpSpPr>
          <p:cNvPr id="5" name="Group 4">
            <a:extLst>
              <a:ext uri="{FF2B5EF4-FFF2-40B4-BE49-F238E27FC236}">
                <a16:creationId xmlns:a16="http://schemas.microsoft.com/office/drawing/2014/main" id="{82FE261B-9C7B-9A03-00F4-B2259849B124}"/>
              </a:ext>
            </a:extLst>
          </p:cNvPr>
          <p:cNvGrpSpPr/>
          <p:nvPr/>
        </p:nvGrpSpPr>
        <p:grpSpPr>
          <a:xfrm>
            <a:off x="1568738" y="3986123"/>
            <a:ext cx="1235998" cy="1113551"/>
            <a:chOff x="1584097" y="5327820"/>
            <a:chExt cx="1460196" cy="1227614"/>
          </a:xfrm>
        </p:grpSpPr>
        <p:sp>
          <p:nvSpPr>
            <p:cNvPr id="6" name="Afgeronde rechthoek 12">
              <a:extLst>
                <a:ext uri="{FF2B5EF4-FFF2-40B4-BE49-F238E27FC236}">
                  <a16:creationId xmlns:a16="http://schemas.microsoft.com/office/drawing/2014/main" id="{27BDA179-2BE9-0315-D509-54D70CC657FE}"/>
                </a:ext>
              </a:extLst>
            </p:cNvPr>
            <p:cNvSpPr/>
            <p:nvPr/>
          </p:nvSpPr>
          <p:spPr bwMode="auto">
            <a:xfrm>
              <a:off x="1584097" y="5327820"/>
              <a:ext cx="1460196" cy="1227614"/>
            </a:xfrm>
            <a:prstGeom prst="roundRect">
              <a:avLst>
                <a:gd name="adj" fmla="val 4817"/>
              </a:avLst>
            </a:prstGeom>
            <a:solidFill>
              <a:schemeClr val="bg1">
                <a:lumMod val="85000"/>
              </a:schemeClr>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1600"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victim’s</a:t>
              </a:r>
            </a:p>
            <a:p>
              <a:pPr algn="ctr" eaLnBrk="1">
                <a:lnSpc>
                  <a:spcPct val="116000"/>
                </a:lnSpc>
                <a:buClr>
                  <a:srgbClr val="000000"/>
                </a:buClr>
                <a:buSzPct val="100000"/>
                <a:buFont typeface="Times New Roman" pitchFamily="16" charset="0"/>
                <a:buNone/>
                <a:defRPr/>
              </a:pPr>
              <a:r>
                <a:rPr lang="en-GB" sz="1800" dirty="0">
                  <a:solidFill>
                    <a:schemeClr val="tx1"/>
                  </a:solidFill>
                  <a:latin typeface="Arial Rounded MT Bold" panose="020F0704030504030204" pitchFamily="34" charset="0"/>
                </a:rPr>
                <a:t>browser</a:t>
              </a:r>
            </a:p>
          </p:txBody>
        </p:sp>
        <p:sp>
          <p:nvSpPr>
            <p:cNvPr id="8" name="Afgeronde rechthoek 12">
              <a:extLst>
                <a:ext uri="{FF2B5EF4-FFF2-40B4-BE49-F238E27FC236}">
                  <a16:creationId xmlns:a16="http://schemas.microsoft.com/office/drawing/2014/main" id="{6A137EB7-14E0-044B-0168-B40F9CE47AD4}"/>
                </a:ext>
              </a:extLst>
            </p:cNvPr>
            <p:cNvSpPr/>
            <p:nvPr/>
          </p:nvSpPr>
          <p:spPr bwMode="auto">
            <a:xfrm>
              <a:off x="1584097" y="5327820"/>
              <a:ext cx="1460196" cy="272925"/>
            </a:xfrm>
            <a:prstGeom prst="roundRect">
              <a:avLst>
                <a:gd name="adj" fmla="val 4817"/>
              </a:avLst>
            </a:prstGeom>
            <a:solidFill>
              <a:schemeClr val="accent2"/>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p:txBody>
        </p:sp>
      </p:grpSp>
      <p:sp>
        <p:nvSpPr>
          <p:cNvPr id="17" name="Freeform: Shape 16">
            <a:extLst>
              <a:ext uri="{FF2B5EF4-FFF2-40B4-BE49-F238E27FC236}">
                <a16:creationId xmlns:a16="http://schemas.microsoft.com/office/drawing/2014/main" id="{357054C5-D333-1240-74A8-8CF72917C37D}"/>
              </a:ext>
            </a:extLst>
          </p:cNvPr>
          <p:cNvSpPr/>
          <p:nvPr/>
        </p:nvSpPr>
        <p:spPr bwMode="auto">
          <a:xfrm>
            <a:off x="4355136" y="2938502"/>
            <a:ext cx="3310145" cy="830997"/>
          </a:xfrm>
          <a:custGeom>
            <a:avLst/>
            <a:gdLst>
              <a:gd name="connsiteX0" fmla="*/ 0 w 3179804"/>
              <a:gd name="connsiteY0" fmla="*/ 83671 h 908100"/>
              <a:gd name="connsiteX1" fmla="*/ 166255 w 3179804"/>
              <a:gd name="connsiteY1" fmla="*/ 90599 h 908100"/>
              <a:gd name="connsiteX2" fmla="*/ 304800 w 3179804"/>
              <a:gd name="connsiteY2" fmla="*/ 544 h 908100"/>
              <a:gd name="connsiteX3" fmla="*/ 443345 w 3179804"/>
              <a:gd name="connsiteY3" fmla="*/ 139090 h 908100"/>
              <a:gd name="connsiteX4" fmla="*/ 554182 w 3179804"/>
              <a:gd name="connsiteY4" fmla="*/ 277635 h 908100"/>
              <a:gd name="connsiteX5" fmla="*/ 768927 w 3179804"/>
              <a:gd name="connsiteY5" fmla="*/ 159871 h 908100"/>
              <a:gd name="connsiteX6" fmla="*/ 803564 w 3179804"/>
              <a:gd name="connsiteY6" fmla="*/ 14399 h 908100"/>
              <a:gd name="connsiteX7" fmla="*/ 1267691 w 3179804"/>
              <a:gd name="connsiteY7" fmla="*/ 152944 h 908100"/>
              <a:gd name="connsiteX8" fmla="*/ 1357745 w 3179804"/>
              <a:gd name="connsiteY8" fmla="*/ 180653 h 908100"/>
              <a:gd name="connsiteX9" fmla="*/ 2098964 w 3179804"/>
              <a:gd name="connsiteY9" fmla="*/ 229144 h 908100"/>
              <a:gd name="connsiteX10" fmla="*/ 2417618 w 3179804"/>
              <a:gd name="connsiteY10" fmla="*/ 277635 h 908100"/>
              <a:gd name="connsiteX11" fmla="*/ 2493818 w 3179804"/>
              <a:gd name="connsiteY11" fmla="*/ 409253 h 908100"/>
              <a:gd name="connsiteX12" fmla="*/ 2618509 w 3179804"/>
              <a:gd name="connsiteY12" fmla="*/ 513162 h 908100"/>
              <a:gd name="connsiteX13" fmla="*/ 2874818 w 3179804"/>
              <a:gd name="connsiteY13" fmla="*/ 520090 h 908100"/>
              <a:gd name="connsiteX14" fmla="*/ 3172691 w 3179804"/>
              <a:gd name="connsiteY14" fmla="*/ 561653 h 908100"/>
              <a:gd name="connsiteX15" fmla="*/ 3068782 w 3179804"/>
              <a:gd name="connsiteY15" fmla="*/ 811035 h 908100"/>
              <a:gd name="connsiteX16" fmla="*/ 2867891 w 3179804"/>
              <a:gd name="connsiteY16" fmla="*/ 873381 h 908100"/>
              <a:gd name="connsiteX17" fmla="*/ 2604655 w 3179804"/>
              <a:gd name="connsiteY17" fmla="*/ 838744 h 908100"/>
              <a:gd name="connsiteX18" fmla="*/ 2403764 w 3179804"/>
              <a:gd name="connsiteY18" fmla="*/ 748690 h 908100"/>
              <a:gd name="connsiteX19" fmla="*/ 2140527 w 3179804"/>
              <a:gd name="connsiteY19" fmla="*/ 727908 h 908100"/>
              <a:gd name="connsiteX20" fmla="*/ 1835727 w 3179804"/>
              <a:gd name="connsiteY20" fmla="*/ 727908 h 908100"/>
              <a:gd name="connsiteX21" fmla="*/ 1669473 w 3179804"/>
              <a:gd name="connsiteY21" fmla="*/ 734835 h 908100"/>
              <a:gd name="connsiteX22" fmla="*/ 1357745 w 3179804"/>
              <a:gd name="connsiteY22" fmla="*/ 734835 h 908100"/>
              <a:gd name="connsiteX23" fmla="*/ 1094509 w 3179804"/>
              <a:gd name="connsiteY23" fmla="*/ 603217 h 908100"/>
              <a:gd name="connsiteX24" fmla="*/ 928255 w 3179804"/>
              <a:gd name="connsiteY24" fmla="*/ 672490 h 908100"/>
              <a:gd name="connsiteX25" fmla="*/ 824345 w 3179804"/>
              <a:gd name="connsiteY25" fmla="*/ 908017 h 908100"/>
              <a:gd name="connsiteX26" fmla="*/ 526473 w 3179804"/>
              <a:gd name="connsiteY26" fmla="*/ 700199 h 908100"/>
              <a:gd name="connsiteX27" fmla="*/ 20782 w 3179804"/>
              <a:gd name="connsiteY27" fmla="*/ 762544 h 9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79804" h="908100">
                <a:moveTo>
                  <a:pt x="0" y="83671"/>
                </a:moveTo>
                <a:cubicBezTo>
                  <a:pt x="57727" y="94062"/>
                  <a:pt x="115455" y="104453"/>
                  <a:pt x="166255" y="90599"/>
                </a:cubicBezTo>
                <a:cubicBezTo>
                  <a:pt x="217055" y="76745"/>
                  <a:pt x="258618" y="-7538"/>
                  <a:pt x="304800" y="544"/>
                </a:cubicBezTo>
                <a:cubicBezTo>
                  <a:pt x="350982" y="8626"/>
                  <a:pt x="401781" y="92908"/>
                  <a:pt x="443345" y="139090"/>
                </a:cubicBezTo>
                <a:cubicBezTo>
                  <a:pt x="484909" y="185272"/>
                  <a:pt x="499918" y="274172"/>
                  <a:pt x="554182" y="277635"/>
                </a:cubicBezTo>
                <a:cubicBezTo>
                  <a:pt x="608446" y="281099"/>
                  <a:pt x="727363" y="203744"/>
                  <a:pt x="768927" y="159871"/>
                </a:cubicBezTo>
                <a:cubicBezTo>
                  <a:pt x="810491" y="115998"/>
                  <a:pt x="720437" y="15553"/>
                  <a:pt x="803564" y="14399"/>
                </a:cubicBezTo>
                <a:cubicBezTo>
                  <a:pt x="886691" y="13244"/>
                  <a:pt x="1267691" y="152944"/>
                  <a:pt x="1267691" y="152944"/>
                </a:cubicBezTo>
                <a:lnTo>
                  <a:pt x="1357745" y="180653"/>
                </a:lnTo>
                <a:cubicBezTo>
                  <a:pt x="1496291" y="193353"/>
                  <a:pt x="1922319" y="212980"/>
                  <a:pt x="2098964" y="229144"/>
                </a:cubicBezTo>
                <a:cubicBezTo>
                  <a:pt x="2275609" y="245308"/>
                  <a:pt x="2351809" y="247617"/>
                  <a:pt x="2417618" y="277635"/>
                </a:cubicBezTo>
                <a:cubicBezTo>
                  <a:pt x="2483427" y="307653"/>
                  <a:pt x="2460336" y="369999"/>
                  <a:pt x="2493818" y="409253"/>
                </a:cubicBezTo>
                <a:cubicBezTo>
                  <a:pt x="2527300" y="448507"/>
                  <a:pt x="2555009" y="494689"/>
                  <a:pt x="2618509" y="513162"/>
                </a:cubicBezTo>
                <a:cubicBezTo>
                  <a:pt x="2682009" y="531635"/>
                  <a:pt x="2782454" y="512008"/>
                  <a:pt x="2874818" y="520090"/>
                </a:cubicBezTo>
                <a:cubicBezTo>
                  <a:pt x="2967182" y="528172"/>
                  <a:pt x="3140364" y="513162"/>
                  <a:pt x="3172691" y="561653"/>
                </a:cubicBezTo>
                <a:cubicBezTo>
                  <a:pt x="3205018" y="610144"/>
                  <a:pt x="3119582" y="759080"/>
                  <a:pt x="3068782" y="811035"/>
                </a:cubicBezTo>
                <a:cubicBezTo>
                  <a:pt x="3017982" y="862990"/>
                  <a:pt x="2945245" y="868763"/>
                  <a:pt x="2867891" y="873381"/>
                </a:cubicBezTo>
                <a:cubicBezTo>
                  <a:pt x="2790537" y="877999"/>
                  <a:pt x="2682009" y="859526"/>
                  <a:pt x="2604655" y="838744"/>
                </a:cubicBezTo>
                <a:cubicBezTo>
                  <a:pt x="2527301" y="817962"/>
                  <a:pt x="2481119" y="767163"/>
                  <a:pt x="2403764" y="748690"/>
                </a:cubicBezTo>
                <a:cubicBezTo>
                  <a:pt x="2326409" y="730217"/>
                  <a:pt x="2235200" y="731372"/>
                  <a:pt x="2140527" y="727908"/>
                </a:cubicBezTo>
                <a:cubicBezTo>
                  <a:pt x="2045854" y="724444"/>
                  <a:pt x="1914236" y="726754"/>
                  <a:pt x="1835727" y="727908"/>
                </a:cubicBezTo>
                <a:cubicBezTo>
                  <a:pt x="1757218" y="729062"/>
                  <a:pt x="1749137" y="733681"/>
                  <a:pt x="1669473" y="734835"/>
                </a:cubicBezTo>
                <a:cubicBezTo>
                  <a:pt x="1589809" y="735990"/>
                  <a:pt x="1453572" y="756771"/>
                  <a:pt x="1357745" y="734835"/>
                </a:cubicBezTo>
                <a:cubicBezTo>
                  <a:pt x="1261918" y="712899"/>
                  <a:pt x="1166091" y="613608"/>
                  <a:pt x="1094509" y="603217"/>
                </a:cubicBezTo>
                <a:cubicBezTo>
                  <a:pt x="1022927" y="592826"/>
                  <a:pt x="973282" y="621690"/>
                  <a:pt x="928255" y="672490"/>
                </a:cubicBezTo>
                <a:cubicBezTo>
                  <a:pt x="883228" y="723290"/>
                  <a:pt x="891309" y="903399"/>
                  <a:pt x="824345" y="908017"/>
                </a:cubicBezTo>
                <a:cubicBezTo>
                  <a:pt x="757381" y="912635"/>
                  <a:pt x="660400" y="724444"/>
                  <a:pt x="526473" y="700199"/>
                </a:cubicBezTo>
                <a:cubicBezTo>
                  <a:pt x="392546" y="675954"/>
                  <a:pt x="206664" y="719249"/>
                  <a:pt x="20782" y="762544"/>
                </a:cubicBezTo>
              </a:path>
            </a:pathLst>
          </a:custGeom>
          <a:noFill/>
          <a:ln w="57150" cap="flat" cmpd="sng" algn="ctr">
            <a:solidFill>
              <a:srgbClr val="FF0000"/>
            </a:solidFill>
            <a:prstDash val="solid"/>
            <a:round/>
            <a:headEnd type="none" w="med" len="med"/>
            <a:tailEnd type="arrow" w="med" len="med"/>
          </a:ln>
          <a:effectLst/>
        </p:spPr>
        <p:txBody>
          <a:bodyPr vert="horz" wrap="square" lIns="82944" tIns="41472" rIns="82944" bIns="41472" numCol="1" rtlCol="0" anchor="t" anchorCtr="0" compatLnSpc="1">
            <a:prstTxWarp prst="textNoShape">
              <a:avLst/>
            </a:prstTxWarp>
          </a:bodyPr>
          <a:lstStyle/>
          <a:p>
            <a:pPr defTabSz="446407" eaLnBrk="1">
              <a:lnSpc>
                <a:spcPct val="116000"/>
              </a:lnSpc>
              <a:buClr>
                <a:srgbClr val="000000"/>
              </a:buClr>
              <a:buSzPct val="100000"/>
            </a:pPr>
            <a:endParaRPr lang="en-NL" sz="1633">
              <a:latin typeface="Comic Sans MS" pitchFamily="64" charset="0"/>
            </a:endParaRPr>
          </a:p>
        </p:txBody>
      </p:sp>
      <p:sp>
        <p:nvSpPr>
          <p:cNvPr id="65543" name="TextBox 22">
            <a:extLst>
              <a:ext uri="{FF2B5EF4-FFF2-40B4-BE49-F238E27FC236}">
                <a16:creationId xmlns:a16="http://schemas.microsoft.com/office/drawing/2014/main" id="{35C62405-C217-3052-4221-B682D590C4B5}"/>
              </a:ext>
            </a:extLst>
          </p:cNvPr>
          <p:cNvSpPr txBox="1">
            <a:spLocks noChangeArrowheads="1"/>
          </p:cNvSpPr>
          <p:nvPr/>
        </p:nvSpPr>
        <p:spPr bwMode="auto">
          <a:xfrm>
            <a:off x="2899614" y="1912088"/>
            <a:ext cx="160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600" dirty="0">
                <a:solidFill>
                  <a:srgbClr val="FF0000"/>
                </a:solidFill>
                <a:latin typeface="Arial Rounded MT Bold" panose="020F0704030504030204" pitchFamily="34" charset="0"/>
              </a:rPr>
              <a:t>1. malicious input  </a:t>
            </a:r>
            <a:endParaRPr lang="en-GB" altLang="en-US" sz="1600" dirty="0">
              <a:solidFill>
                <a:srgbClr val="FF0000"/>
              </a:solidFill>
              <a:latin typeface="Arial Rounded MT Bold" panose="020F0704030504030204" pitchFamily="34" charset="0"/>
            </a:endParaRPr>
          </a:p>
        </p:txBody>
      </p:sp>
      <p:sp>
        <p:nvSpPr>
          <p:cNvPr id="14" name="Right Arrow 53">
            <a:extLst>
              <a:ext uri="{FF2B5EF4-FFF2-40B4-BE49-F238E27FC236}">
                <a16:creationId xmlns:a16="http://schemas.microsoft.com/office/drawing/2014/main" id="{11F37F59-75AB-7F3E-8B8F-EE06B70E7925}"/>
              </a:ext>
            </a:extLst>
          </p:cNvPr>
          <p:cNvSpPr/>
          <p:nvPr/>
        </p:nvSpPr>
        <p:spPr bwMode="auto">
          <a:xfrm rot="1560000">
            <a:off x="3135284" y="2507675"/>
            <a:ext cx="1136160" cy="3283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pic>
        <p:nvPicPr>
          <p:cNvPr id="65554" name="Picture 3" descr="C:\Users\erikpoll\Desktop\Alice-PNG-alice-in-wonderland-33922018-444-800.png">
            <a:extLst>
              <a:ext uri="{FF2B5EF4-FFF2-40B4-BE49-F238E27FC236}">
                <a16:creationId xmlns:a16="http://schemas.microsoft.com/office/drawing/2014/main" id="{D724719F-6202-7AF8-96E5-40F3FE6E08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0164" y="3894193"/>
            <a:ext cx="714444" cy="120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ight Arrow 28">
            <a:extLst>
              <a:ext uri="{FF2B5EF4-FFF2-40B4-BE49-F238E27FC236}">
                <a16:creationId xmlns:a16="http://schemas.microsoft.com/office/drawing/2014/main" id="{F91D683F-BBFD-911B-DD41-19E86EB6B725}"/>
              </a:ext>
            </a:extLst>
          </p:cNvPr>
          <p:cNvSpPr/>
          <p:nvPr/>
        </p:nvSpPr>
        <p:spPr bwMode="auto">
          <a:xfrm rot="20040000" flipH="1">
            <a:off x="2822804" y="3735994"/>
            <a:ext cx="1548000" cy="352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cxnSp>
        <p:nvCxnSpPr>
          <p:cNvPr id="20" name="Straight Arrow Connector 31">
            <a:extLst>
              <a:ext uri="{FF2B5EF4-FFF2-40B4-BE49-F238E27FC236}">
                <a16:creationId xmlns:a16="http://schemas.microsoft.com/office/drawing/2014/main" id="{80DFF7DF-9BA8-F9B0-6B39-E7FB75719001}"/>
              </a:ext>
            </a:extLst>
          </p:cNvPr>
          <p:cNvCxnSpPr>
            <a:endCxn id="19" idx="1"/>
          </p:cNvCxnSpPr>
          <p:nvPr/>
        </p:nvCxnSpPr>
        <p:spPr bwMode="auto">
          <a:xfrm flipV="1">
            <a:off x="3174164" y="3573275"/>
            <a:ext cx="1118880" cy="545759"/>
          </a:xfrm>
          <a:prstGeom prst="straightConnector1">
            <a:avLst/>
          </a:prstGeom>
          <a:ln w="161925">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5558" name="TextBox 25">
            <a:extLst>
              <a:ext uri="{FF2B5EF4-FFF2-40B4-BE49-F238E27FC236}">
                <a16:creationId xmlns:a16="http://schemas.microsoft.com/office/drawing/2014/main" id="{CCEB0C34-55C3-ACBC-5D74-ABD61C0F2F46}"/>
              </a:ext>
            </a:extLst>
          </p:cNvPr>
          <p:cNvSpPr txBox="1">
            <a:spLocks noChangeArrowheads="1"/>
          </p:cNvSpPr>
          <p:nvPr/>
        </p:nvSpPr>
        <p:spPr bwMode="auto">
          <a:xfrm>
            <a:off x="3456997" y="4064460"/>
            <a:ext cx="23219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dirty="0">
                <a:solidFill>
                  <a:schemeClr val="tx1"/>
                </a:solidFill>
                <a:latin typeface="Arial Rounded MT Bold" panose="020F0704030504030204" pitchFamily="34" charset="0"/>
              </a:rPr>
              <a:t>5. response with </a:t>
            </a:r>
            <a:r>
              <a:rPr lang="en-US" altLang="en-US" sz="1600" dirty="0">
                <a:solidFill>
                  <a:srgbClr val="FF0000"/>
                </a:solidFill>
                <a:latin typeface="Arial Rounded MT Bold" panose="020F0704030504030204" pitchFamily="34" charset="0"/>
              </a:rPr>
              <a:t>malicious HTML  content</a:t>
            </a:r>
            <a:r>
              <a:rPr lang="en-GB" altLang="en-US" sz="1600" dirty="0">
                <a:solidFill>
                  <a:srgbClr val="FF0000"/>
                </a:solidFill>
                <a:latin typeface="Arial Rounded MT Bold" panose="020F0704030504030204" pitchFamily="34" charset="0"/>
              </a:rPr>
              <a:t> </a:t>
            </a:r>
          </a:p>
        </p:txBody>
      </p:sp>
      <p:pic>
        <p:nvPicPr>
          <p:cNvPr id="65559" name="Picture 2" descr="C:\Users\erikpoll\Desktop\.png">
            <a:extLst>
              <a:ext uri="{FF2B5EF4-FFF2-40B4-BE49-F238E27FC236}">
                <a16:creationId xmlns:a16="http://schemas.microsoft.com/office/drawing/2014/main" id="{1411A098-8CC7-0BDB-379E-53023CA5D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295" y="1986527"/>
            <a:ext cx="893055" cy="81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ight Arrow 39">
            <a:extLst>
              <a:ext uri="{FF2B5EF4-FFF2-40B4-BE49-F238E27FC236}">
                <a16:creationId xmlns:a16="http://schemas.microsoft.com/office/drawing/2014/main" id="{E000917B-8448-45D5-ACD8-A781B3620BF7}"/>
              </a:ext>
            </a:extLst>
          </p:cNvPr>
          <p:cNvSpPr/>
          <p:nvPr/>
        </p:nvSpPr>
        <p:spPr bwMode="auto">
          <a:xfrm rot="20040000">
            <a:off x="2782484" y="3558875"/>
            <a:ext cx="1438560" cy="162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5" name="Right Arrow 29">
            <a:extLst>
              <a:ext uri="{FF2B5EF4-FFF2-40B4-BE49-F238E27FC236}">
                <a16:creationId xmlns:a16="http://schemas.microsoft.com/office/drawing/2014/main" id="{ABBFC9A5-8D46-C5B5-3297-41D4DBCEFBD1}"/>
              </a:ext>
            </a:extLst>
          </p:cNvPr>
          <p:cNvSpPr/>
          <p:nvPr/>
        </p:nvSpPr>
        <p:spPr bwMode="auto">
          <a:xfrm flipH="1">
            <a:off x="5721880" y="3453914"/>
            <a:ext cx="942300" cy="3283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0" name="Right Arrow 34">
            <a:extLst>
              <a:ext uri="{FF2B5EF4-FFF2-40B4-BE49-F238E27FC236}">
                <a16:creationId xmlns:a16="http://schemas.microsoft.com/office/drawing/2014/main" id="{FF4D0F17-5D5A-2A1F-1D9C-7E089D25FC4D}"/>
              </a:ext>
            </a:extLst>
          </p:cNvPr>
          <p:cNvSpPr/>
          <p:nvPr/>
        </p:nvSpPr>
        <p:spPr bwMode="auto">
          <a:xfrm>
            <a:off x="5778940" y="2955446"/>
            <a:ext cx="913787" cy="32687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cxnSp>
        <p:nvCxnSpPr>
          <p:cNvPr id="11" name="Straight Arrow Connector 35">
            <a:extLst>
              <a:ext uri="{FF2B5EF4-FFF2-40B4-BE49-F238E27FC236}">
                <a16:creationId xmlns:a16="http://schemas.microsoft.com/office/drawing/2014/main" id="{00574CC2-E291-4386-C27E-E6847B8D842E}"/>
              </a:ext>
            </a:extLst>
          </p:cNvPr>
          <p:cNvCxnSpPr>
            <a:cxnSpLocks/>
          </p:cNvCxnSpPr>
          <p:nvPr/>
        </p:nvCxnSpPr>
        <p:spPr bwMode="auto">
          <a:xfrm>
            <a:off x="6010208" y="3121004"/>
            <a:ext cx="417600" cy="0"/>
          </a:xfrm>
          <a:prstGeom prst="straightConnector1">
            <a:avLst/>
          </a:prstGeom>
          <a:ln w="161925">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30">
            <a:extLst>
              <a:ext uri="{FF2B5EF4-FFF2-40B4-BE49-F238E27FC236}">
                <a16:creationId xmlns:a16="http://schemas.microsoft.com/office/drawing/2014/main" id="{AC56F523-950C-C4CC-B2CD-3F07157C525A}"/>
              </a:ext>
            </a:extLst>
          </p:cNvPr>
          <p:cNvCxnSpPr/>
          <p:nvPr/>
        </p:nvCxnSpPr>
        <p:spPr bwMode="auto">
          <a:xfrm>
            <a:off x="6011648" y="3612214"/>
            <a:ext cx="416160" cy="0"/>
          </a:xfrm>
          <a:prstGeom prst="straightConnector1">
            <a:avLst/>
          </a:prstGeom>
          <a:ln w="161925">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5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011">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0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7" grpId="0" animBg="1"/>
      <p:bldP spid="65543" grpId="0"/>
      <p:bldP spid="14" grpId="0" animBg="1"/>
      <p:bldP spid="19" grpId="0" animBg="1"/>
      <p:bldP spid="65558" grpId="0"/>
      <p:bldP spid="24" grpId="0" animBg="1"/>
      <p:bldP spid="15"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2C72-E5F3-88BA-4FB2-C383D2B00441}"/>
              </a:ext>
            </a:extLst>
          </p:cNvPr>
          <p:cNvSpPr>
            <a:spLocks noGrp="1"/>
          </p:cNvSpPr>
          <p:nvPr>
            <p:ph type="title"/>
          </p:nvPr>
        </p:nvSpPr>
        <p:spPr/>
        <p:txBody>
          <a:bodyPr/>
          <a:lstStyle/>
          <a:p>
            <a:r>
              <a:rPr lang="en-US" sz="2400" dirty="0"/>
              <a:t>Encoding for the web - server-side</a:t>
            </a:r>
            <a:endParaRPr lang="en-NL" sz="2400" dirty="0"/>
          </a:p>
        </p:txBody>
      </p:sp>
      <p:sp>
        <p:nvSpPr>
          <p:cNvPr id="4" name="Slide Number Placeholder 3">
            <a:extLst>
              <a:ext uri="{FF2B5EF4-FFF2-40B4-BE49-F238E27FC236}">
                <a16:creationId xmlns:a16="http://schemas.microsoft.com/office/drawing/2014/main" id="{F0406333-8F45-6503-EF66-4BAF7E0AE1F6}"/>
              </a:ext>
            </a:extLst>
          </p:cNvPr>
          <p:cNvSpPr>
            <a:spLocks noGrp="1"/>
          </p:cNvSpPr>
          <p:nvPr>
            <p:ph type="sldNum" idx="10"/>
          </p:nvPr>
        </p:nvSpPr>
        <p:spPr/>
        <p:txBody>
          <a:bodyPr/>
          <a:lstStyle/>
          <a:p>
            <a:pPr>
              <a:defRPr/>
            </a:pPr>
            <a:fld id="{203D43D3-408D-4D7A-B290-7A4D7FA16B86}" type="slidenum">
              <a:rPr lang="en-GB" altLang="nl-NL" smtClean="0"/>
              <a:pPr>
                <a:defRPr/>
              </a:pPr>
              <a:t>53</a:t>
            </a:fld>
            <a:endParaRPr lang="en-GB" altLang="nl-NL" dirty="0"/>
          </a:p>
        </p:txBody>
      </p:sp>
      <p:sp>
        <p:nvSpPr>
          <p:cNvPr id="6" name="Content Placeholder 5">
            <a:extLst>
              <a:ext uri="{FF2B5EF4-FFF2-40B4-BE49-F238E27FC236}">
                <a16:creationId xmlns:a16="http://schemas.microsoft.com/office/drawing/2014/main" id="{49BC95DD-71C6-0CDC-DE9F-E0E9E7B72160}"/>
              </a:ext>
            </a:extLst>
          </p:cNvPr>
          <p:cNvSpPr>
            <a:spLocks noGrp="1"/>
          </p:cNvSpPr>
          <p:nvPr>
            <p:ph idx="1"/>
          </p:nvPr>
        </p:nvSpPr>
        <p:spPr>
          <a:xfrm>
            <a:off x="685800" y="1124745"/>
            <a:ext cx="7918648" cy="4960144"/>
          </a:xfrm>
        </p:spPr>
        <p:txBody>
          <a:bodyPr/>
          <a:lstStyle/>
          <a:p>
            <a:pPr marL="0" indent="0">
              <a:buNone/>
            </a:pPr>
            <a:r>
              <a:rPr lang="en-US" sz="1600" dirty="0">
                <a:solidFill>
                  <a:schemeClr val="tx1"/>
                </a:solidFill>
              </a:rPr>
              <a:t>Many sites use </a:t>
            </a:r>
            <a:r>
              <a:rPr lang="en-US" sz="1600" dirty="0">
                <a:solidFill>
                  <a:schemeClr val="accent2"/>
                </a:solidFill>
              </a:rPr>
              <a:t>web templating framework </a:t>
            </a:r>
            <a:r>
              <a:rPr lang="en-US" sz="1600" dirty="0">
                <a:solidFill>
                  <a:schemeClr val="tx1"/>
                </a:solidFill>
              </a:rPr>
              <a:t>to generate web pages.</a:t>
            </a:r>
          </a:p>
          <a:p>
            <a:pPr marL="0" indent="0">
              <a:buNone/>
            </a:pPr>
            <a:r>
              <a:rPr lang="en-US" sz="1600" dirty="0">
                <a:solidFill>
                  <a:schemeClr val="tx1"/>
                </a:solidFill>
              </a:rPr>
              <a:t>Below a web template for a web page with parameters written as </a:t>
            </a:r>
            <a:r>
              <a:rPr lang="en-US" sz="1600" b="1" dirty="0">
                <a:solidFill>
                  <a:schemeClr val="accent2"/>
                </a:solidFill>
                <a:latin typeface="Arial Narrow" panose="020B0606020202030204" pitchFamily="34" charset="0"/>
              </a:rPr>
              <a:t>${...}</a:t>
            </a:r>
          </a:p>
          <a:p>
            <a:pPr marL="0" indent="0">
              <a:buNone/>
            </a:pPr>
            <a:endParaRPr lang="en-US" sz="900" dirty="0">
              <a:solidFill>
                <a:schemeClr val="tx1"/>
              </a:solidFill>
            </a:endParaRPr>
          </a:p>
          <a:p>
            <a:pPr marL="0" indent="0">
              <a:buNone/>
            </a:pPr>
            <a:r>
              <a:rPr lang="en-US" sz="1400" b="1" dirty="0">
                <a:solidFill>
                  <a:schemeClr val="tx1"/>
                </a:solidFill>
                <a:latin typeface="Arial Narrow" panose="020B0606020202030204" pitchFamily="34" charset="0"/>
              </a:rPr>
              <a:t>1</a:t>
            </a:r>
            <a:r>
              <a:rPr lang="en-US" sz="1400" b="1" dirty="0">
                <a:solidFill>
                  <a:srgbClr val="FF0000"/>
                </a:solidFill>
                <a:latin typeface="Arial Narrow" panose="020B0606020202030204" pitchFamily="34" charset="0"/>
              </a:rPr>
              <a:t>   </a:t>
            </a:r>
            <a:r>
              <a:rPr lang="en-US" sz="1600" b="1" dirty="0">
                <a:solidFill>
                  <a:srgbClr val="FF0000"/>
                </a:solidFill>
                <a:latin typeface="Arial Narrow" panose="020B0606020202030204" pitchFamily="34" charset="0"/>
              </a:rPr>
              <a:t>'</a:t>
            </a:r>
            <a:r>
              <a:rPr lang="en-US" sz="1400" b="1" dirty="0">
                <a:latin typeface="Arial Narrow" panose="020B0606020202030204" pitchFamily="34" charset="0"/>
              </a:rPr>
              <a:t>&lt;html&gt;</a:t>
            </a:r>
          </a:p>
          <a:p>
            <a:pPr marL="0" indent="0">
              <a:buNone/>
            </a:pPr>
            <a:r>
              <a:rPr lang="en-US" sz="1400" b="1" dirty="0">
                <a:latin typeface="Arial Narrow" panose="020B0606020202030204" pitchFamily="34" charset="0"/>
              </a:rPr>
              <a:t>2    &lt;body&gt;</a:t>
            </a:r>
          </a:p>
          <a:p>
            <a:pPr marL="0" indent="0">
              <a:buNone/>
            </a:pPr>
            <a:r>
              <a:rPr lang="en-US" sz="1400" b="1" dirty="0">
                <a:latin typeface="Arial Narrow" panose="020B0606020202030204" pitchFamily="34" charset="0"/>
              </a:rPr>
              <a:t>3       &lt;h1&gt; </a:t>
            </a:r>
            <a:r>
              <a:rPr lang="en-US" sz="1400" b="1" dirty="0">
                <a:solidFill>
                  <a:schemeClr val="accent2"/>
                </a:solidFill>
                <a:latin typeface="Arial Narrow" panose="020B0606020202030204" pitchFamily="34" charset="0"/>
              </a:rPr>
              <a:t>${name}</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  &lt;/</a:t>
            </a:r>
            <a:r>
              <a:rPr lang="en-US" sz="1400" b="1" dirty="0">
                <a:latin typeface="Arial Narrow" panose="020B0606020202030204" pitchFamily="34" charset="0"/>
              </a:rPr>
              <a:t>h1&gt;</a:t>
            </a:r>
          </a:p>
          <a:p>
            <a:pPr marL="0" indent="0">
              <a:buNone/>
            </a:pPr>
            <a:r>
              <a:rPr lang="en-US" sz="1400" b="1" dirty="0">
                <a:latin typeface="Arial Narrow" panose="020B0606020202030204" pitchFamily="34" charset="0"/>
              </a:rPr>
              <a:t>4         </a:t>
            </a:r>
            <a:r>
              <a:rPr lang="en-US" sz="1400" b="1" dirty="0">
                <a:solidFill>
                  <a:schemeClr val="accent2"/>
                </a:solidFill>
                <a:latin typeface="Arial Narrow" panose="020B0606020202030204" pitchFamily="34" charset="0"/>
              </a:rPr>
              <a:t>${description}</a:t>
            </a:r>
            <a:endParaRPr lang="en-US" sz="1400" b="1" dirty="0">
              <a:latin typeface="Arial Narrow" panose="020B0606020202030204" pitchFamily="34" charset="0"/>
            </a:endParaRPr>
          </a:p>
          <a:p>
            <a:pPr marL="0" indent="0">
              <a:buNone/>
            </a:pPr>
            <a:r>
              <a:rPr lang="en-US" sz="1400" b="1" dirty="0">
                <a:latin typeface="Arial Narrow" panose="020B0606020202030204" pitchFamily="34" charset="0"/>
              </a:rPr>
              <a:t>5       &lt;a </a:t>
            </a:r>
            <a:r>
              <a:rPr lang="en-US" sz="1400" b="1" dirty="0" err="1">
                <a:latin typeface="Arial Narrow" panose="020B0606020202030204" pitchFamily="34" charset="0"/>
              </a:rPr>
              <a:t>href</a:t>
            </a:r>
            <a:r>
              <a:rPr lang="en-US" sz="1400" b="1" dirty="0">
                <a:latin typeface="Arial Narrow" panose="020B0606020202030204" pitchFamily="34" charset="0"/>
              </a:rPr>
              <a:t>="https://ourdomain.nl/</a:t>
            </a:r>
            <a:r>
              <a:rPr lang="en-US" sz="1400" b="1" dirty="0" err="1">
                <a:latin typeface="Arial Narrow" panose="020B0606020202030204" pitchFamily="34" charset="0"/>
              </a:rPr>
              <a:t>contact?user</a:t>
            </a:r>
            <a:r>
              <a:rPr lang="en-US" sz="1400" b="1" dirty="0">
                <a:latin typeface="Arial Narrow" panose="020B0606020202030204" pitchFamily="34" charset="0"/>
              </a:rPr>
              <a:t>=</a:t>
            </a:r>
            <a:r>
              <a:rPr lang="en-US" sz="1400" b="1" dirty="0">
                <a:solidFill>
                  <a:schemeClr val="accent2"/>
                </a:solidFill>
                <a:latin typeface="Arial Narrow" panose="020B0606020202030204" pitchFamily="34" charset="0"/>
              </a:rPr>
              <a:t>${username}</a:t>
            </a:r>
            <a:r>
              <a:rPr lang="en-US" sz="1400" b="1" dirty="0">
                <a:solidFill>
                  <a:schemeClr val="tx1"/>
                </a:solidFill>
                <a:latin typeface="Arial Narrow" panose="020B0606020202030204" pitchFamily="34" charset="0"/>
              </a:rPr>
              <a:t>&amp;lang=</a:t>
            </a:r>
            <a:r>
              <a:rPr lang="en-US" sz="1400" b="1" dirty="0">
                <a:solidFill>
                  <a:schemeClr val="accent2"/>
                </a:solidFill>
                <a:latin typeface="Arial Narrow" panose="020B0606020202030204" pitchFamily="34" charset="0"/>
              </a:rPr>
              <a:t>${lang}"&gt;</a:t>
            </a:r>
            <a:r>
              <a:rPr lang="en-US" sz="1400" b="1" dirty="0">
                <a:latin typeface="Arial Narrow" panose="020B0606020202030204" pitchFamily="34" charset="0"/>
              </a:rPr>
              <a:t>User info for </a:t>
            </a:r>
            <a:r>
              <a:rPr lang="en-US" sz="1400" b="1" dirty="0">
                <a:solidFill>
                  <a:schemeClr val="accent2"/>
                </a:solidFill>
                <a:latin typeface="Arial Narrow" panose="020B0606020202030204" pitchFamily="34" charset="0"/>
              </a:rPr>
              <a:t>${name} </a:t>
            </a:r>
            <a:r>
              <a:rPr lang="en-US" sz="1400" b="1" dirty="0">
                <a:latin typeface="Arial Narrow" panose="020B0606020202030204" pitchFamily="34" charset="0"/>
              </a:rPr>
              <a:t>&lt;/a&gt;</a:t>
            </a:r>
          </a:p>
          <a:p>
            <a:pPr marL="0" indent="0">
              <a:buNone/>
            </a:pPr>
            <a:r>
              <a:rPr lang="en-US" sz="1400" b="1" dirty="0">
                <a:solidFill>
                  <a:schemeClr val="tx1"/>
                </a:solidFill>
                <a:latin typeface="Arial Narrow" panose="020B0606020202030204" pitchFamily="34" charset="0"/>
              </a:rPr>
              <a:t>6       </a:t>
            </a:r>
            <a:r>
              <a:rPr lang="en-GB" altLang="nl-NL" sz="1400" b="1" dirty="0">
                <a:solidFill>
                  <a:schemeClr val="tx1"/>
                </a:solidFill>
                <a:latin typeface="Arial Narrow" panose="020B0606020202030204" pitchFamily="34" charset="0"/>
              </a:rPr>
              <a:t>&lt;b </a:t>
            </a:r>
            <a:r>
              <a:rPr lang="en-GB" altLang="nl-NL" sz="1400" b="1" dirty="0" err="1">
                <a:solidFill>
                  <a:schemeClr val="tx1"/>
                </a:solidFill>
                <a:latin typeface="Arial Narrow" panose="020B0606020202030204" pitchFamily="34" charset="0"/>
              </a:rPr>
              <a:t>onmouseover</a:t>
            </a:r>
            <a:r>
              <a:rPr lang="en-GB" altLang="nl-NL" sz="1400" b="1" dirty="0">
                <a:solidFill>
                  <a:schemeClr val="tx1"/>
                </a:solidFill>
                <a:latin typeface="Arial Narrow" panose="020B0606020202030204" pitchFamily="34" charset="0"/>
              </a:rPr>
              <a:t>=alert</a:t>
            </a:r>
            <a:r>
              <a:rPr lang="en-US" sz="1400" b="1" dirty="0">
                <a:solidFill>
                  <a:schemeClr val="tx1"/>
                </a:solidFill>
                <a:latin typeface="Arial Narrow" panose="020B0606020202030204" pitchFamily="34" charset="0"/>
              </a:rPr>
              <a:t>("</a:t>
            </a:r>
            <a:r>
              <a:rPr lang="en-US" sz="1400" b="1" dirty="0">
                <a:latin typeface="Arial Narrow" panose="020B0606020202030204" pitchFamily="34" charset="0"/>
              </a:rPr>
              <a:t>Welcome to </a:t>
            </a:r>
            <a:r>
              <a:rPr lang="en-US" sz="1400" b="1" dirty="0">
                <a:solidFill>
                  <a:schemeClr val="accent2"/>
                </a:solidFill>
                <a:latin typeface="Arial Narrow" panose="020B0606020202030204" pitchFamily="34" charset="0"/>
              </a:rPr>
              <a:t>${</a:t>
            </a:r>
            <a:r>
              <a:rPr lang="en-US" sz="1400" b="1" dirty="0" err="1">
                <a:solidFill>
                  <a:schemeClr val="accent2"/>
                </a:solidFill>
                <a:latin typeface="Arial Narrow" panose="020B0606020202030204" pitchFamily="34" charset="0"/>
              </a:rPr>
              <a:t>firstname</a:t>
            </a:r>
            <a:r>
              <a:rPr lang="en-US" sz="1400" b="1" dirty="0">
                <a:solidFill>
                  <a:schemeClr val="accent2"/>
                </a:solidFill>
                <a:latin typeface="Arial Narrow" panose="020B0606020202030204" pitchFamily="34" charset="0"/>
              </a:rPr>
              <a:t>}</a:t>
            </a:r>
            <a:r>
              <a:rPr lang="en-US" sz="1400" b="1" dirty="0">
                <a:latin typeface="Arial Narrow" panose="020B0606020202030204" pitchFamily="34" charset="0"/>
              </a:rPr>
              <a:t>’s page")&gt;Click here for a pop-up&lt;/b&gt;</a:t>
            </a:r>
          </a:p>
          <a:p>
            <a:pPr marL="0" indent="0">
              <a:buNone/>
            </a:pPr>
            <a:r>
              <a:rPr lang="en-US" sz="1400" b="1" dirty="0">
                <a:latin typeface="Arial Narrow" panose="020B0606020202030204" pitchFamily="34" charset="0"/>
              </a:rPr>
              <a:t>7    &lt;/body&gt;</a:t>
            </a:r>
          </a:p>
          <a:p>
            <a:pPr marL="0" indent="0">
              <a:buNone/>
            </a:pPr>
            <a:r>
              <a:rPr lang="en-US" sz="1400" b="1" dirty="0">
                <a:latin typeface="Arial Narrow" panose="020B0606020202030204" pitchFamily="34" charset="0"/>
              </a:rPr>
              <a:t>8    &lt;/html&gt;</a:t>
            </a:r>
            <a:r>
              <a:rPr lang="en-US" sz="1400" b="1" dirty="0">
                <a:solidFill>
                  <a:srgbClr val="FF0000"/>
                </a:solidFill>
                <a:latin typeface="Arial Narrow" panose="020B0606020202030204" pitchFamily="34" charset="0"/>
              </a:rPr>
              <a:t>'</a:t>
            </a:r>
          </a:p>
          <a:p>
            <a:pPr marL="0" indent="0">
              <a:buNone/>
            </a:pPr>
            <a:endParaRPr lang="en-US" sz="1000" b="1" dirty="0">
              <a:solidFill>
                <a:srgbClr val="FF0000"/>
              </a:solidFill>
              <a:latin typeface="Arial Narrow" panose="020B0606020202030204" pitchFamily="34" charset="0"/>
            </a:endParaRPr>
          </a:p>
          <a:p>
            <a:pPr marL="0" indent="0">
              <a:buNone/>
            </a:pPr>
            <a:r>
              <a:rPr lang="en-US" sz="1600" dirty="0">
                <a:solidFill>
                  <a:schemeClr val="tx1"/>
                </a:solidFill>
              </a:rPr>
              <a:t>Parameters – </a:t>
            </a:r>
            <a:r>
              <a:rPr lang="en-US" sz="1600" dirty="0">
                <a:solidFill>
                  <a:schemeClr val="accent2"/>
                </a:solidFill>
              </a:rPr>
              <a:t>properly encoded </a:t>
            </a:r>
            <a:r>
              <a:rPr lang="en-US" sz="1600" dirty="0">
                <a:solidFill>
                  <a:schemeClr val="tx1"/>
                </a:solidFill>
              </a:rPr>
              <a:t>– are filled by web server / templating engine.</a:t>
            </a:r>
          </a:p>
          <a:p>
            <a:pPr marL="0" indent="0">
              <a:buNone/>
            </a:pPr>
            <a:r>
              <a:rPr lang="en-US" sz="1600" i="1" dirty="0">
                <a:solidFill>
                  <a:schemeClr val="tx1"/>
                </a:solidFill>
              </a:rPr>
              <a:t>How should the parameters be encoded here?</a:t>
            </a:r>
          </a:p>
          <a:p>
            <a:pPr marL="0" indent="0">
              <a:buNone/>
            </a:pPr>
            <a:r>
              <a:rPr lang="en-US" sz="1400" dirty="0">
                <a:solidFill>
                  <a:schemeClr val="tx1"/>
                </a:solidFill>
              </a:rPr>
              <a:t> </a:t>
            </a:r>
          </a:p>
        </p:txBody>
      </p:sp>
    </p:spTree>
    <p:extLst>
      <p:ext uri="{BB962C8B-B14F-4D97-AF65-F5344CB8AC3E}">
        <p14:creationId xmlns:p14="http://schemas.microsoft.com/office/powerpoint/2010/main" val="124220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2C72-E5F3-88BA-4FB2-C383D2B00441}"/>
              </a:ext>
            </a:extLst>
          </p:cNvPr>
          <p:cNvSpPr>
            <a:spLocks noGrp="1"/>
          </p:cNvSpPr>
          <p:nvPr>
            <p:ph type="title"/>
          </p:nvPr>
        </p:nvSpPr>
        <p:spPr/>
        <p:txBody>
          <a:bodyPr/>
          <a:lstStyle/>
          <a:p>
            <a:r>
              <a:rPr lang="en-US" sz="2400" dirty="0"/>
              <a:t>Encoding for the web - server-side  </a:t>
            </a:r>
            <a:endParaRPr lang="en-NL" sz="2400" dirty="0"/>
          </a:p>
        </p:txBody>
      </p:sp>
      <p:sp>
        <p:nvSpPr>
          <p:cNvPr id="4" name="Slide Number Placeholder 3">
            <a:extLst>
              <a:ext uri="{FF2B5EF4-FFF2-40B4-BE49-F238E27FC236}">
                <a16:creationId xmlns:a16="http://schemas.microsoft.com/office/drawing/2014/main" id="{F0406333-8F45-6503-EF66-4BAF7E0AE1F6}"/>
              </a:ext>
            </a:extLst>
          </p:cNvPr>
          <p:cNvSpPr>
            <a:spLocks noGrp="1"/>
          </p:cNvSpPr>
          <p:nvPr>
            <p:ph type="sldNum" idx="10"/>
          </p:nvPr>
        </p:nvSpPr>
        <p:spPr/>
        <p:txBody>
          <a:bodyPr/>
          <a:lstStyle/>
          <a:p>
            <a:pPr>
              <a:defRPr/>
            </a:pPr>
            <a:fld id="{203D43D3-408D-4D7A-B290-7A4D7FA16B86}" type="slidenum">
              <a:rPr lang="en-GB" altLang="nl-NL" smtClean="0"/>
              <a:pPr>
                <a:defRPr/>
              </a:pPr>
              <a:t>54</a:t>
            </a:fld>
            <a:endParaRPr lang="en-GB" altLang="nl-NL" dirty="0"/>
          </a:p>
        </p:txBody>
      </p:sp>
      <p:sp>
        <p:nvSpPr>
          <p:cNvPr id="6" name="Content Placeholder 5">
            <a:extLst>
              <a:ext uri="{FF2B5EF4-FFF2-40B4-BE49-F238E27FC236}">
                <a16:creationId xmlns:a16="http://schemas.microsoft.com/office/drawing/2014/main" id="{49BC95DD-71C6-0CDC-DE9F-E0E9E7B72160}"/>
              </a:ext>
            </a:extLst>
          </p:cNvPr>
          <p:cNvSpPr>
            <a:spLocks noGrp="1"/>
          </p:cNvSpPr>
          <p:nvPr>
            <p:ph idx="1"/>
          </p:nvPr>
        </p:nvSpPr>
        <p:spPr>
          <a:xfrm>
            <a:off x="685800" y="1124745"/>
            <a:ext cx="7918648" cy="4960144"/>
          </a:xfrm>
        </p:spPr>
        <p:txBody>
          <a:bodyPr/>
          <a:lstStyle/>
          <a:p>
            <a:pPr marL="0" indent="0">
              <a:buNone/>
            </a:pPr>
            <a:r>
              <a:rPr lang="en-US" sz="1600" dirty="0">
                <a:solidFill>
                  <a:schemeClr val="tx1"/>
                </a:solidFill>
              </a:rPr>
              <a:t> </a:t>
            </a:r>
            <a:endParaRPr lang="en-US" sz="1600" b="1" dirty="0">
              <a:solidFill>
                <a:schemeClr val="accent2"/>
              </a:solidFill>
              <a:latin typeface="Arial Narrow" panose="020B0606020202030204" pitchFamily="34" charset="0"/>
            </a:endParaRPr>
          </a:p>
          <a:p>
            <a:pPr marL="0" indent="0">
              <a:buNone/>
            </a:pPr>
            <a:endParaRPr lang="en-US" sz="1600" dirty="0">
              <a:solidFill>
                <a:schemeClr val="tx1"/>
              </a:solidFill>
            </a:endParaRPr>
          </a:p>
          <a:p>
            <a:pPr marL="0" indent="0">
              <a:buNone/>
            </a:pPr>
            <a:r>
              <a:rPr lang="en-US" sz="1400" b="1" dirty="0">
                <a:solidFill>
                  <a:srgbClr val="FF0000"/>
                </a:solidFill>
                <a:latin typeface="Arial Narrow" panose="020B0606020202030204" pitchFamily="34" charset="0"/>
              </a:rPr>
              <a:t>   '</a:t>
            </a:r>
            <a:r>
              <a:rPr lang="en-US" sz="1400" b="1" dirty="0">
                <a:latin typeface="Arial Narrow" panose="020B0606020202030204" pitchFamily="34" charset="0"/>
              </a:rPr>
              <a:t>&lt;html&gt;</a:t>
            </a:r>
          </a:p>
          <a:p>
            <a:pPr marL="0" indent="0">
              <a:buNone/>
            </a:pPr>
            <a:r>
              <a:rPr lang="en-US" sz="1400" b="1" dirty="0">
                <a:latin typeface="Arial Narrow" panose="020B0606020202030204" pitchFamily="34" charset="0"/>
              </a:rPr>
              <a:t>    &lt;body&gt;</a:t>
            </a:r>
          </a:p>
          <a:p>
            <a:pPr marL="0" indent="0">
              <a:buNone/>
            </a:pPr>
            <a:r>
              <a:rPr lang="en-US" sz="1400" b="1" dirty="0">
                <a:latin typeface="Arial Narrow" panose="020B0606020202030204" pitchFamily="34" charset="0"/>
              </a:rPr>
              <a:t>       &lt;h1&gt; </a:t>
            </a:r>
            <a:r>
              <a:rPr lang="en-US" sz="1400" b="1" dirty="0">
                <a:solidFill>
                  <a:schemeClr val="accent2"/>
                </a:solidFill>
                <a:latin typeface="Arial Narrow" panose="020B0606020202030204" pitchFamily="34" charset="0"/>
              </a:rPr>
              <a:t>${name}</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 &lt;/</a:t>
            </a:r>
            <a:r>
              <a:rPr lang="en-US" sz="1400" b="1" dirty="0">
                <a:latin typeface="Arial Narrow" panose="020B0606020202030204" pitchFamily="34" charset="0"/>
              </a:rPr>
              <a:t>h1&gt;</a:t>
            </a:r>
          </a:p>
          <a:p>
            <a:pPr marL="0" indent="0">
              <a:buNone/>
            </a:pPr>
            <a:r>
              <a:rPr lang="en-US" sz="1400" b="1" dirty="0">
                <a:latin typeface="Arial Narrow" panose="020B0606020202030204" pitchFamily="34" charset="0"/>
              </a:rPr>
              <a:t>          </a:t>
            </a:r>
            <a:r>
              <a:rPr lang="en-US" sz="1400" b="1" dirty="0">
                <a:solidFill>
                  <a:schemeClr val="accent2"/>
                </a:solidFill>
                <a:latin typeface="Arial Narrow" panose="020B0606020202030204" pitchFamily="34" charset="0"/>
              </a:rPr>
              <a:t>${description}</a:t>
            </a:r>
            <a:endParaRPr lang="en-US" sz="1400" b="1" dirty="0">
              <a:latin typeface="Arial Narrow" panose="020B0606020202030204" pitchFamily="34" charset="0"/>
            </a:endParaRPr>
          </a:p>
          <a:p>
            <a:pPr marL="0" indent="0">
              <a:buNone/>
            </a:pPr>
            <a:r>
              <a:rPr lang="en-US" sz="1400" b="1" dirty="0">
                <a:latin typeface="Arial Narrow" panose="020B0606020202030204" pitchFamily="34" charset="0"/>
              </a:rPr>
              <a:t>        &lt;a </a:t>
            </a:r>
            <a:r>
              <a:rPr lang="en-US" sz="1400" b="1" dirty="0" err="1">
                <a:latin typeface="Arial Narrow" panose="020B0606020202030204" pitchFamily="34" charset="0"/>
              </a:rPr>
              <a:t>href</a:t>
            </a:r>
            <a:r>
              <a:rPr lang="en-US" sz="1400" b="1" dirty="0">
                <a:latin typeface="Arial Narrow" panose="020B0606020202030204" pitchFamily="34" charset="0"/>
              </a:rPr>
              <a:t>="https://ourdomain.nl/</a:t>
            </a:r>
            <a:r>
              <a:rPr lang="en-US" sz="1400" b="1" dirty="0" err="1">
                <a:latin typeface="Arial Narrow" panose="020B0606020202030204" pitchFamily="34" charset="0"/>
              </a:rPr>
              <a:t>contact?user</a:t>
            </a:r>
            <a:r>
              <a:rPr lang="en-US" sz="1400" b="1" dirty="0">
                <a:latin typeface="Arial Narrow" panose="020B0606020202030204" pitchFamily="34" charset="0"/>
              </a:rPr>
              <a:t>=</a:t>
            </a:r>
            <a:r>
              <a:rPr lang="en-US" sz="1400" b="1" dirty="0">
                <a:solidFill>
                  <a:srgbClr val="339933"/>
                </a:solidFill>
                <a:latin typeface="Arial Narrow" panose="020B0606020202030204" pitchFamily="34" charset="0"/>
              </a:rPr>
              <a:t>${username}</a:t>
            </a:r>
            <a:r>
              <a:rPr lang="en-US" sz="1400" b="1" dirty="0">
                <a:solidFill>
                  <a:schemeClr val="tx1"/>
                </a:solidFill>
                <a:latin typeface="Arial Narrow" panose="020B0606020202030204" pitchFamily="34" charset="0"/>
              </a:rPr>
              <a:t>&amp;lang=</a:t>
            </a:r>
            <a:r>
              <a:rPr lang="en-US" sz="1400" b="1" dirty="0">
                <a:solidFill>
                  <a:srgbClr val="339933"/>
                </a:solidFill>
                <a:latin typeface="Arial Narrow" panose="020B0606020202030204" pitchFamily="34" charset="0"/>
              </a:rPr>
              <a:t>${lang}</a:t>
            </a:r>
            <a:r>
              <a:rPr lang="en-US" sz="1400" b="1" dirty="0">
                <a:latin typeface="Arial Narrow" panose="020B0606020202030204" pitchFamily="34" charset="0"/>
              </a:rPr>
              <a:t>"&gt;Contact details for </a:t>
            </a:r>
            <a:r>
              <a:rPr lang="en-US" sz="1400" b="1" dirty="0">
                <a:solidFill>
                  <a:schemeClr val="accent2"/>
                </a:solidFill>
                <a:latin typeface="Arial Narrow" panose="020B0606020202030204" pitchFamily="34" charset="0"/>
              </a:rPr>
              <a:t>${name} </a:t>
            </a:r>
            <a:r>
              <a:rPr lang="en-US" sz="1400" b="1" dirty="0">
                <a:latin typeface="Arial Narrow" panose="020B0606020202030204" pitchFamily="34" charset="0"/>
              </a:rPr>
              <a:t>&lt;/a&gt;</a:t>
            </a:r>
          </a:p>
          <a:p>
            <a:pPr marL="0" indent="0">
              <a:buNone/>
            </a:pPr>
            <a:r>
              <a:rPr lang="en-US" sz="1400" b="1" dirty="0">
                <a:solidFill>
                  <a:schemeClr val="tx1"/>
                </a:solidFill>
                <a:latin typeface="Arial Narrow" panose="020B0606020202030204" pitchFamily="34" charset="0"/>
              </a:rPr>
              <a:t>        </a:t>
            </a:r>
            <a:r>
              <a:rPr lang="en-GB" altLang="nl-NL" sz="1400" b="1" dirty="0">
                <a:solidFill>
                  <a:schemeClr val="tx1"/>
                </a:solidFill>
                <a:latin typeface="Arial Narrow" panose="020B0606020202030204" pitchFamily="34" charset="0"/>
              </a:rPr>
              <a:t>&lt;b </a:t>
            </a:r>
            <a:r>
              <a:rPr lang="en-GB" altLang="nl-NL" sz="1400" b="1" dirty="0" err="1">
                <a:solidFill>
                  <a:schemeClr val="tx1"/>
                </a:solidFill>
                <a:latin typeface="Arial Narrow" panose="020B0606020202030204" pitchFamily="34" charset="0"/>
              </a:rPr>
              <a:t>onmouseover</a:t>
            </a:r>
            <a:r>
              <a:rPr lang="en-GB" altLang="nl-NL" sz="1400" b="1" dirty="0">
                <a:solidFill>
                  <a:schemeClr val="tx1"/>
                </a:solidFill>
                <a:latin typeface="Arial Narrow" panose="020B0606020202030204" pitchFamily="34" charset="0"/>
              </a:rPr>
              <a:t>=alert</a:t>
            </a:r>
            <a:r>
              <a:rPr lang="en-US" sz="1400" b="1" dirty="0">
                <a:solidFill>
                  <a:schemeClr val="tx1"/>
                </a:solidFill>
                <a:latin typeface="Arial Narrow" panose="020B0606020202030204" pitchFamily="34" charset="0"/>
              </a:rPr>
              <a:t>("</a:t>
            </a:r>
            <a:r>
              <a:rPr lang="en-US" sz="1400" b="1" dirty="0">
                <a:latin typeface="Arial Narrow" panose="020B0606020202030204" pitchFamily="34" charset="0"/>
              </a:rPr>
              <a:t>Welcome to </a:t>
            </a:r>
            <a:r>
              <a:rPr lang="en-US" sz="1400" b="1" dirty="0">
                <a:solidFill>
                  <a:srgbClr val="7030A0"/>
                </a:solidFill>
                <a:latin typeface="Arial Narrow" panose="020B0606020202030204" pitchFamily="34" charset="0"/>
              </a:rPr>
              <a:t>${</a:t>
            </a:r>
            <a:r>
              <a:rPr lang="en-US" sz="1400" b="1" dirty="0" err="1">
                <a:solidFill>
                  <a:srgbClr val="7030A0"/>
                </a:solidFill>
                <a:latin typeface="Arial Narrow" panose="020B0606020202030204" pitchFamily="34" charset="0"/>
              </a:rPr>
              <a:t>firstname</a:t>
            </a:r>
            <a:r>
              <a:rPr lang="en-US" sz="1400" b="1" dirty="0">
                <a:solidFill>
                  <a:srgbClr val="7030A0"/>
                </a:solidFill>
                <a:latin typeface="Arial Narrow" panose="020B0606020202030204" pitchFamily="34" charset="0"/>
              </a:rPr>
              <a:t>}</a:t>
            </a:r>
            <a:r>
              <a:rPr lang="en-US" sz="1400" b="1" dirty="0">
                <a:latin typeface="Arial Narrow" panose="020B0606020202030204" pitchFamily="34" charset="0"/>
              </a:rPr>
              <a:t>’s page")&gt;Click here for a pop-up&lt;/b&gt;</a:t>
            </a:r>
          </a:p>
          <a:p>
            <a:pPr marL="0" indent="0">
              <a:buNone/>
            </a:pPr>
            <a:r>
              <a:rPr lang="en-US" sz="1400" b="1" dirty="0">
                <a:latin typeface="Arial Narrow" panose="020B0606020202030204" pitchFamily="34" charset="0"/>
              </a:rPr>
              <a:t>    &lt;/body&gt;</a:t>
            </a:r>
          </a:p>
          <a:p>
            <a:pPr marL="0" indent="0">
              <a:buNone/>
            </a:pPr>
            <a:r>
              <a:rPr lang="en-US" sz="1400" b="1" dirty="0">
                <a:latin typeface="Arial Narrow" panose="020B0606020202030204" pitchFamily="34" charset="0"/>
              </a:rPr>
              <a:t>    &lt;/html&gt;</a:t>
            </a:r>
            <a:r>
              <a:rPr lang="en-US" sz="1400" b="1" dirty="0">
                <a:solidFill>
                  <a:srgbClr val="FF0000"/>
                </a:solidFill>
                <a:latin typeface="Arial Narrow" panose="020B0606020202030204" pitchFamily="34" charset="0"/>
              </a:rPr>
              <a:t>'</a:t>
            </a:r>
          </a:p>
          <a:p>
            <a:pPr marL="0" indent="0">
              <a:buNone/>
            </a:pPr>
            <a:endParaRPr lang="en-US" sz="1400" b="1" dirty="0">
              <a:solidFill>
                <a:srgbClr val="FF0000"/>
              </a:solidFill>
              <a:latin typeface="Arial Narrow" panose="020B0606020202030204" pitchFamily="34" charset="0"/>
            </a:endParaRPr>
          </a:p>
          <a:p>
            <a:pPr marL="0" indent="0">
              <a:buNone/>
            </a:pPr>
            <a:r>
              <a:rPr lang="en-US" sz="1100" dirty="0">
                <a:solidFill>
                  <a:schemeClr val="tx1"/>
                </a:solidFill>
              </a:rPr>
              <a:t> </a:t>
            </a:r>
          </a:p>
          <a:p>
            <a:pPr marL="0" indent="0">
              <a:buNone/>
            </a:pPr>
            <a:r>
              <a:rPr lang="en-US" sz="1600" dirty="0">
                <a:solidFill>
                  <a:schemeClr val="tx1"/>
                </a:solidFill>
              </a:rPr>
              <a:t>NB all these encodings can be done </a:t>
            </a:r>
            <a:r>
              <a:rPr lang="en-US" sz="1600" dirty="0">
                <a:solidFill>
                  <a:schemeClr val="accent2"/>
                </a:solidFill>
              </a:rPr>
              <a:t>server-side</a:t>
            </a:r>
          </a:p>
          <a:p>
            <a:pPr marL="0" indent="0">
              <a:buNone/>
            </a:pPr>
            <a:r>
              <a:rPr lang="en-US" sz="1600" i="1" dirty="0">
                <a:solidFill>
                  <a:schemeClr val="tx1"/>
                </a:solidFill>
              </a:rPr>
              <a:t>Getting this right is tricky!</a:t>
            </a:r>
          </a:p>
        </p:txBody>
      </p:sp>
      <p:sp>
        <p:nvSpPr>
          <p:cNvPr id="8" name="TextBox 7">
            <a:extLst>
              <a:ext uri="{FF2B5EF4-FFF2-40B4-BE49-F238E27FC236}">
                <a16:creationId xmlns:a16="http://schemas.microsoft.com/office/drawing/2014/main" id="{8F1509DC-FA6F-F764-364C-9D5F17181C1B}"/>
              </a:ext>
            </a:extLst>
          </p:cNvPr>
          <p:cNvSpPr txBox="1"/>
          <p:nvPr/>
        </p:nvSpPr>
        <p:spPr>
          <a:xfrm>
            <a:off x="4388539" y="1586047"/>
            <a:ext cx="3314754" cy="338554"/>
          </a:xfrm>
          <a:prstGeom prst="rect">
            <a:avLst/>
          </a:prstGeom>
          <a:noFill/>
          <a:ln w="12700">
            <a:solidFill>
              <a:schemeClr val="tx2"/>
            </a:solidFill>
          </a:ln>
        </p:spPr>
        <p:txBody>
          <a:bodyPr wrap="none" rtlCol="0">
            <a:spAutoFit/>
          </a:bodyPr>
          <a:lstStyle/>
          <a:p>
            <a:r>
              <a:rPr lang="en-US" sz="1600" dirty="0">
                <a:solidFill>
                  <a:schemeClr val="accent2"/>
                </a:solidFill>
                <a:latin typeface="Arial Rounded MT Bold" panose="020F0704030504030204" pitchFamily="34" charset="0"/>
              </a:rPr>
              <a:t>HTML encoding (</a:t>
            </a:r>
            <a:r>
              <a:rPr lang="en-US" sz="1600" dirty="0" err="1">
                <a:solidFill>
                  <a:schemeClr val="accent2"/>
                </a:solidFill>
                <a:latin typeface="Arial Rounded MT Bold" panose="020F0704030504030204" pitchFamily="34" charset="0"/>
              </a:rPr>
              <a:t>eg</a:t>
            </a:r>
            <a:r>
              <a:rPr lang="en-US" sz="1600" dirty="0">
                <a:solidFill>
                  <a:schemeClr val="accent2"/>
                </a:solidFill>
                <a:latin typeface="Arial Rounded MT Bold" panose="020F0704030504030204" pitchFamily="34" charset="0"/>
              </a:rPr>
              <a:t> of </a:t>
            </a:r>
            <a:r>
              <a:rPr lang="en-US" sz="1600" b="1" dirty="0">
                <a:solidFill>
                  <a:srgbClr val="FF0000"/>
                </a:solidFill>
                <a:latin typeface="Arial Narrow" panose="020B0606020202030204" pitchFamily="34" charset="0"/>
              </a:rPr>
              <a:t>&lt;</a:t>
            </a:r>
            <a:r>
              <a:rPr lang="en-US" sz="1600" dirty="0">
                <a:solidFill>
                  <a:srgbClr val="FF0000"/>
                </a:solidFill>
                <a:latin typeface="Arial Narrow" panose="020B0606020202030204" pitchFamily="34" charset="0"/>
              </a:rPr>
              <a:t> </a:t>
            </a:r>
            <a:r>
              <a:rPr lang="en-US" sz="1600" dirty="0">
                <a:solidFill>
                  <a:schemeClr val="accent2"/>
                </a:solidFill>
                <a:latin typeface="Arial Rounded MT Bold" panose="020F0704030504030204" pitchFamily="34" charset="0"/>
              </a:rPr>
              <a:t> and </a:t>
            </a:r>
            <a:r>
              <a:rPr lang="en-US" sz="1600" b="1" dirty="0">
                <a:solidFill>
                  <a:srgbClr val="FF0000"/>
                </a:solidFill>
                <a:latin typeface="Arial Narrow" panose="020B0606020202030204" pitchFamily="34" charset="0"/>
              </a:rPr>
              <a:t>&gt;</a:t>
            </a:r>
            <a:r>
              <a:rPr lang="en-US" sz="1600" dirty="0">
                <a:solidFill>
                  <a:schemeClr val="accent2"/>
                </a:solidFill>
                <a:latin typeface="Arial Rounded MT Bold" panose="020F0704030504030204" pitchFamily="34" charset="0"/>
              </a:rPr>
              <a:t> )</a:t>
            </a:r>
          </a:p>
        </p:txBody>
      </p:sp>
      <p:sp>
        <p:nvSpPr>
          <p:cNvPr id="10" name="TextBox 9">
            <a:extLst>
              <a:ext uri="{FF2B5EF4-FFF2-40B4-BE49-F238E27FC236}">
                <a16:creationId xmlns:a16="http://schemas.microsoft.com/office/drawing/2014/main" id="{05729860-CEF0-5303-EE29-6929D49DFAA6}"/>
              </a:ext>
            </a:extLst>
          </p:cNvPr>
          <p:cNvSpPr txBox="1"/>
          <p:nvPr/>
        </p:nvSpPr>
        <p:spPr>
          <a:xfrm>
            <a:off x="3701860" y="4140272"/>
            <a:ext cx="4254515" cy="338554"/>
          </a:xfrm>
          <a:prstGeom prst="rect">
            <a:avLst/>
          </a:prstGeom>
          <a:noFill/>
          <a:ln w="12700">
            <a:solidFill>
              <a:schemeClr val="tx1"/>
            </a:solidFill>
          </a:ln>
        </p:spPr>
        <p:txBody>
          <a:bodyPr wrap="square" rtlCol="0">
            <a:spAutoFit/>
          </a:bodyPr>
          <a:lstStyle/>
          <a:p>
            <a:r>
              <a:rPr lang="en-US" sz="1600" dirty="0" err="1">
                <a:solidFill>
                  <a:srgbClr val="7030A0"/>
                </a:solidFill>
                <a:latin typeface="Arial Rounded MT Bold" panose="020F0704030504030204" pitchFamily="34" charset="0"/>
              </a:rPr>
              <a:t>JavaString</a:t>
            </a:r>
            <a:r>
              <a:rPr lang="en-US" sz="1600" dirty="0">
                <a:solidFill>
                  <a:srgbClr val="7030A0"/>
                </a:solidFill>
                <a:latin typeface="Arial Rounded MT Bold" panose="020F0704030504030204" pitchFamily="34" charset="0"/>
              </a:rPr>
              <a:t> literal encoded (</a:t>
            </a:r>
            <a:r>
              <a:rPr lang="en-US" sz="1600" dirty="0" err="1">
                <a:solidFill>
                  <a:srgbClr val="7030A0"/>
                </a:solidFill>
                <a:latin typeface="Arial Rounded MT Bold" panose="020F0704030504030204" pitchFamily="34" charset="0"/>
              </a:rPr>
              <a:t>eg</a:t>
            </a:r>
            <a:r>
              <a:rPr lang="en-US" sz="1600" dirty="0">
                <a:solidFill>
                  <a:srgbClr val="7030A0"/>
                </a:solidFill>
                <a:latin typeface="Arial Rounded MT Bold" panose="020F0704030504030204" pitchFamily="34" charset="0"/>
              </a:rPr>
              <a:t> of </a:t>
            </a:r>
            <a:r>
              <a:rPr lang="en-US" sz="1600" b="1" dirty="0">
                <a:solidFill>
                  <a:srgbClr val="FF0000"/>
                </a:solidFill>
                <a:latin typeface="Arial Narrow" panose="020B0606020202030204" pitchFamily="34" charset="0"/>
              </a:rPr>
              <a:t>'</a:t>
            </a:r>
            <a:r>
              <a:rPr lang="en-US" sz="1600" dirty="0">
                <a:solidFill>
                  <a:srgbClr val="FF0000"/>
                </a:solidFill>
                <a:latin typeface="Arial Rounded MT Bold" panose="020F0704030504030204" pitchFamily="34" charset="0"/>
              </a:rPr>
              <a:t> </a:t>
            </a:r>
            <a:r>
              <a:rPr lang="en-US" sz="1600" dirty="0">
                <a:solidFill>
                  <a:srgbClr val="7030A0"/>
                </a:solidFill>
                <a:latin typeface="Arial Rounded MT Bold" panose="020F0704030504030204" pitchFamily="34" charset="0"/>
              </a:rPr>
              <a:t>and</a:t>
            </a:r>
            <a:r>
              <a:rPr lang="en-US" sz="1600" dirty="0">
                <a:solidFill>
                  <a:srgbClr val="FF0000"/>
                </a:solidFill>
                <a:latin typeface="Arial Rounded MT Bold" panose="020F0704030504030204" pitchFamily="34" charset="0"/>
              </a:rPr>
              <a:t> </a:t>
            </a:r>
            <a:r>
              <a:rPr lang="en-US" sz="1600" b="1" dirty="0">
                <a:solidFill>
                  <a:srgbClr val="FF0000"/>
                </a:solidFill>
                <a:latin typeface="Arial Narrow" panose="020B0606020202030204" pitchFamily="34" charset="0"/>
              </a:rPr>
              <a:t>"</a:t>
            </a:r>
            <a:r>
              <a:rPr lang="en-US" sz="1600" dirty="0">
                <a:solidFill>
                  <a:srgbClr val="FF0000"/>
                </a:solidFill>
                <a:latin typeface="Arial Rounded MT Bold" panose="020F0704030504030204" pitchFamily="34" charset="0"/>
              </a:rPr>
              <a:t> </a:t>
            </a:r>
            <a:r>
              <a:rPr lang="en-US" sz="1600" dirty="0">
                <a:solidFill>
                  <a:srgbClr val="7030A0"/>
                </a:solidFill>
                <a:latin typeface="Arial Rounded MT Bold" panose="020F0704030504030204" pitchFamily="34" charset="0"/>
              </a:rPr>
              <a:t>)</a:t>
            </a:r>
            <a:endParaRPr lang="en-NL" sz="1600" dirty="0">
              <a:solidFill>
                <a:srgbClr val="339933"/>
              </a:solidFill>
              <a:latin typeface="Arial Rounded MT Bold" panose="020F0704030504030204" pitchFamily="34" charset="0"/>
            </a:endParaRPr>
          </a:p>
        </p:txBody>
      </p:sp>
      <p:cxnSp>
        <p:nvCxnSpPr>
          <p:cNvPr id="13" name="Straight Arrow Connector 12">
            <a:extLst>
              <a:ext uri="{FF2B5EF4-FFF2-40B4-BE49-F238E27FC236}">
                <a16:creationId xmlns:a16="http://schemas.microsoft.com/office/drawing/2014/main" id="{ADD8A2F4-77C6-63FA-FA38-11B264D8B9FF}"/>
              </a:ext>
            </a:extLst>
          </p:cNvPr>
          <p:cNvCxnSpPr>
            <a:cxnSpLocks/>
          </p:cNvCxnSpPr>
          <p:nvPr/>
        </p:nvCxnSpPr>
        <p:spPr bwMode="auto">
          <a:xfrm flipH="1">
            <a:off x="2915816" y="1924601"/>
            <a:ext cx="1980542" cy="609608"/>
          </a:xfrm>
          <a:prstGeom prst="straightConnector1">
            <a:avLst/>
          </a:prstGeom>
          <a:solidFill>
            <a:srgbClr val="00B8FF"/>
          </a:solidFill>
          <a:ln w="12700" cap="flat" cmpd="sng" algn="ctr">
            <a:solidFill>
              <a:schemeClr val="accent2"/>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1C801A49-9A92-3804-B51A-2974021AEABF}"/>
              </a:ext>
            </a:extLst>
          </p:cNvPr>
          <p:cNvCxnSpPr>
            <a:cxnSpLocks/>
          </p:cNvCxnSpPr>
          <p:nvPr/>
        </p:nvCxnSpPr>
        <p:spPr bwMode="auto">
          <a:xfrm flipH="1">
            <a:off x="2123728" y="1921426"/>
            <a:ext cx="2772630" cy="1023965"/>
          </a:xfrm>
          <a:prstGeom prst="straightConnector1">
            <a:avLst/>
          </a:prstGeom>
          <a:solidFill>
            <a:srgbClr val="00B8FF"/>
          </a:solidFill>
          <a:ln w="12700" cap="flat" cmpd="sng" algn="ctr">
            <a:solidFill>
              <a:schemeClr val="accent2"/>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340947A6-050F-5BA7-679A-73D31C7B3820}"/>
              </a:ext>
            </a:extLst>
          </p:cNvPr>
          <p:cNvCxnSpPr>
            <a:cxnSpLocks/>
          </p:cNvCxnSpPr>
          <p:nvPr/>
        </p:nvCxnSpPr>
        <p:spPr bwMode="auto">
          <a:xfrm>
            <a:off x="5148064" y="1924601"/>
            <a:ext cx="2160240" cy="1288375"/>
          </a:xfrm>
          <a:prstGeom prst="straightConnector1">
            <a:avLst/>
          </a:prstGeom>
          <a:solidFill>
            <a:srgbClr val="00B8FF"/>
          </a:solidFill>
          <a:ln w="12700" cap="flat" cmpd="sng" algn="ctr">
            <a:solidFill>
              <a:schemeClr val="accent2"/>
            </a:solidFill>
            <a:prstDash val="solid"/>
            <a:round/>
            <a:headEnd type="none" w="med" len="med"/>
            <a:tailEnd type="triangle"/>
          </a:ln>
          <a:effectLst/>
        </p:spPr>
      </p:cxnSp>
      <p:sp>
        <p:nvSpPr>
          <p:cNvPr id="9" name="TextBox 8">
            <a:extLst>
              <a:ext uri="{FF2B5EF4-FFF2-40B4-BE49-F238E27FC236}">
                <a16:creationId xmlns:a16="http://schemas.microsoft.com/office/drawing/2014/main" id="{5F9ECDE5-2413-C564-E0DF-51441E532289}"/>
              </a:ext>
            </a:extLst>
          </p:cNvPr>
          <p:cNvSpPr txBox="1"/>
          <p:nvPr/>
        </p:nvSpPr>
        <p:spPr>
          <a:xfrm>
            <a:off x="3657602" y="2531034"/>
            <a:ext cx="2452338" cy="338554"/>
          </a:xfrm>
          <a:prstGeom prst="rect">
            <a:avLst/>
          </a:prstGeom>
          <a:noFill/>
          <a:ln w="12700">
            <a:solidFill>
              <a:schemeClr val="tx1"/>
            </a:solidFill>
          </a:ln>
        </p:spPr>
        <p:txBody>
          <a:bodyPr wrap="none" rtlCol="0">
            <a:spAutoFit/>
          </a:bodyPr>
          <a:lstStyle/>
          <a:p>
            <a:r>
              <a:rPr lang="en-US" sz="1600" dirty="0">
                <a:solidFill>
                  <a:srgbClr val="339933"/>
                </a:solidFill>
                <a:latin typeface="Arial Rounded MT Bold" panose="020F0704030504030204" pitchFamily="34" charset="0"/>
              </a:rPr>
              <a:t>URL encoding (</a:t>
            </a:r>
            <a:r>
              <a:rPr lang="en-US" sz="1600" dirty="0" err="1">
                <a:solidFill>
                  <a:srgbClr val="339933"/>
                </a:solidFill>
                <a:latin typeface="Arial Rounded MT Bold" panose="020F0704030504030204" pitchFamily="34" charset="0"/>
              </a:rPr>
              <a:t>eg</a:t>
            </a:r>
            <a:r>
              <a:rPr lang="en-US" sz="1600" dirty="0">
                <a:solidFill>
                  <a:srgbClr val="339933"/>
                </a:solidFill>
                <a:latin typeface="Arial Rounded MT Bold" panose="020F0704030504030204" pitchFamily="34" charset="0"/>
              </a:rPr>
              <a:t> of </a:t>
            </a:r>
            <a:r>
              <a:rPr lang="en-US" sz="1600" b="1" dirty="0">
                <a:solidFill>
                  <a:srgbClr val="FF0000"/>
                </a:solidFill>
                <a:latin typeface="Arial Narrow" panose="020B0606020202030204" pitchFamily="34" charset="0"/>
              </a:rPr>
              <a:t>?</a:t>
            </a:r>
            <a:r>
              <a:rPr lang="en-US" sz="1600" dirty="0">
                <a:solidFill>
                  <a:srgbClr val="339933"/>
                </a:solidFill>
                <a:latin typeface="Arial Rounded MT Bold" panose="020F0704030504030204" pitchFamily="34" charset="0"/>
              </a:rPr>
              <a:t>)</a:t>
            </a:r>
          </a:p>
        </p:txBody>
      </p:sp>
      <p:cxnSp>
        <p:nvCxnSpPr>
          <p:cNvPr id="22" name="Straight Arrow Connector 21">
            <a:extLst>
              <a:ext uri="{FF2B5EF4-FFF2-40B4-BE49-F238E27FC236}">
                <a16:creationId xmlns:a16="http://schemas.microsoft.com/office/drawing/2014/main" id="{8EE721A6-ACE1-5F2F-A550-54FC96975CF2}"/>
              </a:ext>
            </a:extLst>
          </p:cNvPr>
          <p:cNvCxnSpPr>
            <a:cxnSpLocks/>
          </p:cNvCxnSpPr>
          <p:nvPr/>
        </p:nvCxnSpPr>
        <p:spPr bwMode="auto">
          <a:xfrm flipH="1">
            <a:off x="4645124" y="2869588"/>
            <a:ext cx="70892" cy="343388"/>
          </a:xfrm>
          <a:prstGeom prst="straightConnector1">
            <a:avLst/>
          </a:prstGeom>
          <a:solidFill>
            <a:srgbClr val="00B8FF"/>
          </a:solidFill>
          <a:ln w="12700" cap="flat" cmpd="sng" algn="ctr">
            <a:solidFill>
              <a:srgbClr val="339933"/>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C456F63B-9B9A-1C03-8C16-9DC42D7A776E}"/>
              </a:ext>
            </a:extLst>
          </p:cNvPr>
          <p:cNvCxnSpPr>
            <a:cxnSpLocks/>
          </p:cNvCxnSpPr>
          <p:nvPr/>
        </p:nvCxnSpPr>
        <p:spPr bwMode="auto">
          <a:xfrm flipH="1" flipV="1">
            <a:off x="4229526" y="3722099"/>
            <a:ext cx="231377" cy="418173"/>
          </a:xfrm>
          <a:prstGeom prst="straightConnector1">
            <a:avLst/>
          </a:prstGeom>
          <a:solidFill>
            <a:srgbClr val="00B8FF"/>
          </a:solidFill>
          <a:ln w="12700" cap="flat" cmpd="sng" algn="ctr">
            <a:solidFill>
              <a:srgbClr val="7030A0"/>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013850E9-07E8-6D64-7594-A2094AA153FB}"/>
              </a:ext>
            </a:extLst>
          </p:cNvPr>
          <p:cNvCxnSpPr>
            <a:cxnSpLocks/>
          </p:cNvCxnSpPr>
          <p:nvPr/>
        </p:nvCxnSpPr>
        <p:spPr bwMode="auto">
          <a:xfrm>
            <a:off x="5436096" y="2869588"/>
            <a:ext cx="144016" cy="343388"/>
          </a:xfrm>
          <a:prstGeom prst="straightConnector1">
            <a:avLst/>
          </a:prstGeom>
          <a:solidFill>
            <a:srgbClr val="00B8FF"/>
          </a:solidFill>
          <a:ln w="12700" cap="flat" cmpd="sng" algn="ctr">
            <a:solidFill>
              <a:srgbClr val="339933"/>
            </a:solidFill>
            <a:prstDash val="solid"/>
            <a:round/>
            <a:headEnd type="none" w="med" len="med"/>
            <a:tailEnd type="triangle"/>
          </a:ln>
          <a:effectLst/>
        </p:spPr>
      </p:cxnSp>
    </p:spTree>
    <p:extLst>
      <p:ext uri="{BB962C8B-B14F-4D97-AF65-F5344CB8AC3E}">
        <p14:creationId xmlns:p14="http://schemas.microsoft.com/office/powerpoint/2010/main" val="3687612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7D919A7A-BBDD-47FA-6B2F-064D545859F5}"/>
              </a:ext>
            </a:extLst>
          </p:cNvPr>
          <p:cNvSpPr>
            <a:spLocks noGrp="1"/>
          </p:cNvSpPr>
          <p:nvPr>
            <p:ph type="title"/>
          </p:nvPr>
        </p:nvSpPr>
        <p:spPr/>
        <p:txBody>
          <a:bodyPr/>
          <a:lstStyle/>
          <a:p>
            <a:r>
              <a:rPr lang="en-GB" altLang="en-US" sz="2400" dirty="0"/>
              <a:t>Some of the encodings for the web  </a:t>
            </a:r>
          </a:p>
        </p:txBody>
      </p:sp>
      <p:sp>
        <p:nvSpPr>
          <p:cNvPr id="3" name="Tijdelijke aanduiding voor inhoud 2">
            <a:extLst>
              <a:ext uri="{FF2B5EF4-FFF2-40B4-BE49-F238E27FC236}">
                <a16:creationId xmlns:a16="http://schemas.microsoft.com/office/drawing/2014/main" id="{F45EB06F-4CC7-E2D5-B9F3-BBD54C5CA2EC}"/>
              </a:ext>
            </a:extLst>
          </p:cNvPr>
          <p:cNvSpPr>
            <a:spLocks noGrp="1"/>
          </p:cNvSpPr>
          <p:nvPr>
            <p:ph idx="1"/>
          </p:nvPr>
        </p:nvSpPr>
        <p:spPr>
          <a:xfrm>
            <a:off x="685800" y="1124744"/>
            <a:ext cx="7761288" cy="5184575"/>
          </a:xfrm>
        </p:spPr>
        <p:txBody>
          <a:bodyPr/>
          <a:lstStyle/>
          <a:p>
            <a:pPr>
              <a:lnSpc>
                <a:spcPct val="100000"/>
              </a:lnSpc>
              <a:defRPr/>
            </a:pPr>
            <a:r>
              <a:rPr lang="en-GB" sz="1800" dirty="0">
                <a:solidFill>
                  <a:schemeClr val="accent2"/>
                </a:solidFill>
              </a:rPr>
              <a:t>HTML encoding </a:t>
            </a:r>
          </a:p>
          <a:p>
            <a:pPr marL="457153" lvl="1" indent="0">
              <a:lnSpc>
                <a:spcPct val="100000"/>
              </a:lnSpc>
              <a:buNone/>
              <a:defRPr/>
            </a:pPr>
            <a:r>
              <a:rPr lang="en-GB" sz="1600" dirty="0">
                <a:solidFill>
                  <a:srgbClr val="FF0000"/>
                </a:solidFill>
              </a:rPr>
              <a:t>      </a:t>
            </a:r>
            <a:r>
              <a:rPr lang="en-GB" sz="1600" b="1" dirty="0">
                <a:solidFill>
                  <a:srgbClr val="FF0000"/>
                </a:solidFill>
                <a:latin typeface="Courier New" panose="02070309020205020404" pitchFamily="49" charset="0"/>
                <a:cs typeface="Courier New" panose="02070309020205020404" pitchFamily="49" charset="0"/>
              </a:rPr>
              <a:t>&lt; &gt; &amp; ” ’  </a:t>
            </a:r>
            <a:r>
              <a:rPr lang="en-GB" sz="1600" dirty="0">
                <a:cs typeface="Courier New" panose="02070309020205020404" pitchFamily="49" charset="0"/>
              </a:rPr>
              <a:t>replaced by    </a:t>
            </a:r>
            <a:r>
              <a:rPr lang="en-GB" sz="1600" b="1" dirty="0">
                <a:solidFill>
                  <a:srgbClr val="339933"/>
                </a:solidFill>
                <a:latin typeface="Courier New" panose="02070309020205020404" pitchFamily="49" charset="0"/>
                <a:cs typeface="Courier New" panose="02070309020205020404" pitchFamily="49" charset="0"/>
              </a:rPr>
              <a:t>&amp;</a:t>
            </a:r>
            <a:r>
              <a:rPr lang="en-GB" sz="1600" b="1" dirty="0" err="1">
                <a:solidFill>
                  <a:srgbClr val="339933"/>
                </a:solidFill>
                <a:latin typeface="Courier New" panose="02070309020205020404" pitchFamily="49" charset="0"/>
                <a:cs typeface="Courier New" panose="02070309020205020404" pitchFamily="49" charset="0"/>
              </a:rPr>
              <a:t>gt</a:t>
            </a:r>
            <a:r>
              <a:rPr lang="en-GB" sz="1600" b="1" dirty="0">
                <a:solidFill>
                  <a:srgbClr val="339933"/>
                </a:solidFill>
                <a:latin typeface="Courier New" panose="02070309020205020404" pitchFamily="49" charset="0"/>
                <a:cs typeface="Courier New" panose="02070309020205020404" pitchFamily="49" charset="0"/>
              </a:rPr>
              <a:t>; </a:t>
            </a:r>
            <a:r>
              <a:rPr lang="en-GB" sz="1600" b="1" dirty="0" err="1">
                <a:solidFill>
                  <a:srgbClr val="339933"/>
                </a:solidFill>
                <a:latin typeface="Courier New" panose="02070309020205020404" pitchFamily="49" charset="0"/>
                <a:cs typeface="Courier New" panose="02070309020205020404" pitchFamily="49" charset="0"/>
              </a:rPr>
              <a:t>lt</a:t>
            </a:r>
            <a:r>
              <a:rPr lang="en-GB" sz="1600" b="1" dirty="0">
                <a:solidFill>
                  <a:srgbClr val="339933"/>
                </a:solidFill>
                <a:latin typeface="Courier New" panose="02070309020205020404" pitchFamily="49" charset="0"/>
                <a:cs typeface="Courier New" panose="02070309020205020404" pitchFamily="49" charset="0"/>
              </a:rPr>
              <a:t>; &amp;amp; &amp;</a:t>
            </a:r>
            <a:r>
              <a:rPr lang="en-GB" sz="1600" b="1" dirty="0" err="1">
                <a:solidFill>
                  <a:srgbClr val="339933"/>
                </a:solidFill>
                <a:latin typeface="Courier New" panose="02070309020205020404" pitchFamily="49" charset="0"/>
                <a:cs typeface="Courier New" panose="02070309020205020404" pitchFamily="49" charset="0"/>
              </a:rPr>
              <a:t>quot</a:t>
            </a:r>
            <a:r>
              <a:rPr lang="en-GB" sz="1600" b="1" dirty="0">
                <a:solidFill>
                  <a:srgbClr val="339933"/>
                </a:solidFill>
                <a:latin typeface="Courier New" panose="02070309020205020404" pitchFamily="49" charset="0"/>
                <a:cs typeface="Courier New" panose="02070309020205020404" pitchFamily="49" charset="0"/>
              </a:rPr>
              <a:t> &amp;#39</a:t>
            </a:r>
          </a:p>
          <a:p>
            <a:pPr marL="457153" lvl="1" indent="0">
              <a:lnSpc>
                <a:spcPct val="100000"/>
              </a:lnSpc>
              <a:buNone/>
              <a:defRPr/>
            </a:pPr>
            <a:r>
              <a:rPr lang="en-GB" sz="1600" dirty="0">
                <a:solidFill>
                  <a:schemeClr val="tx1"/>
                </a:solidFill>
                <a:cs typeface="Courier New" panose="02070309020205020404" pitchFamily="49" charset="0"/>
              </a:rPr>
              <a:t>Complication: encoding of attribute inside HTML tag may be different  </a:t>
            </a:r>
          </a:p>
          <a:p>
            <a:pPr>
              <a:lnSpc>
                <a:spcPct val="100000"/>
              </a:lnSpc>
              <a:defRPr/>
            </a:pPr>
            <a:r>
              <a:rPr lang="en-GB" sz="1800" dirty="0">
                <a:solidFill>
                  <a:schemeClr val="accent2"/>
                </a:solidFill>
              </a:rPr>
              <a:t>URL encoding </a:t>
            </a:r>
            <a:r>
              <a:rPr lang="en-GB" sz="1800" dirty="0">
                <a:solidFill>
                  <a:schemeClr val="tx1"/>
                </a:solidFill>
              </a:rPr>
              <a:t>aka</a:t>
            </a:r>
            <a:r>
              <a:rPr lang="en-GB" sz="1800" dirty="0">
                <a:solidFill>
                  <a:schemeClr val="accent2"/>
                </a:solidFill>
              </a:rPr>
              <a:t> %-encoding </a:t>
            </a:r>
          </a:p>
          <a:p>
            <a:pPr marL="457153" lvl="1" indent="0">
              <a:lnSpc>
                <a:spcPct val="100000"/>
              </a:lnSpc>
              <a:buNone/>
              <a:defRPr/>
            </a:pPr>
            <a:r>
              <a:rPr lang="en-GB" sz="1600" b="1" dirty="0">
                <a:solidFill>
                  <a:srgbClr val="FF0000"/>
                </a:solidFill>
                <a:latin typeface="Courier New" panose="02070309020205020404" pitchFamily="49" charset="0"/>
                <a:cs typeface="Courier New" panose="02070309020205020404" pitchFamily="49" charset="0"/>
              </a:rPr>
              <a:t>   / ? = % #  </a:t>
            </a:r>
            <a:r>
              <a:rPr lang="en-GB" sz="1600" dirty="0">
                <a:cs typeface="Courier New" panose="02070309020205020404" pitchFamily="49" charset="0"/>
              </a:rPr>
              <a:t>replaced by   </a:t>
            </a:r>
            <a:r>
              <a:rPr lang="en-GB" sz="1600" b="1" dirty="0">
                <a:solidFill>
                  <a:srgbClr val="339933"/>
                </a:solidFill>
                <a:latin typeface="Courier New" panose="02070309020205020404" pitchFamily="49" charset="0"/>
                <a:cs typeface="Courier New" panose="02070309020205020404" pitchFamily="49" charset="0"/>
              </a:rPr>
              <a:t>%2F %3F %3D %25 %23 </a:t>
            </a:r>
          </a:p>
          <a:p>
            <a:pPr marL="457153" lvl="1" indent="0">
              <a:lnSpc>
                <a:spcPct val="100000"/>
              </a:lnSpc>
              <a:buNone/>
              <a:defRPr/>
            </a:pPr>
            <a:r>
              <a:rPr lang="en-GB" sz="1600" b="1" dirty="0">
                <a:solidFill>
                  <a:srgbClr val="FF0000"/>
                </a:solidFill>
                <a:latin typeface="Courier New" panose="02070309020205020404" pitchFamily="49" charset="0"/>
                <a:cs typeface="Courier New" panose="02070309020205020404" pitchFamily="49" charset="0"/>
              </a:rPr>
              <a:t>       space  </a:t>
            </a:r>
            <a:r>
              <a:rPr lang="en-GB" sz="1600" dirty="0">
                <a:cs typeface="Courier New" panose="02070309020205020404" pitchFamily="49" charset="0"/>
              </a:rPr>
              <a:t>replaced by    </a:t>
            </a:r>
            <a:r>
              <a:rPr lang="en-GB" sz="1600" b="1" dirty="0">
                <a:solidFill>
                  <a:srgbClr val="339933"/>
                </a:solidFill>
                <a:latin typeface="Courier New" panose="02070309020205020404" pitchFamily="49" charset="0"/>
                <a:cs typeface="Courier New" panose="02070309020205020404" pitchFamily="49" charset="0"/>
              </a:rPr>
              <a:t>%20 </a:t>
            </a:r>
            <a:r>
              <a:rPr lang="en-GB" sz="1600" dirty="0">
                <a:cs typeface="Courier New" panose="02070309020205020404" pitchFamily="49" charset="0"/>
              </a:rPr>
              <a:t>or </a:t>
            </a:r>
            <a:r>
              <a:rPr lang="en-GB" sz="1600" b="1" dirty="0">
                <a:solidFill>
                  <a:srgbClr val="339933"/>
                </a:solidFill>
                <a:latin typeface="Courier New" panose="02070309020205020404" pitchFamily="49" charset="0"/>
                <a:cs typeface="Courier New" panose="02070309020205020404" pitchFamily="49" charset="0"/>
              </a:rPr>
              <a:t> +</a:t>
            </a:r>
            <a:endParaRPr lang="en-GB" sz="1633" b="1" dirty="0">
              <a:solidFill>
                <a:srgbClr val="339933"/>
              </a:solidFill>
              <a:latin typeface="Courier New" panose="02070309020205020404" pitchFamily="49" charset="0"/>
              <a:cs typeface="Courier New" panose="02070309020205020404" pitchFamily="49" charset="0"/>
            </a:endParaRPr>
          </a:p>
          <a:p>
            <a:pPr marL="457153" lvl="1" indent="0">
              <a:lnSpc>
                <a:spcPct val="100000"/>
              </a:lnSpc>
              <a:buNone/>
              <a:defRPr/>
            </a:pPr>
            <a:r>
              <a:rPr lang="en-US" sz="1600" spc="-1" dirty="0"/>
              <a:t>Try this out with e.g.  </a:t>
            </a:r>
            <a:r>
              <a:rPr lang="en-US" sz="1600" b="1" spc="-1" dirty="0">
                <a:latin typeface="Courier New"/>
              </a:rPr>
              <a:t>https://duckduckgo.com/?q=%2F+%3F%3D</a:t>
            </a:r>
          </a:p>
          <a:p>
            <a:pPr marL="457153" lvl="1" indent="0">
              <a:lnSpc>
                <a:spcPct val="100000"/>
              </a:lnSpc>
              <a:buNone/>
              <a:defRPr/>
            </a:pPr>
            <a:r>
              <a:rPr lang="en-US" sz="1600" spc="-1" dirty="0"/>
              <a:t>Complication: encoding for query segment different than for initial part, </a:t>
            </a:r>
            <a:r>
              <a:rPr lang="en-US" sz="1600" spc="-1" dirty="0" err="1"/>
              <a:t>eg</a:t>
            </a:r>
            <a:r>
              <a:rPr lang="en-US" sz="1600" spc="-1" dirty="0"/>
              <a:t> for </a:t>
            </a:r>
            <a:r>
              <a:rPr lang="en-US" sz="1600" b="1" spc="-1" dirty="0">
                <a:latin typeface="Courier New" panose="02070309020205020404" pitchFamily="49" charset="0"/>
                <a:cs typeface="Courier New" panose="02070309020205020404" pitchFamily="49" charset="0"/>
              </a:rPr>
              <a:t>/</a:t>
            </a:r>
            <a:r>
              <a:rPr lang="en-US" sz="1600" spc="-1" dirty="0"/>
              <a:t> aka </a:t>
            </a:r>
            <a:r>
              <a:rPr lang="en-US" sz="1600" b="1" spc="-1" dirty="0">
                <a:latin typeface="Courier New" panose="02070309020205020404" pitchFamily="49" charset="0"/>
                <a:cs typeface="Courier New" panose="02070309020205020404" pitchFamily="49" charset="0"/>
              </a:rPr>
              <a:t>%2F</a:t>
            </a:r>
            <a:endParaRPr lang="en-GB" sz="1600" b="1" dirty="0">
              <a:latin typeface="Courier New" panose="02070309020205020404" pitchFamily="49" charset="0"/>
              <a:cs typeface="Courier New" panose="02070309020205020404" pitchFamily="49" charset="0"/>
            </a:endParaRPr>
          </a:p>
          <a:p>
            <a:pPr>
              <a:lnSpc>
                <a:spcPct val="100000"/>
              </a:lnSpc>
              <a:defRPr/>
            </a:pPr>
            <a:r>
              <a:rPr lang="en-GB" sz="1800" dirty="0">
                <a:solidFill>
                  <a:schemeClr val="accent2"/>
                </a:solidFill>
              </a:rPr>
              <a:t>JavaScript string literal encoding</a:t>
            </a:r>
          </a:p>
          <a:p>
            <a:pPr marL="457153" lvl="1" indent="0">
              <a:lnSpc>
                <a:spcPct val="100000"/>
              </a:lnSpc>
              <a:buNone/>
              <a:defRPr/>
            </a:pPr>
            <a:r>
              <a:rPr lang="en-GB" sz="1633" b="1" dirty="0">
                <a:solidFill>
                  <a:srgbClr val="FF0000"/>
                </a:solidFill>
                <a:latin typeface="Courier New" panose="02070309020205020404" pitchFamily="49" charset="0"/>
                <a:cs typeface="Courier New" panose="02070309020205020404" pitchFamily="49" charset="0"/>
              </a:rPr>
              <a:t>           </a:t>
            </a:r>
            <a:r>
              <a:rPr lang="en-GB" sz="1600" b="1" dirty="0">
                <a:solidFill>
                  <a:srgbClr val="FF0000"/>
                </a:solidFill>
                <a:latin typeface="Courier New" panose="02070309020205020404" pitchFamily="49" charset="0"/>
                <a:cs typeface="Courier New" panose="02070309020205020404" pitchFamily="49" charset="0"/>
              </a:rPr>
              <a:t>’  </a:t>
            </a:r>
            <a:r>
              <a:rPr lang="en-GB" sz="1600" dirty="0">
                <a:cs typeface="Courier New" panose="02070309020205020404" pitchFamily="49" charset="0"/>
              </a:rPr>
              <a:t>replaced by    </a:t>
            </a:r>
            <a:r>
              <a:rPr lang="en-GB" sz="1600" b="1" dirty="0">
                <a:solidFill>
                  <a:srgbClr val="339933"/>
                </a:solidFill>
                <a:latin typeface="Courier New" panose="02070309020205020404" pitchFamily="49" charset="0"/>
                <a:cs typeface="Courier New" panose="02070309020205020404" pitchFamily="49" charset="0"/>
              </a:rPr>
              <a:t>\’  </a:t>
            </a:r>
            <a:endParaRPr lang="en-GB" sz="1633" b="1" dirty="0">
              <a:solidFill>
                <a:srgbClr val="339933"/>
              </a:solidFill>
              <a:latin typeface="Courier New" panose="02070309020205020404" pitchFamily="49" charset="0"/>
              <a:cs typeface="Courier New" panose="02070309020205020404" pitchFamily="49" charset="0"/>
            </a:endParaRPr>
          </a:p>
          <a:p>
            <a:pPr marL="457153" lvl="1" indent="0">
              <a:lnSpc>
                <a:spcPct val="100000"/>
              </a:lnSpc>
              <a:buNone/>
              <a:defRPr/>
            </a:pPr>
            <a:r>
              <a:rPr lang="en-GB" sz="1600" dirty="0">
                <a:solidFill>
                  <a:schemeClr val="tx1"/>
                </a:solidFill>
                <a:cs typeface="Courier New" panose="02070309020205020404" pitchFamily="49" charset="0"/>
              </a:rPr>
              <a:t>     </a:t>
            </a:r>
            <a:r>
              <a:rPr lang="en-GB" sz="1600" dirty="0" err="1">
                <a:solidFill>
                  <a:schemeClr val="tx1"/>
                </a:solidFill>
                <a:cs typeface="Courier New" panose="02070309020205020404" pitchFamily="49" charset="0"/>
              </a:rPr>
              <a:t>Eg</a:t>
            </a:r>
            <a:r>
              <a:rPr lang="en-GB" sz="1600" b="1" dirty="0">
                <a:solidFill>
                  <a:srgbClr val="339933"/>
                </a:solidFill>
                <a:latin typeface="Courier New" panose="02070309020205020404" pitchFamily="49" charset="0"/>
                <a:cs typeface="Courier New" panose="02070309020205020404" pitchFamily="49" charset="0"/>
              </a:rPr>
              <a:t> </a:t>
            </a:r>
            <a:r>
              <a:rPr lang="en-GB" sz="1600" b="1" dirty="0">
                <a:solidFill>
                  <a:schemeClr val="accent2"/>
                </a:solidFill>
                <a:latin typeface="Courier New" panose="02070309020205020404" pitchFamily="49" charset="0"/>
                <a:cs typeface="Courier New" panose="02070309020205020404" pitchFamily="49" charset="0"/>
              </a:rPr>
              <a:t>’</a:t>
            </a:r>
            <a:r>
              <a:rPr lang="en-GB" sz="1600" b="1" dirty="0">
                <a:solidFill>
                  <a:srgbClr val="339933"/>
                </a:solidFill>
                <a:latin typeface="Courier New" panose="02070309020205020404" pitchFamily="49" charset="0"/>
                <a:cs typeface="Courier New" panose="02070309020205020404" pitchFamily="49" charset="0"/>
              </a:rPr>
              <a:t>this is a JS string with a \’ in the middle</a:t>
            </a:r>
            <a:r>
              <a:rPr lang="en-GB" sz="1600" b="1" dirty="0">
                <a:solidFill>
                  <a:schemeClr val="accent2"/>
                </a:solidFill>
                <a:latin typeface="Courier New" panose="02070309020205020404" pitchFamily="49" charset="0"/>
                <a:cs typeface="Courier New" panose="02070309020205020404" pitchFamily="49" charset="0"/>
              </a:rPr>
              <a:t>’</a:t>
            </a:r>
          </a:p>
          <a:p>
            <a:pPr marL="457153" lvl="1" indent="0">
              <a:lnSpc>
                <a:spcPct val="100000"/>
              </a:lnSpc>
              <a:buNone/>
              <a:defRPr/>
            </a:pPr>
            <a:r>
              <a:rPr lang="en-GB" sz="1600" dirty="0">
                <a:solidFill>
                  <a:schemeClr val="tx1"/>
                </a:solidFill>
                <a:cs typeface="Courier New" panose="02070309020205020404" pitchFamily="49" charset="0"/>
              </a:rPr>
              <a:t>Complication: JavaScript allows both ' and "  for strings</a:t>
            </a:r>
          </a:p>
          <a:p>
            <a:pPr marL="342853">
              <a:lnSpc>
                <a:spcPct val="100000"/>
              </a:lnSpc>
              <a:defRPr/>
            </a:pPr>
            <a:r>
              <a:rPr lang="en-GB" sz="1800" dirty="0">
                <a:solidFill>
                  <a:schemeClr val="accent2"/>
                </a:solidFill>
              </a:rPr>
              <a:t>CSS encoding</a:t>
            </a:r>
          </a:p>
          <a:p>
            <a:pPr marL="342853">
              <a:lnSpc>
                <a:spcPct val="100000"/>
              </a:lnSpc>
              <a:defRPr/>
            </a:pPr>
            <a:r>
              <a:rPr lang="en-GB" sz="1600" b="1" dirty="0">
                <a:solidFill>
                  <a:schemeClr val="accent2"/>
                </a:solidFill>
                <a:latin typeface="Courier New" panose="02070309020205020404" pitchFamily="49" charset="0"/>
                <a:cs typeface="Courier New" panose="02070309020205020404" pitchFamily="49" charset="0"/>
              </a:rPr>
              <a:t>...</a:t>
            </a:r>
            <a:endParaRPr lang="en-GB" sz="1600" b="1" dirty="0">
              <a:solidFill>
                <a:srgbClr val="339933"/>
              </a:solidFill>
              <a:latin typeface="Courier New" panose="02070309020205020404" pitchFamily="49" charset="0"/>
              <a:cs typeface="Courier New" panose="02070309020205020404" pitchFamily="49" charset="0"/>
            </a:endParaRPr>
          </a:p>
          <a:p>
            <a:pPr marL="457153" lvl="1" indent="0">
              <a:lnSpc>
                <a:spcPct val="100000"/>
              </a:lnSpc>
              <a:buNone/>
              <a:defRPr/>
            </a:pPr>
            <a:endParaRPr lang="en-GB" sz="1600" b="1" dirty="0">
              <a:solidFill>
                <a:schemeClr val="accent2"/>
              </a:solidFill>
              <a:latin typeface="Courier New" panose="02070309020205020404" pitchFamily="49" charset="0"/>
              <a:cs typeface="Courier New" panose="02070309020205020404" pitchFamily="49" charset="0"/>
            </a:endParaRPr>
          </a:p>
          <a:p>
            <a:pPr marL="342853">
              <a:lnSpc>
                <a:spcPct val="100000"/>
              </a:lnSpc>
              <a:defRPr/>
            </a:pPr>
            <a:endParaRPr lang="en-GB" sz="1600" dirty="0">
              <a:solidFill>
                <a:schemeClr val="tx1"/>
              </a:solidFill>
              <a:cs typeface="Courier New" panose="02070309020205020404" pitchFamily="49" charset="0"/>
            </a:endParaRPr>
          </a:p>
          <a:p>
            <a:pPr marL="457153" lvl="1" indent="0">
              <a:lnSpc>
                <a:spcPct val="100000"/>
              </a:lnSpc>
              <a:buNone/>
              <a:defRPr/>
            </a:pPr>
            <a:r>
              <a:rPr lang="en-GB" sz="1633" dirty="0">
                <a:solidFill>
                  <a:schemeClr val="accent2"/>
                </a:solidFill>
                <a:cs typeface="Courier New" panose="02070309020205020404" pitchFamily="49" charset="0"/>
              </a:rPr>
              <a:t> </a:t>
            </a:r>
            <a:endParaRPr lang="en-GB" sz="1600" dirty="0">
              <a:solidFill>
                <a:schemeClr val="accent2"/>
              </a:solidFill>
              <a:cs typeface="Courier New" panose="02070309020205020404" pitchFamily="49" charset="0"/>
            </a:endParaRPr>
          </a:p>
        </p:txBody>
      </p:sp>
      <p:sp>
        <p:nvSpPr>
          <p:cNvPr id="69636" name="Tijdelijke aanduiding voor dianummer 3">
            <a:extLst>
              <a:ext uri="{FF2B5EF4-FFF2-40B4-BE49-F238E27FC236}">
                <a16:creationId xmlns:a16="http://schemas.microsoft.com/office/drawing/2014/main" id="{D78FE7DF-043A-645D-7875-F8D9141C8F8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492125"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fld id="{B0FC9FE1-B1D2-4F8A-A490-645F202403D9}" type="slidenum">
              <a:rPr kumimoji="0" lang="en-GB" altLang="nl-NL" sz="14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Times New Roman" panose="02020603050405020304" pitchFamily="18" charset="0"/>
              </a:rPr>
              <a:pPr marL="0" marR="0" lvl="0" indent="0" algn="r" defTabSz="492125"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t>55</a:t>
            </a:fld>
            <a:endParaRPr kumimoji="0" lang="en-GB" altLang="nl-NL" sz="1400" b="0" i="0" u="none" strike="noStrike" kern="1200" cap="none" spc="0" normalizeH="0" baseline="0" noProof="0">
              <a:ln>
                <a:noFill/>
              </a:ln>
              <a:solidFill>
                <a:srgbClr val="000000"/>
              </a:solidFill>
              <a:effectLst/>
              <a:uLnTx/>
              <a:uFillTx/>
              <a:latin typeface="Arial Rounded MT Bold" panose="020F07040305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47986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39903-B9A6-D6C5-276B-01D58D52A4B3}"/>
              </a:ext>
            </a:extLst>
          </p:cNvPr>
          <p:cNvSpPr>
            <a:spLocks noGrp="1"/>
          </p:cNvSpPr>
          <p:nvPr>
            <p:ph idx="1"/>
          </p:nvPr>
        </p:nvSpPr>
        <p:spPr/>
        <p:txBody>
          <a:bodyPr/>
          <a:lstStyle/>
          <a:p>
            <a:pPr marL="0" indent="0">
              <a:buNone/>
            </a:pPr>
            <a:r>
              <a:rPr lang="en-US" sz="1800" dirty="0">
                <a:solidFill>
                  <a:schemeClr val="accent2"/>
                </a:solidFill>
              </a:rPr>
              <a:t>Context-sensitive auto-escaping web template engines </a:t>
            </a:r>
            <a:r>
              <a:rPr lang="en-US" sz="1800" dirty="0">
                <a:solidFill>
                  <a:schemeClr val="tx1"/>
                </a:solidFill>
              </a:rPr>
              <a:t>try to figure out &amp; insert the right encodings.</a:t>
            </a:r>
          </a:p>
          <a:p>
            <a:pPr marL="400050" lvl="1" indent="0">
              <a:buNone/>
            </a:pPr>
            <a:r>
              <a:rPr lang="en-US" sz="1600" dirty="0">
                <a:solidFill>
                  <a:schemeClr val="tx1"/>
                </a:solidFill>
              </a:rPr>
              <a:t>E.g. </a:t>
            </a:r>
            <a:r>
              <a:rPr lang="en-US" sz="1600" dirty="0">
                <a:solidFill>
                  <a:srgbClr val="339933"/>
                </a:solidFill>
              </a:rPr>
              <a:t>Google Closure Templates, </a:t>
            </a:r>
            <a:r>
              <a:rPr lang="en-US" sz="1600" dirty="0">
                <a:solidFill>
                  <a:schemeClr val="tx1"/>
                </a:solidFill>
              </a:rPr>
              <a:t>using context &amp; encodings below</a:t>
            </a:r>
          </a:p>
          <a:p>
            <a:pPr marL="0" indent="0">
              <a:buNone/>
            </a:pPr>
            <a:r>
              <a:rPr lang="en-US" sz="1600" dirty="0">
                <a:solidFill>
                  <a:schemeClr val="tx1"/>
                </a:solidFill>
              </a:rPr>
              <a:t>Many template engines are not context sensitive!</a:t>
            </a:r>
          </a:p>
          <a:p>
            <a:pPr marL="0" indent="0">
              <a:buNone/>
            </a:pPr>
            <a:endParaRPr lang="en-US" dirty="0">
              <a:solidFill>
                <a:schemeClr val="tx1"/>
              </a:solidFill>
            </a:endParaRPr>
          </a:p>
          <a:p>
            <a:pPr marL="0" indent="0">
              <a:buNone/>
            </a:pPr>
            <a:endParaRPr lang="en-US" sz="2000" dirty="0">
              <a:solidFill>
                <a:schemeClr val="tx1"/>
              </a:solidFill>
            </a:endParaRPr>
          </a:p>
          <a:p>
            <a:pPr marL="0" indent="0">
              <a:buNone/>
            </a:pPr>
            <a:endParaRPr lang="en-GB" dirty="0"/>
          </a:p>
        </p:txBody>
      </p:sp>
      <p:pic>
        <p:nvPicPr>
          <p:cNvPr id="12" name="Picture 11">
            <a:extLst>
              <a:ext uri="{FF2B5EF4-FFF2-40B4-BE49-F238E27FC236}">
                <a16:creationId xmlns:a16="http://schemas.microsoft.com/office/drawing/2014/main" id="{10273A6D-A8FD-C649-EE89-239F61B4839A}"/>
              </a:ext>
            </a:extLst>
          </p:cNvPr>
          <p:cNvPicPr>
            <a:picLocks noChangeAspect="1"/>
          </p:cNvPicPr>
          <p:nvPr/>
        </p:nvPicPr>
        <p:blipFill rotWithShape="1">
          <a:blip r:embed="rId2"/>
          <a:srcRect b="3181"/>
          <a:stretch/>
        </p:blipFill>
        <p:spPr>
          <a:xfrm>
            <a:off x="551471" y="3394185"/>
            <a:ext cx="6156176" cy="2245826"/>
          </a:xfrm>
          <a:prstGeom prst="rect">
            <a:avLst/>
          </a:prstGeom>
        </p:spPr>
      </p:pic>
      <p:sp>
        <p:nvSpPr>
          <p:cNvPr id="2" name="Title 1">
            <a:extLst>
              <a:ext uri="{FF2B5EF4-FFF2-40B4-BE49-F238E27FC236}">
                <a16:creationId xmlns:a16="http://schemas.microsoft.com/office/drawing/2014/main" id="{23DFDC41-4F3F-65CB-01BF-7346A112937D}"/>
              </a:ext>
            </a:extLst>
          </p:cNvPr>
          <p:cNvSpPr>
            <a:spLocks noGrp="1"/>
          </p:cNvSpPr>
          <p:nvPr>
            <p:ph type="title"/>
          </p:nvPr>
        </p:nvSpPr>
        <p:spPr/>
        <p:txBody>
          <a:bodyPr/>
          <a:lstStyle/>
          <a:p>
            <a:r>
              <a:rPr lang="en-US" sz="2400" dirty="0"/>
              <a:t>Context-sensitive auto-escaping  </a:t>
            </a:r>
            <a:endParaRPr lang="en-GB" sz="2400" dirty="0"/>
          </a:p>
        </p:txBody>
      </p:sp>
      <p:sp>
        <p:nvSpPr>
          <p:cNvPr id="4" name="Slide Number Placeholder 3">
            <a:extLst>
              <a:ext uri="{FF2B5EF4-FFF2-40B4-BE49-F238E27FC236}">
                <a16:creationId xmlns:a16="http://schemas.microsoft.com/office/drawing/2014/main" id="{A89464FB-6201-E92D-147F-ADA6B08F5112}"/>
              </a:ext>
            </a:extLst>
          </p:cNvPr>
          <p:cNvSpPr>
            <a:spLocks noGrp="1"/>
          </p:cNvSpPr>
          <p:nvPr>
            <p:ph type="sldNum" idx="10"/>
          </p:nvPr>
        </p:nvSpPr>
        <p:spPr/>
        <p:txBody>
          <a:bodyPr/>
          <a:lstStyle/>
          <a:p>
            <a:pPr>
              <a:defRPr/>
            </a:pPr>
            <a:fld id="{203D43D3-408D-4D7A-B290-7A4D7FA16B86}" type="slidenum">
              <a:rPr lang="en-GB" altLang="nl-NL" smtClean="0"/>
              <a:pPr>
                <a:defRPr/>
              </a:pPr>
              <a:t>56</a:t>
            </a:fld>
            <a:endParaRPr lang="en-GB" altLang="nl-NL" dirty="0"/>
          </a:p>
        </p:txBody>
      </p:sp>
      <p:pic>
        <p:nvPicPr>
          <p:cNvPr id="10" name="Picture 9">
            <a:extLst>
              <a:ext uri="{FF2B5EF4-FFF2-40B4-BE49-F238E27FC236}">
                <a16:creationId xmlns:a16="http://schemas.microsoft.com/office/drawing/2014/main" id="{8D84FCE8-3923-AF41-CF92-4604AA194C74}"/>
              </a:ext>
            </a:extLst>
          </p:cNvPr>
          <p:cNvPicPr>
            <a:picLocks noChangeAspect="1"/>
          </p:cNvPicPr>
          <p:nvPr/>
        </p:nvPicPr>
        <p:blipFill>
          <a:blip r:embed="rId3"/>
          <a:stretch>
            <a:fillRect/>
          </a:stretch>
        </p:blipFill>
        <p:spPr>
          <a:xfrm>
            <a:off x="5285073" y="2655116"/>
            <a:ext cx="3173127" cy="1347809"/>
          </a:xfrm>
          <a:prstGeom prst="rect">
            <a:avLst/>
          </a:prstGeom>
        </p:spPr>
      </p:pic>
      <p:sp>
        <p:nvSpPr>
          <p:cNvPr id="13" name="Tekstvak 4">
            <a:extLst>
              <a:ext uri="{FF2B5EF4-FFF2-40B4-BE49-F238E27FC236}">
                <a16:creationId xmlns:a16="http://schemas.microsoft.com/office/drawing/2014/main" id="{CC57341F-CCB3-CA45-8C13-D3D49775CC0E}"/>
              </a:ext>
            </a:extLst>
          </p:cNvPr>
          <p:cNvSpPr txBox="1"/>
          <p:nvPr/>
        </p:nvSpPr>
        <p:spPr>
          <a:xfrm>
            <a:off x="1115616" y="5824317"/>
            <a:ext cx="6462438" cy="523220"/>
          </a:xfrm>
          <a:prstGeom prst="rect">
            <a:avLst/>
          </a:prstGeom>
          <a:noFill/>
        </p:spPr>
        <p:txBody>
          <a:bodyPr wrap="square">
            <a:spAutoFit/>
          </a:bodyPr>
          <a:lstStyle/>
          <a:p>
            <a:pPr>
              <a:defRPr/>
            </a:pPr>
            <a:r>
              <a:rPr lang="en-GB" sz="1400" dirty="0">
                <a:solidFill>
                  <a:schemeClr val="tx1"/>
                </a:solidFill>
                <a:latin typeface="Arial Rounded MT Bold" panose="020F0704030504030204" pitchFamily="34" charset="0"/>
              </a:rPr>
              <a:t>[Samuel, Saxena, and Song, </a:t>
            </a:r>
            <a:r>
              <a:rPr lang="en-US" sz="1400" dirty="0">
                <a:solidFill>
                  <a:schemeClr val="tx1"/>
                </a:solidFill>
                <a:latin typeface="Arial Rounded MT Bold" panose="020F0704030504030204" pitchFamily="34" charset="0"/>
              </a:rPr>
              <a:t>Context-sensitive auto-sanitization in web templating languages using type qualifiers,</a:t>
            </a:r>
            <a:r>
              <a:rPr lang="en-GB" sz="1400" dirty="0">
                <a:solidFill>
                  <a:schemeClr val="tx1"/>
                </a:solidFill>
                <a:latin typeface="Arial Rounded MT Bold" panose="020F0704030504030204" pitchFamily="34" charset="0"/>
              </a:rPr>
              <a:t> CCS 2017]</a:t>
            </a:r>
          </a:p>
        </p:txBody>
      </p:sp>
      <p:sp>
        <p:nvSpPr>
          <p:cNvPr id="14" name="TextBox 13">
            <a:extLst>
              <a:ext uri="{FF2B5EF4-FFF2-40B4-BE49-F238E27FC236}">
                <a16:creationId xmlns:a16="http://schemas.microsoft.com/office/drawing/2014/main" id="{0F26BE9C-2432-553C-FA16-81BB64B6AEDE}"/>
              </a:ext>
            </a:extLst>
          </p:cNvPr>
          <p:cNvSpPr txBox="1"/>
          <p:nvPr/>
        </p:nvSpPr>
        <p:spPr>
          <a:xfrm>
            <a:off x="5791030" y="4012547"/>
            <a:ext cx="3418227" cy="307777"/>
          </a:xfrm>
          <a:prstGeom prst="rect">
            <a:avLst/>
          </a:prstGeom>
          <a:noFill/>
        </p:spPr>
        <p:txBody>
          <a:bodyPr wrap="square" rtlCol="0">
            <a:spAutoFit/>
          </a:bodyPr>
          <a:lstStyle/>
          <a:p>
            <a:r>
              <a:rPr lang="en-US" sz="1400" dirty="0">
                <a:solidFill>
                  <a:schemeClr val="tx2"/>
                </a:solidFill>
                <a:latin typeface="Arial Rounded MT Bold" panose="020F0704030504030204" pitchFamily="34" charset="0"/>
              </a:rPr>
              <a:t>contexts (type qualifiers)  </a:t>
            </a:r>
            <a:endParaRPr lang="en-GB" sz="1400" dirty="0">
              <a:solidFill>
                <a:schemeClr val="tx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309FFD4-7D24-721E-9E81-49401A6D6BBB}"/>
              </a:ext>
            </a:extLst>
          </p:cNvPr>
          <p:cNvSpPr txBox="1"/>
          <p:nvPr/>
        </p:nvSpPr>
        <p:spPr>
          <a:xfrm>
            <a:off x="899592" y="3046476"/>
            <a:ext cx="2448272" cy="307777"/>
          </a:xfrm>
          <a:prstGeom prst="rect">
            <a:avLst/>
          </a:prstGeom>
          <a:noFill/>
        </p:spPr>
        <p:txBody>
          <a:bodyPr wrap="square" rtlCol="0">
            <a:spAutoFit/>
          </a:bodyPr>
          <a:lstStyle/>
          <a:p>
            <a:r>
              <a:rPr lang="en-US" sz="1400" dirty="0">
                <a:solidFill>
                  <a:schemeClr val="tx2"/>
                </a:solidFill>
                <a:latin typeface="Arial Rounded MT Bold" panose="020F0704030504030204" pitchFamily="34" charset="0"/>
              </a:rPr>
              <a:t>encodings inserted</a:t>
            </a:r>
            <a:endParaRPr lang="en-GB" sz="1400"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240936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2C72-E5F3-88BA-4FB2-C383D2B00441}"/>
              </a:ext>
            </a:extLst>
          </p:cNvPr>
          <p:cNvSpPr>
            <a:spLocks noGrp="1"/>
          </p:cNvSpPr>
          <p:nvPr>
            <p:ph type="title"/>
          </p:nvPr>
        </p:nvSpPr>
        <p:spPr/>
        <p:txBody>
          <a:bodyPr/>
          <a:lstStyle/>
          <a:p>
            <a:r>
              <a:rPr lang="en-US" sz="2400" dirty="0"/>
              <a:t>Extra complication: the DOM API</a:t>
            </a:r>
            <a:endParaRPr lang="en-NL" sz="2400" dirty="0"/>
          </a:p>
        </p:txBody>
      </p:sp>
      <p:sp>
        <p:nvSpPr>
          <p:cNvPr id="4" name="Slide Number Placeholder 3">
            <a:extLst>
              <a:ext uri="{FF2B5EF4-FFF2-40B4-BE49-F238E27FC236}">
                <a16:creationId xmlns:a16="http://schemas.microsoft.com/office/drawing/2014/main" id="{F0406333-8F45-6503-EF66-4BAF7E0AE1F6}"/>
              </a:ext>
            </a:extLst>
          </p:cNvPr>
          <p:cNvSpPr>
            <a:spLocks noGrp="1"/>
          </p:cNvSpPr>
          <p:nvPr>
            <p:ph type="sldNum" idx="10"/>
          </p:nvPr>
        </p:nvSpPr>
        <p:spPr/>
        <p:txBody>
          <a:bodyPr/>
          <a:lstStyle/>
          <a:p>
            <a:pPr>
              <a:defRPr/>
            </a:pPr>
            <a:fld id="{203D43D3-408D-4D7A-B290-7A4D7FA16B86}" type="slidenum">
              <a:rPr lang="en-GB" altLang="nl-NL" smtClean="0"/>
              <a:pPr>
                <a:defRPr/>
              </a:pPr>
              <a:t>57</a:t>
            </a:fld>
            <a:endParaRPr lang="en-GB" altLang="nl-NL" dirty="0"/>
          </a:p>
        </p:txBody>
      </p:sp>
      <p:sp>
        <p:nvSpPr>
          <p:cNvPr id="6" name="Content Placeholder 5">
            <a:extLst>
              <a:ext uri="{FF2B5EF4-FFF2-40B4-BE49-F238E27FC236}">
                <a16:creationId xmlns:a16="http://schemas.microsoft.com/office/drawing/2014/main" id="{49BC95DD-71C6-0CDC-DE9F-E0E9E7B72160}"/>
              </a:ext>
            </a:extLst>
          </p:cNvPr>
          <p:cNvSpPr>
            <a:spLocks noGrp="1"/>
          </p:cNvSpPr>
          <p:nvPr>
            <p:ph idx="1"/>
          </p:nvPr>
        </p:nvSpPr>
        <p:spPr/>
        <p:txBody>
          <a:bodyPr/>
          <a:lstStyle/>
          <a:p>
            <a:pPr marL="0" indent="0">
              <a:buNone/>
            </a:pPr>
            <a:r>
              <a:rPr lang="en-US" sz="1800" dirty="0">
                <a:solidFill>
                  <a:schemeClr val="tx1"/>
                </a:solidFill>
              </a:rPr>
              <a:t>JavaScript inside a web page can dynamically alter that web page                       using the </a:t>
            </a:r>
            <a:r>
              <a:rPr lang="en-US" sz="1800" dirty="0">
                <a:solidFill>
                  <a:srgbClr val="7030A0"/>
                </a:solidFill>
              </a:rPr>
              <a:t>DOM API </a:t>
            </a:r>
            <a:r>
              <a:rPr lang="en-US" sz="1600" dirty="0">
                <a:solidFill>
                  <a:schemeClr val="tx1"/>
                </a:solidFill>
              </a:rPr>
              <a:t>(or do other interactions with other Web APIs)</a:t>
            </a:r>
          </a:p>
          <a:p>
            <a:pPr marL="0" indent="0">
              <a:buNone/>
            </a:pPr>
            <a:r>
              <a:rPr lang="en-US" sz="1400" b="1" dirty="0">
                <a:solidFill>
                  <a:schemeClr val="bg2">
                    <a:lumMod val="60000"/>
                    <a:lumOff val="40000"/>
                  </a:schemeClr>
                </a:solidFill>
                <a:latin typeface="Arial Narrow" panose="020B0606020202030204" pitchFamily="34" charset="0"/>
              </a:rPr>
              <a:t>    </a:t>
            </a:r>
            <a:r>
              <a:rPr lang="en-US" sz="1400" b="1" dirty="0">
                <a:solidFill>
                  <a:schemeClr val="accent3">
                    <a:lumMod val="50000"/>
                  </a:schemeClr>
                </a:solidFill>
                <a:latin typeface="Arial Narrow" panose="020B0606020202030204" pitchFamily="34" charset="0"/>
              </a:rPr>
              <a:t>&lt;html&gt;   &lt;body&gt;</a:t>
            </a:r>
          </a:p>
          <a:p>
            <a:pPr marL="0" indent="0">
              <a:buNone/>
            </a:pPr>
            <a:r>
              <a:rPr lang="en-US" sz="1400" b="1" dirty="0">
                <a:latin typeface="Arial Narrow" panose="020B0606020202030204" pitchFamily="34" charset="0"/>
              </a:rPr>
              <a:t>      &lt;h1 </a:t>
            </a:r>
            <a:r>
              <a:rPr lang="en-US" sz="1400" b="1" dirty="0">
                <a:solidFill>
                  <a:srgbClr val="339933"/>
                </a:solidFill>
                <a:latin typeface="Arial Narrow" panose="020B0606020202030204" pitchFamily="34" charset="0"/>
              </a:rPr>
              <a:t>id=title</a:t>
            </a:r>
            <a:r>
              <a:rPr lang="en-US" sz="1400" b="1" dirty="0">
                <a:latin typeface="Arial Narrow" panose="020B0606020202030204" pitchFamily="34" charset="0"/>
              </a:rPr>
              <a:t>&gt; </a:t>
            </a:r>
            <a:r>
              <a:rPr lang="en-US" sz="1400" b="1" dirty="0">
                <a:solidFill>
                  <a:schemeClr val="accent2"/>
                </a:solidFill>
                <a:latin typeface="Arial Narrow" panose="020B0606020202030204" pitchFamily="34" charset="0"/>
              </a:rPr>
              <a:t>${name}</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  &lt;/</a:t>
            </a:r>
            <a:r>
              <a:rPr lang="en-US" sz="1400" b="1" dirty="0">
                <a:latin typeface="Arial Narrow" panose="020B0606020202030204" pitchFamily="34" charset="0"/>
              </a:rPr>
              <a:t>h1&gt; </a:t>
            </a:r>
          </a:p>
          <a:p>
            <a:pPr marL="0" indent="0">
              <a:buNone/>
            </a:pPr>
            <a:r>
              <a:rPr lang="en-US" sz="1400" b="1" dirty="0">
                <a:latin typeface="Arial Narrow" panose="020B0606020202030204" pitchFamily="34" charset="0"/>
              </a:rPr>
              <a:t>       </a:t>
            </a:r>
            <a:r>
              <a:rPr lang="en-US" sz="1400" b="1" dirty="0">
                <a:solidFill>
                  <a:schemeClr val="bg2">
                    <a:lumMod val="60000"/>
                    <a:lumOff val="40000"/>
                  </a:schemeClr>
                </a:solidFill>
                <a:latin typeface="Arial Narrow" panose="020B0606020202030204" pitchFamily="34" charset="0"/>
              </a:rPr>
              <a:t>...</a:t>
            </a:r>
          </a:p>
          <a:p>
            <a:pPr marL="0" indent="0">
              <a:buNone/>
            </a:pPr>
            <a:r>
              <a:rPr lang="en-US" sz="1400" b="1" dirty="0">
                <a:solidFill>
                  <a:schemeClr val="tx1"/>
                </a:solidFill>
                <a:latin typeface="Arial Narrow" panose="020B0606020202030204" pitchFamily="34" charset="0"/>
              </a:rPr>
              <a:t>     </a:t>
            </a:r>
            <a:r>
              <a:rPr lang="en-GB" altLang="nl-NL" sz="1400" b="1" dirty="0">
                <a:solidFill>
                  <a:schemeClr val="tx1"/>
                </a:solidFill>
                <a:latin typeface="Arial Narrow" panose="020B0606020202030204" pitchFamily="34" charset="0"/>
              </a:rPr>
              <a:t>&lt;script&gt; </a:t>
            </a:r>
            <a:r>
              <a:rPr lang="en-GB" sz="1400" b="1" dirty="0">
                <a:latin typeface="Arial Narrow" panose="020B0606020202030204" pitchFamily="34" charset="0"/>
              </a:rPr>
              <a:t>let </a:t>
            </a:r>
            <a:r>
              <a:rPr lang="en-GB" sz="1400" b="1" dirty="0" err="1">
                <a:latin typeface="Arial Narrow" panose="020B0606020202030204" pitchFamily="34" charset="0"/>
              </a:rPr>
              <a:t>newName</a:t>
            </a:r>
            <a:r>
              <a:rPr lang="en-GB" sz="1400" b="1" dirty="0">
                <a:latin typeface="Arial Narrow" panose="020B0606020202030204" pitchFamily="34" charset="0"/>
              </a:rPr>
              <a:t> = </a:t>
            </a:r>
            <a:r>
              <a:rPr lang="en-GB" sz="1400" b="1" dirty="0" err="1">
                <a:latin typeface="Arial Narrow" panose="020B0606020202030204" pitchFamily="34" charset="0"/>
              </a:rPr>
              <a:t>getSomeData</a:t>
            </a:r>
            <a:r>
              <a:rPr lang="en-GB" sz="1400" b="1" dirty="0">
                <a:latin typeface="Arial Narrow" panose="020B0606020202030204" pitchFamily="34" charset="0"/>
              </a:rPr>
              <a:t>(); </a:t>
            </a:r>
          </a:p>
          <a:p>
            <a:pPr marL="0" indent="0">
              <a:buNone/>
            </a:pPr>
            <a:r>
              <a:rPr lang="en-GB" altLang="nl-NL" sz="1400" b="1" dirty="0">
                <a:solidFill>
                  <a:schemeClr val="tx1"/>
                </a:solidFill>
                <a:latin typeface="Arial Narrow" panose="020B0606020202030204" pitchFamily="34" charset="0"/>
              </a:rPr>
              <a:t>                    </a:t>
            </a:r>
            <a:r>
              <a:rPr lang="en-GB" altLang="nl-NL" sz="1400" b="1" dirty="0" err="1">
                <a:solidFill>
                  <a:srgbClr val="7030A0"/>
                </a:solidFill>
                <a:latin typeface="Arial Narrow" panose="020B0606020202030204" pitchFamily="34" charset="0"/>
              </a:rPr>
              <a:t>document.getElementById</a:t>
            </a:r>
            <a:r>
              <a:rPr lang="en-GB" altLang="nl-NL" sz="1400" b="1" dirty="0">
                <a:solidFill>
                  <a:schemeClr val="tx1"/>
                </a:solidFill>
                <a:latin typeface="Arial Narrow" panose="020B0606020202030204" pitchFamily="34" charset="0"/>
              </a:rPr>
              <a:t>("</a:t>
            </a:r>
            <a:r>
              <a:rPr lang="en-GB" altLang="nl-NL" sz="1400" b="1" dirty="0">
                <a:solidFill>
                  <a:srgbClr val="339933"/>
                </a:solidFill>
                <a:latin typeface="Arial Narrow" panose="020B0606020202030204" pitchFamily="34" charset="0"/>
              </a:rPr>
              <a:t>title</a:t>
            </a:r>
            <a:r>
              <a:rPr lang="en-GB" altLang="nl-NL" sz="1400" b="1" dirty="0">
                <a:solidFill>
                  <a:schemeClr val="tx1"/>
                </a:solidFill>
                <a:latin typeface="Arial Narrow" panose="020B0606020202030204" pitchFamily="34" charset="0"/>
              </a:rPr>
              <a:t>")</a:t>
            </a:r>
            <a:r>
              <a:rPr lang="en-GB" altLang="nl-NL" sz="1400" b="1" dirty="0">
                <a:solidFill>
                  <a:srgbClr val="7030A0"/>
                </a:solidFill>
                <a:latin typeface="Arial Narrow" panose="020B0606020202030204" pitchFamily="34" charset="0"/>
              </a:rPr>
              <a:t> .</a:t>
            </a:r>
            <a:r>
              <a:rPr lang="en-GB" altLang="nl-NL" sz="1400" b="1" dirty="0" err="1">
                <a:solidFill>
                  <a:srgbClr val="7030A0"/>
                </a:solidFill>
                <a:latin typeface="Arial Narrow" panose="020B0606020202030204" pitchFamily="34" charset="0"/>
              </a:rPr>
              <a:t>innerHTML</a:t>
            </a:r>
            <a:r>
              <a:rPr lang="en-GB" altLang="nl-NL" sz="1400" b="1" dirty="0">
                <a:solidFill>
                  <a:srgbClr val="7030A0"/>
                </a:solidFill>
                <a:latin typeface="Arial Narrow" panose="020B0606020202030204" pitchFamily="34" charset="0"/>
              </a:rPr>
              <a:t>  </a:t>
            </a:r>
            <a:r>
              <a:rPr lang="en-GB" altLang="nl-NL" sz="1400" b="1" dirty="0">
                <a:solidFill>
                  <a:schemeClr val="tx1"/>
                </a:solidFill>
                <a:latin typeface="Arial Narrow" panose="020B0606020202030204" pitchFamily="34" charset="0"/>
              </a:rPr>
              <a:t>=  </a:t>
            </a:r>
            <a:r>
              <a:rPr lang="en-US" sz="1400" b="1" dirty="0" err="1">
                <a:latin typeface="Arial Narrow" panose="020B0606020202030204" pitchFamily="34" charset="0"/>
              </a:rPr>
              <a:t>newName</a:t>
            </a:r>
            <a:r>
              <a:rPr lang="en-US" sz="1400" b="1" dirty="0">
                <a:latin typeface="Arial Narrow" panose="020B0606020202030204" pitchFamily="34" charset="0"/>
              </a:rPr>
              <a:t> + "</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a:t>
            </a:r>
            <a:endParaRPr lang="en-US" sz="1400" b="1" dirty="0">
              <a:latin typeface="Arial Narrow" panose="020B0606020202030204" pitchFamily="34" charset="0"/>
            </a:endParaRPr>
          </a:p>
          <a:p>
            <a:pPr marL="0" indent="0">
              <a:buNone/>
            </a:pPr>
            <a:r>
              <a:rPr lang="en-US" sz="1400" b="1" dirty="0">
                <a:latin typeface="Arial Narrow" panose="020B0606020202030204" pitchFamily="34" charset="0"/>
              </a:rPr>
              <a:t>     &lt;script&gt; </a:t>
            </a:r>
          </a:p>
          <a:p>
            <a:pPr marL="0" indent="0">
              <a:buNone/>
            </a:pPr>
            <a:r>
              <a:rPr lang="en-US" sz="1400" b="1" dirty="0">
                <a:solidFill>
                  <a:schemeClr val="accent3">
                    <a:lumMod val="50000"/>
                  </a:schemeClr>
                </a:solidFill>
                <a:latin typeface="Arial Narrow" panose="020B0606020202030204" pitchFamily="34" charset="0"/>
              </a:rPr>
              <a:t>  &lt;/body&gt;   &lt;/html&gt;</a:t>
            </a:r>
          </a:p>
          <a:p>
            <a:pPr marL="0" indent="0">
              <a:buNone/>
            </a:pPr>
            <a:endParaRPr lang="en-US" sz="1400" b="1" dirty="0">
              <a:solidFill>
                <a:srgbClr val="FF0000"/>
              </a:solidFill>
              <a:latin typeface="Arial Narrow" panose="020B0606020202030204" pitchFamily="34" charset="0"/>
            </a:endParaRPr>
          </a:p>
          <a:p>
            <a:pPr marL="0" indent="0">
              <a:buNone/>
            </a:pPr>
            <a:r>
              <a:rPr lang="en-US" sz="1600" i="1" dirty="0">
                <a:solidFill>
                  <a:schemeClr val="tx1"/>
                </a:solidFill>
              </a:rPr>
              <a:t>Spot the XSS!</a:t>
            </a:r>
          </a:p>
          <a:p>
            <a:pPr marL="0" indent="0">
              <a:buNone/>
            </a:pPr>
            <a:r>
              <a:rPr lang="en-GB" altLang="en-US" sz="1600" dirty="0"/>
              <a:t>       A malicious</a:t>
            </a:r>
            <a:r>
              <a:rPr lang="en-US" sz="1600" b="1" dirty="0">
                <a:latin typeface="Arial Narrow" panose="020B0606020202030204" pitchFamily="34" charset="0"/>
              </a:rPr>
              <a:t>  </a:t>
            </a:r>
            <a:r>
              <a:rPr lang="en-US" sz="1600" b="1" dirty="0" err="1">
                <a:latin typeface="Arial Narrow" panose="020B0606020202030204" pitchFamily="34" charset="0"/>
              </a:rPr>
              <a:t>newName</a:t>
            </a:r>
            <a:r>
              <a:rPr lang="en-US" sz="1600" b="1" dirty="0">
                <a:latin typeface="Arial Narrow" panose="020B0606020202030204" pitchFamily="34" charset="0"/>
              </a:rPr>
              <a:t>  </a:t>
            </a:r>
            <a:r>
              <a:rPr lang="en-GB" altLang="en-US" sz="1600" dirty="0"/>
              <a:t>could be</a:t>
            </a:r>
            <a:r>
              <a:rPr lang="en-US" sz="1600" b="1" dirty="0">
                <a:latin typeface="Arial Narrow" panose="020B0606020202030204" pitchFamily="34" charset="0"/>
              </a:rPr>
              <a:t>  </a:t>
            </a:r>
            <a:r>
              <a:rPr lang="en-US" sz="1600" b="1" dirty="0">
                <a:solidFill>
                  <a:srgbClr val="FF0000"/>
                </a:solidFill>
                <a:latin typeface="Arial Narrow" panose="020B0606020202030204" pitchFamily="34" charset="0"/>
              </a:rPr>
              <a:t> Eve&lt;/h1&gt;&lt;script </a:t>
            </a:r>
            <a:r>
              <a:rPr lang="en-US" sz="1600" b="1" dirty="0" err="1">
                <a:solidFill>
                  <a:srgbClr val="FF0000"/>
                </a:solidFill>
                <a:latin typeface="Arial Narrow" panose="020B0606020202030204" pitchFamily="34" charset="0"/>
              </a:rPr>
              <a:t>someAttackScript</a:t>
            </a:r>
            <a:r>
              <a:rPr lang="en-US" sz="1600" b="1" dirty="0">
                <a:solidFill>
                  <a:srgbClr val="FF0000"/>
                </a:solidFill>
                <a:latin typeface="Arial Narrow" panose="020B0606020202030204" pitchFamily="34" charset="0"/>
              </a:rPr>
              <a:t>();&lt;/script&gt; //</a:t>
            </a:r>
            <a:endParaRPr lang="en-US" sz="1600" i="1" dirty="0">
              <a:solidFill>
                <a:schemeClr val="tx1"/>
              </a:solidFill>
            </a:endParaRPr>
          </a:p>
          <a:p>
            <a:pPr marL="0" indent="0">
              <a:buNone/>
            </a:pPr>
            <a:r>
              <a:rPr lang="en-US" sz="1600" dirty="0">
                <a:solidFill>
                  <a:schemeClr val="tx1"/>
                </a:solidFill>
              </a:rPr>
              <a:t>If </a:t>
            </a:r>
            <a:r>
              <a:rPr lang="en-US" sz="1600" b="1" dirty="0" err="1">
                <a:solidFill>
                  <a:schemeClr val="tx1"/>
                </a:solidFill>
                <a:latin typeface="Arial Narrow" panose="020B0606020202030204" pitchFamily="34" charset="0"/>
              </a:rPr>
              <a:t>newName</a:t>
            </a:r>
            <a:r>
              <a:rPr lang="en-US" sz="1600" dirty="0">
                <a:solidFill>
                  <a:schemeClr val="tx1"/>
                </a:solidFill>
              </a:rPr>
              <a:t> is untrusted user input, it needs to be </a:t>
            </a:r>
            <a:r>
              <a:rPr lang="en-US" sz="1600" dirty="0">
                <a:solidFill>
                  <a:schemeClr val="accent2"/>
                </a:solidFill>
              </a:rPr>
              <a:t>encoded</a:t>
            </a:r>
            <a:r>
              <a:rPr lang="en-US" sz="1600" dirty="0">
                <a:solidFill>
                  <a:schemeClr val="tx1"/>
                </a:solidFill>
              </a:rPr>
              <a:t>, by the JS code: </a:t>
            </a:r>
          </a:p>
          <a:p>
            <a:pPr marL="0" indent="0">
              <a:buNone/>
            </a:pPr>
            <a:r>
              <a:rPr lang="en-GB" altLang="nl-NL" sz="1400" b="1" dirty="0">
                <a:solidFill>
                  <a:schemeClr val="tx1"/>
                </a:solidFill>
                <a:latin typeface="Arial Narrow" panose="020B0606020202030204" pitchFamily="34" charset="0"/>
              </a:rPr>
              <a:t>                    </a:t>
            </a:r>
            <a:r>
              <a:rPr lang="en-GB" altLang="nl-NL" sz="1400" b="1" dirty="0" err="1">
                <a:solidFill>
                  <a:srgbClr val="7030A0"/>
                </a:solidFill>
                <a:latin typeface="Arial Narrow" panose="020B0606020202030204" pitchFamily="34" charset="0"/>
              </a:rPr>
              <a:t>document.getElementById</a:t>
            </a:r>
            <a:r>
              <a:rPr lang="en-GB" altLang="nl-NL" sz="1400" b="1" dirty="0">
                <a:solidFill>
                  <a:schemeClr val="tx1"/>
                </a:solidFill>
                <a:latin typeface="Arial Narrow" panose="020B0606020202030204" pitchFamily="34" charset="0"/>
              </a:rPr>
              <a:t>("</a:t>
            </a:r>
            <a:r>
              <a:rPr lang="en-GB" altLang="nl-NL" sz="1400" b="1" dirty="0">
                <a:solidFill>
                  <a:srgbClr val="339933"/>
                </a:solidFill>
                <a:latin typeface="Arial Narrow" panose="020B0606020202030204" pitchFamily="34" charset="0"/>
              </a:rPr>
              <a:t>title</a:t>
            </a:r>
            <a:r>
              <a:rPr lang="en-GB" altLang="nl-NL" sz="1400" b="1" dirty="0">
                <a:solidFill>
                  <a:schemeClr val="tx1"/>
                </a:solidFill>
                <a:latin typeface="Arial Narrow" panose="020B0606020202030204" pitchFamily="34" charset="0"/>
              </a:rPr>
              <a:t>").</a:t>
            </a:r>
            <a:r>
              <a:rPr lang="en-GB" altLang="nl-NL" sz="1400" b="1" dirty="0" err="1">
                <a:solidFill>
                  <a:srgbClr val="7030A0"/>
                </a:solidFill>
                <a:latin typeface="Arial Narrow" panose="020B0606020202030204" pitchFamily="34" charset="0"/>
              </a:rPr>
              <a:t>innerHTML</a:t>
            </a:r>
            <a:r>
              <a:rPr lang="en-GB" altLang="nl-NL" sz="1400" b="1" dirty="0">
                <a:solidFill>
                  <a:schemeClr val="tx1"/>
                </a:solidFill>
                <a:latin typeface="Arial Narrow" panose="020B0606020202030204" pitchFamily="34" charset="0"/>
              </a:rPr>
              <a:t>  =  </a:t>
            </a:r>
            <a:r>
              <a:rPr lang="en-GB" sz="1400" b="1" dirty="0" err="1">
                <a:solidFill>
                  <a:schemeClr val="accent2"/>
                </a:solidFill>
                <a:latin typeface="Arial Narrow" panose="020B0606020202030204" pitchFamily="34" charset="0"/>
              </a:rPr>
              <a:t>htmlEscape</a:t>
            </a:r>
            <a:r>
              <a:rPr lang="en-US" sz="1400" b="1" dirty="0">
                <a:latin typeface="Arial Narrow" panose="020B0606020202030204" pitchFamily="34" charset="0"/>
              </a:rPr>
              <a:t>(</a:t>
            </a:r>
            <a:r>
              <a:rPr lang="en-US" sz="1400" b="1" dirty="0" err="1">
                <a:latin typeface="Arial Narrow" panose="020B0606020202030204" pitchFamily="34" charset="0"/>
              </a:rPr>
              <a:t>newName</a:t>
            </a:r>
            <a:r>
              <a:rPr lang="en-US" sz="1400" b="1" dirty="0">
                <a:latin typeface="Arial Narrow" panose="020B0606020202030204" pitchFamily="34" charset="0"/>
              </a:rPr>
              <a:t>) + "</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a:t>
            </a:r>
            <a:endParaRPr lang="en-US" sz="1400" b="1" dirty="0">
              <a:solidFill>
                <a:srgbClr val="FF0000"/>
              </a:solidFill>
              <a:latin typeface="Arial Narrow" panose="020B0606020202030204" pitchFamily="34" charset="0"/>
            </a:endParaRPr>
          </a:p>
        </p:txBody>
      </p:sp>
      <p:sp>
        <p:nvSpPr>
          <p:cNvPr id="3" name="TextBox 2">
            <a:extLst>
              <a:ext uri="{FF2B5EF4-FFF2-40B4-BE49-F238E27FC236}">
                <a16:creationId xmlns:a16="http://schemas.microsoft.com/office/drawing/2014/main" id="{946199BB-3095-E9BA-C72A-2A398925EF79}"/>
              </a:ext>
            </a:extLst>
          </p:cNvPr>
          <p:cNvSpPr txBox="1"/>
          <p:nvPr/>
        </p:nvSpPr>
        <p:spPr>
          <a:xfrm>
            <a:off x="5318232" y="2060848"/>
            <a:ext cx="3260444" cy="584775"/>
          </a:xfrm>
          <a:prstGeom prst="rect">
            <a:avLst/>
          </a:prstGeom>
          <a:noFill/>
          <a:ln w="12700">
            <a:solidFill>
              <a:schemeClr val="tx1"/>
            </a:solidFill>
          </a:ln>
        </p:spPr>
        <p:txBody>
          <a:bodyPr wrap="none" rtlCol="0">
            <a:spAutoFit/>
          </a:bodyPr>
          <a:lstStyle/>
          <a:p>
            <a:r>
              <a:rPr lang="en-US" sz="1600" dirty="0">
                <a:solidFill>
                  <a:srgbClr val="7030A0"/>
                </a:solidFill>
                <a:latin typeface="Arial Rounded MT Bold" panose="020F0704030504030204" pitchFamily="34" charset="0"/>
              </a:rPr>
              <a:t>DOM API methods &amp; fields</a:t>
            </a:r>
          </a:p>
          <a:p>
            <a:r>
              <a:rPr lang="en-US" sz="1600" dirty="0">
                <a:solidFill>
                  <a:srgbClr val="7030A0"/>
                </a:solidFill>
                <a:latin typeface="Arial Rounded MT Bold" panose="020F0704030504030204" pitchFamily="34" charset="0"/>
              </a:rPr>
              <a:t>to inspect &amp; alter the web page</a:t>
            </a:r>
            <a:endParaRPr lang="en-GB" sz="1600" dirty="0">
              <a:solidFill>
                <a:srgbClr val="7030A0"/>
              </a:solidFill>
              <a:latin typeface="Arial Rounded MT Bold" panose="020F0704030504030204" pitchFamily="34" charset="0"/>
            </a:endParaRPr>
          </a:p>
        </p:txBody>
      </p:sp>
      <p:cxnSp>
        <p:nvCxnSpPr>
          <p:cNvPr id="13" name="Straight Arrow Connector 12">
            <a:extLst>
              <a:ext uri="{FF2B5EF4-FFF2-40B4-BE49-F238E27FC236}">
                <a16:creationId xmlns:a16="http://schemas.microsoft.com/office/drawing/2014/main" id="{CA74FFED-F7B0-045D-F0AC-4B3C649D3F8D}"/>
              </a:ext>
            </a:extLst>
          </p:cNvPr>
          <p:cNvCxnSpPr>
            <a:cxnSpLocks/>
          </p:cNvCxnSpPr>
          <p:nvPr/>
        </p:nvCxnSpPr>
        <p:spPr bwMode="auto">
          <a:xfrm flipH="1">
            <a:off x="4566444" y="2645623"/>
            <a:ext cx="1068110" cy="470422"/>
          </a:xfrm>
          <a:prstGeom prst="straightConnector1">
            <a:avLst/>
          </a:prstGeom>
          <a:solidFill>
            <a:srgbClr val="00B8FF"/>
          </a:solidFill>
          <a:ln w="12700" cap="flat" cmpd="sng" algn="ctr">
            <a:solidFill>
              <a:srgbClr val="7030A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15A766B3-C1E5-42A7-5124-ADAF7BA5B6BB}"/>
              </a:ext>
            </a:extLst>
          </p:cNvPr>
          <p:cNvCxnSpPr>
            <a:cxnSpLocks/>
          </p:cNvCxnSpPr>
          <p:nvPr/>
        </p:nvCxnSpPr>
        <p:spPr bwMode="auto">
          <a:xfrm flipH="1">
            <a:off x="3347864" y="2531270"/>
            <a:ext cx="1970368" cy="609698"/>
          </a:xfrm>
          <a:prstGeom prst="straightConnector1">
            <a:avLst/>
          </a:prstGeom>
          <a:solidFill>
            <a:srgbClr val="00B8FF"/>
          </a:solidFill>
          <a:ln w="12700" cap="flat" cmpd="sng" algn="ctr">
            <a:solidFill>
              <a:srgbClr val="7030A0"/>
            </a:solidFill>
            <a:prstDash val="solid"/>
            <a:round/>
            <a:headEnd type="none" w="med" len="med"/>
            <a:tailEnd type="triangle"/>
          </a:ln>
          <a:effectLst/>
        </p:spPr>
      </p:cxnSp>
    </p:spTree>
    <p:extLst>
      <p:ext uri="{BB962C8B-B14F-4D97-AF65-F5344CB8AC3E}">
        <p14:creationId xmlns:p14="http://schemas.microsoft.com/office/powerpoint/2010/main" val="77589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a:normAutofit/>
          </a:bodyPr>
          <a:lstStyle/>
          <a:p>
            <a:pPr eaLnBrk="1" hangingPunct="1">
              <a:lnSpc>
                <a:spcPct val="100000"/>
              </a:lnSpc>
              <a:tabLst>
                <a:tab pos="0" algn="l"/>
                <a:tab pos="457153" algn="l"/>
                <a:tab pos="914305" algn="l"/>
                <a:tab pos="1371458" algn="l"/>
                <a:tab pos="1828610" algn="l"/>
                <a:tab pos="2285763" algn="l"/>
                <a:tab pos="2742915" algn="l"/>
                <a:tab pos="3200068" algn="l"/>
                <a:tab pos="3657220" algn="l"/>
                <a:tab pos="4114373" algn="l"/>
                <a:tab pos="4571526" algn="l"/>
                <a:tab pos="5028678" algn="l"/>
                <a:tab pos="5485831" algn="l"/>
                <a:tab pos="5942984" algn="l"/>
                <a:tab pos="6400137" algn="l"/>
                <a:tab pos="6857289" algn="l"/>
                <a:tab pos="7314442" algn="l"/>
                <a:tab pos="7771595" algn="l"/>
                <a:tab pos="8228747" algn="l"/>
                <a:tab pos="8685900" algn="l"/>
                <a:tab pos="9143052" algn="l"/>
              </a:tabLst>
            </a:pPr>
            <a:r>
              <a:rPr lang="en-GB" sz="2400" dirty="0"/>
              <a:t>DOM-based XSS attacks</a:t>
            </a:r>
          </a:p>
        </p:txBody>
      </p:sp>
      <p:sp>
        <p:nvSpPr>
          <p:cNvPr id="2" name="Content Placeholder 1">
            <a:extLst>
              <a:ext uri="{FF2B5EF4-FFF2-40B4-BE49-F238E27FC236}">
                <a16:creationId xmlns:a16="http://schemas.microsoft.com/office/drawing/2014/main" id="{D06D3754-F7FE-BCF4-D825-EDCFA91998DF}"/>
              </a:ext>
            </a:extLst>
          </p:cNvPr>
          <p:cNvSpPr>
            <a:spLocks noGrp="1"/>
          </p:cNvSpPr>
          <p:nvPr>
            <p:ph idx="1"/>
          </p:nvPr>
        </p:nvSpPr>
        <p:spPr/>
        <p:txBody>
          <a:bodyPr/>
          <a:lstStyle/>
          <a:p>
            <a:pPr marL="0" indent="0">
              <a:buNone/>
            </a:pPr>
            <a:r>
              <a:rPr lang="en-US" sz="1800" dirty="0"/>
              <a:t>JavaScript code in a webpage is fed some malicious input </a:t>
            </a:r>
            <a:r>
              <a:rPr lang="en-US" sz="1800" dirty="0">
                <a:solidFill>
                  <a:schemeClr val="accent2"/>
                </a:solidFill>
              </a:rPr>
              <a:t>(client-side!) </a:t>
            </a:r>
            <a:r>
              <a:rPr lang="en-US" sz="1800" dirty="0"/>
              <a:t>and uses that input to change the webpage </a:t>
            </a:r>
            <a:r>
              <a:rPr lang="en-US" sz="1800" dirty="0">
                <a:solidFill>
                  <a:schemeClr val="accent2"/>
                </a:solidFill>
              </a:rPr>
              <a:t>(client-side!)</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2400" dirty="0"/>
              <a:t> </a:t>
            </a:r>
          </a:p>
          <a:p>
            <a:pPr marL="0" indent="0">
              <a:buNone/>
            </a:pPr>
            <a:r>
              <a:rPr lang="en-US" sz="1800" dirty="0"/>
              <a:t>Input can come 1) via local user input, 2) as parameters in the URL, 3) from the server (as in stored XSS), 4) from another web server,...</a:t>
            </a:r>
          </a:p>
          <a:p>
            <a:pPr marL="0" indent="0">
              <a:buNone/>
            </a:pPr>
            <a:r>
              <a:rPr lang="en-US" sz="1800" dirty="0"/>
              <a:t>Server cannot validate or encode such inputs! (Except in case 3?)           It has to be done by JS code inside the web page.</a:t>
            </a:r>
          </a:p>
          <a:p>
            <a:pPr marL="0" indent="0">
              <a:buNone/>
            </a:pPr>
            <a:endParaRPr lang="en-US" sz="1800" dirty="0"/>
          </a:p>
          <a:p>
            <a:pPr marL="0" indent="0">
              <a:buNone/>
            </a:pPr>
            <a:r>
              <a:rPr lang="en-US" sz="1800" dirty="0"/>
              <a:t> </a:t>
            </a:r>
            <a:endParaRPr lang="en-GB" sz="1800" dirty="0"/>
          </a:p>
        </p:txBody>
      </p:sp>
      <p:sp>
        <p:nvSpPr>
          <p:cNvPr id="41988" name="Slide Number Placeholder 3"/>
          <p:cNvSpPr>
            <a:spLocks noGrp="1"/>
          </p:cNvSpPr>
          <p:nvPr>
            <p:ph type="sldNum" idx="4294967295"/>
          </p:nvPr>
        </p:nvSpPr>
        <p:spPr bwMode="auto">
          <a:xfrm>
            <a:off x="6102351" y="6237312"/>
            <a:ext cx="2344737"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92125" rtl="0" eaLnBrk="1" fontAlgn="base" hangingPunct="0">
              <a:lnSpc>
                <a:spcPct val="116000"/>
              </a:lnSpc>
              <a:spcBef>
                <a:spcPct val="0"/>
              </a:spcBef>
              <a:spcAft>
                <a:spcPct val="0"/>
              </a:spcAft>
              <a:buClr>
                <a:srgbClr val="000000"/>
              </a:buClr>
              <a:buSzPct val="100000"/>
              <a:buFont typeface="Times New Roman" panose="02020603050405020304" pitchFamily="18" charset="0"/>
              <a:buNone/>
              <a:defRPr sz="1400" kern="1200">
                <a:solidFill>
                  <a:srgbClr val="000000"/>
                </a:solidFill>
                <a:latin typeface="Arial" panose="020B0604020202020204" pitchFamily="34" charset="0"/>
                <a:ea typeface="DejaVu Sans"/>
                <a:cs typeface="DejaVu Sans"/>
              </a:defRPr>
            </a:lvl1pPr>
            <a:lvl2pPr marL="742950" indent="-285750" algn="l" defTabSz="492125" rtl="0" eaLnBrk="0" fontAlgn="base" hangingPunct="0">
              <a:spcBef>
                <a:spcPct val="0"/>
              </a:spcBef>
              <a:spcAft>
                <a:spcPct val="0"/>
              </a:spcAft>
              <a:defRPr kern="1200">
                <a:solidFill>
                  <a:schemeClr val="bg1"/>
                </a:solidFill>
                <a:latin typeface="Comic Sans MS" panose="030F0702030302020204" pitchFamily="66" charset="0"/>
                <a:ea typeface="DejaVu Sans"/>
                <a:cs typeface="DejaVu Sans"/>
              </a:defRPr>
            </a:lvl2pPr>
            <a:lvl3pPr marL="1143000" indent="-228600" algn="l" defTabSz="492125" rtl="0" eaLnBrk="0" fontAlgn="base" hangingPunct="0">
              <a:spcBef>
                <a:spcPct val="0"/>
              </a:spcBef>
              <a:spcAft>
                <a:spcPct val="0"/>
              </a:spcAft>
              <a:defRPr kern="1200">
                <a:solidFill>
                  <a:schemeClr val="bg1"/>
                </a:solidFill>
                <a:latin typeface="Comic Sans MS" panose="030F0702030302020204" pitchFamily="66" charset="0"/>
                <a:ea typeface="DejaVu Sans"/>
                <a:cs typeface="DejaVu Sans"/>
              </a:defRPr>
            </a:lvl3pPr>
            <a:lvl4pPr marL="1600200" indent="-228600" algn="l" defTabSz="492125" rtl="0" eaLnBrk="0" fontAlgn="base" hangingPunct="0">
              <a:spcBef>
                <a:spcPct val="0"/>
              </a:spcBef>
              <a:spcAft>
                <a:spcPct val="0"/>
              </a:spcAft>
              <a:defRPr kern="1200">
                <a:solidFill>
                  <a:schemeClr val="bg1"/>
                </a:solidFill>
                <a:latin typeface="Comic Sans MS" panose="030F0702030302020204" pitchFamily="66" charset="0"/>
                <a:ea typeface="DejaVu Sans"/>
                <a:cs typeface="DejaVu Sans"/>
              </a:defRPr>
            </a:lvl4pPr>
            <a:lvl5pPr marL="2057400" indent="-228600" algn="l" defTabSz="492125" rtl="0" eaLnBrk="0" fontAlgn="base" hangingPunct="0">
              <a:spcBef>
                <a:spcPct val="0"/>
              </a:spcBef>
              <a:spcAft>
                <a:spcPct val="0"/>
              </a:spcAft>
              <a:defRPr kern="1200">
                <a:solidFill>
                  <a:schemeClr val="bg1"/>
                </a:solidFill>
                <a:latin typeface="Comic Sans MS" panose="030F0702030302020204" pitchFamily="66" charset="0"/>
                <a:ea typeface="DejaVu Sans"/>
                <a:cs typeface="DejaVu Sans"/>
              </a:defRPr>
            </a:lvl5pPr>
            <a:lvl6pPr marL="2286000" algn="l" defTabSz="914400" rtl="0" eaLnBrk="1" latinLnBrk="0" hangingPunct="1">
              <a:defRPr kern="1200">
                <a:solidFill>
                  <a:schemeClr val="bg1"/>
                </a:solidFill>
                <a:latin typeface="Comic Sans MS" panose="030F0702030302020204" pitchFamily="66" charset="0"/>
                <a:ea typeface="DejaVu Sans"/>
                <a:cs typeface="DejaVu Sans"/>
              </a:defRPr>
            </a:lvl6pPr>
            <a:lvl7pPr marL="2743200" algn="l" defTabSz="914400" rtl="0" eaLnBrk="1" latinLnBrk="0" hangingPunct="1">
              <a:defRPr kern="1200">
                <a:solidFill>
                  <a:schemeClr val="bg1"/>
                </a:solidFill>
                <a:latin typeface="Comic Sans MS" panose="030F0702030302020204" pitchFamily="66" charset="0"/>
                <a:ea typeface="DejaVu Sans"/>
                <a:cs typeface="DejaVu Sans"/>
              </a:defRPr>
            </a:lvl7pPr>
            <a:lvl8pPr marL="3200400" algn="l" defTabSz="914400" rtl="0" eaLnBrk="1" latinLnBrk="0" hangingPunct="1">
              <a:defRPr kern="1200">
                <a:solidFill>
                  <a:schemeClr val="bg1"/>
                </a:solidFill>
                <a:latin typeface="Comic Sans MS" panose="030F0702030302020204" pitchFamily="66" charset="0"/>
                <a:ea typeface="DejaVu Sans"/>
                <a:cs typeface="DejaVu Sans"/>
              </a:defRPr>
            </a:lvl8pPr>
            <a:lvl9pPr marL="3657600" algn="l" defTabSz="914400" rtl="0" eaLnBrk="1" latinLnBrk="0" hangingPunct="1">
              <a:defRPr kern="1200">
                <a:solidFill>
                  <a:schemeClr val="bg1"/>
                </a:solidFill>
                <a:latin typeface="Comic Sans MS" panose="030F0702030302020204" pitchFamily="66" charset="0"/>
                <a:ea typeface="DejaVu Sans"/>
                <a:cs typeface="DejaVu Sans"/>
              </a:defRPr>
            </a:lvl9pPr>
          </a:lstStyle>
          <a:p>
            <a:pPr>
              <a:buFont typeface="Times New Roman" pitchFamily="18" charset="0"/>
              <a:buNone/>
              <a:defRPr/>
            </a:pPr>
            <a:fld id="{3E61BF67-ACF3-4BC0-8580-DE31188868CD}" type="slidenum">
              <a:rPr lang="en-US" altLang="nl-NL" smtClean="0">
                <a:latin typeface="Arial Rounded MT Bold" panose="020F0704030504030204" pitchFamily="34" charset="0"/>
              </a:rPr>
              <a:pPr>
                <a:buFont typeface="Times New Roman" pitchFamily="18" charset="0"/>
                <a:buNone/>
                <a:defRPr/>
              </a:pPr>
              <a:t>58</a:t>
            </a:fld>
            <a:endParaRPr lang="en-GB" dirty="0">
              <a:latin typeface="Arial Rounded MT Bold" panose="020F0704030504030204" pitchFamily="34" charset="0"/>
              <a:cs typeface="Times New Roman" pitchFamily="18" charset="0"/>
            </a:endParaRPr>
          </a:p>
        </p:txBody>
      </p:sp>
      <p:pic>
        <p:nvPicPr>
          <p:cNvPr id="3" name="Picture 2" descr="C:\Users\erikpoll\Desktop\.png">
            <a:extLst>
              <a:ext uri="{FF2B5EF4-FFF2-40B4-BE49-F238E27FC236}">
                <a16:creationId xmlns:a16="http://schemas.microsoft.com/office/drawing/2014/main" id="{B1FD8DA0-BA9B-57F1-4AC8-DA4BA354E83A}"/>
              </a:ext>
            </a:extLst>
          </p:cNvPr>
          <p:cNvPicPr>
            <a:picLocks noChangeAspect="1" noChangeArrowheads="1"/>
          </p:cNvPicPr>
          <p:nvPr/>
        </p:nvPicPr>
        <p:blipFill>
          <a:blip r:embed="rId3" cstate="print"/>
          <a:srcRect/>
          <a:stretch>
            <a:fillRect/>
          </a:stretch>
        </p:blipFill>
        <p:spPr bwMode="auto">
          <a:xfrm>
            <a:off x="685796" y="1923256"/>
            <a:ext cx="641146" cy="689386"/>
          </a:xfrm>
          <a:prstGeom prst="rect">
            <a:avLst/>
          </a:prstGeom>
          <a:noFill/>
        </p:spPr>
      </p:pic>
      <p:grpSp>
        <p:nvGrpSpPr>
          <p:cNvPr id="17" name="Group 16">
            <a:extLst>
              <a:ext uri="{FF2B5EF4-FFF2-40B4-BE49-F238E27FC236}">
                <a16:creationId xmlns:a16="http://schemas.microsoft.com/office/drawing/2014/main" id="{D9561050-BADC-1AF1-03FD-83B6720F06B6}"/>
              </a:ext>
            </a:extLst>
          </p:cNvPr>
          <p:cNvGrpSpPr/>
          <p:nvPr/>
        </p:nvGrpSpPr>
        <p:grpSpPr>
          <a:xfrm>
            <a:off x="1963309" y="2121201"/>
            <a:ext cx="3784394" cy="2459927"/>
            <a:chOff x="1577979" y="5294536"/>
            <a:chExt cx="1460196" cy="1180806"/>
          </a:xfrm>
        </p:grpSpPr>
        <p:sp>
          <p:nvSpPr>
            <p:cNvPr id="4" name="Afgeronde rechthoek 12">
              <a:extLst>
                <a:ext uri="{FF2B5EF4-FFF2-40B4-BE49-F238E27FC236}">
                  <a16:creationId xmlns:a16="http://schemas.microsoft.com/office/drawing/2014/main" id="{E1873FED-9040-6405-98B1-0527FDB8D53D}"/>
                </a:ext>
              </a:extLst>
            </p:cNvPr>
            <p:cNvSpPr/>
            <p:nvPr/>
          </p:nvSpPr>
          <p:spPr bwMode="auto">
            <a:xfrm>
              <a:off x="1577979" y="5308538"/>
              <a:ext cx="1457270" cy="1166804"/>
            </a:xfrm>
            <a:prstGeom prst="roundRect">
              <a:avLst>
                <a:gd name="adj" fmla="val 4817"/>
              </a:avLst>
            </a:prstGeom>
            <a:solidFill>
              <a:schemeClr val="bg2">
                <a:lumMod val="20000"/>
                <a:lumOff val="80000"/>
              </a:schemeClr>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p:txBody>
        </p:sp>
        <p:sp>
          <p:nvSpPr>
            <p:cNvPr id="16" name="Afgeronde rechthoek 12">
              <a:extLst>
                <a:ext uri="{FF2B5EF4-FFF2-40B4-BE49-F238E27FC236}">
                  <a16:creationId xmlns:a16="http://schemas.microsoft.com/office/drawing/2014/main" id="{D6F1FB2B-ADDE-4E49-5E4A-8693DB13EFE5}"/>
                </a:ext>
              </a:extLst>
            </p:cNvPr>
            <p:cNvSpPr/>
            <p:nvPr/>
          </p:nvSpPr>
          <p:spPr bwMode="auto">
            <a:xfrm>
              <a:off x="1577979" y="5294536"/>
              <a:ext cx="1460196" cy="132715"/>
            </a:xfrm>
            <a:prstGeom prst="roundRect">
              <a:avLst>
                <a:gd name="adj" fmla="val 4817"/>
              </a:avLst>
            </a:prstGeom>
            <a:solidFill>
              <a:schemeClr val="accent2"/>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endParaRPr lang="en-GB" sz="2177" dirty="0">
                <a:solidFill>
                  <a:schemeClr val="tx1"/>
                </a:solidFill>
                <a:latin typeface="Arial Rounded MT Bold" panose="020F0704030504030204" pitchFamily="34" charset="0"/>
              </a:endParaRPr>
            </a:p>
          </p:txBody>
        </p:sp>
      </p:grpSp>
      <p:sp>
        <p:nvSpPr>
          <p:cNvPr id="6" name="Rectangle 5">
            <a:extLst>
              <a:ext uri="{FF2B5EF4-FFF2-40B4-BE49-F238E27FC236}">
                <a16:creationId xmlns:a16="http://schemas.microsoft.com/office/drawing/2014/main" id="{6425A438-7B90-4173-18C7-F917717DAB38}"/>
              </a:ext>
            </a:extLst>
          </p:cNvPr>
          <p:cNvSpPr/>
          <p:nvPr/>
        </p:nvSpPr>
        <p:spPr bwMode="auto">
          <a:xfrm>
            <a:off x="2092858" y="4031155"/>
            <a:ext cx="1709310" cy="414720"/>
          </a:xfrm>
          <a:prstGeom prst="rect">
            <a:avLst/>
          </a:prstGeom>
          <a:solidFill>
            <a:srgbClr val="88CC00"/>
          </a:solidFill>
          <a:ln w="19050"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46407" eaLnBrk="1">
              <a:lnSpc>
                <a:spcPct val="116000"/>
              </a:lnSpc>
              <a:buClr>
                <a:srgbClr val="000000"/>
              </a:buClr>
              <a:buSzPct val="100000"/>
            </a:pPr>
            <a:r>
              <a:rPr lang="en-US" sz="1600" dirty="0">
                <a:solidFill>
                  <a:schemeClr val="tx1"/>
                </a:solidFill>
                <a:latin typeface="Arial Rounded MT Bold" panose="020F0704030504030204" pitchFamily="34" charset="0"/>
                <a:cs typeface="Arial" panose="020B0604020202020204" pitchFamily="34" charset="0"/>
              </a:rPr>
              <a:t>HTML renderer</a:t>
            </a:r>
            <a:endParaRPr lang="en-NL" sz="1600" dirty="0">
              <a:solidFill>
                <a:schemeClr val="tx1"/>
              </a:solidFill>
              <a:latin typeface="Arial Rounded MT Bold" panose="020F07040305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D312933-E1DC-1A70-44CD-A9E9FB143FA3}"/>
              </a:ext>
            </a:extLst>
          </p:cNvPr>
          <p:cNvSpPr/>
          <p:nvPr/>
        </p:nvSpPr>
        <p:spPr bwMode="auto">
          <a:xfrm>
            <a:off x="4511766" y="3408692"/>
            <a:ext cx="1190436" cy="414720"/>
          </a:xfrm>
          <a:prstGeom prst="rect">
            <a:avLst/>
          </a:prstGeom>
          <a:solidFill>
            <a:srgbClr val="FFC000"/>
          </a:solidFill>
          <a:ln w="19050"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algn="ctr" defTabSz="446407" eaLnBrk="1">
              <a:lnSpc>
                <a:spcPct val="116000"/>
              </a:lnSpc>
              <a:buClr>
                <a:srgbClr val="000000"/>
              </a:buClr>
              <a:buSzPct val="100000"/>
            </a:pPr>
            <a:r>
              <a:rPr lang="en-US" sz="1600" dirty="0">
                <a:solidFill>
                  <a:schemeClr val="tx1"/>
                </a:solidFill>
                <a:latin typeface="Arial Rounded MT Bold" panose="020F0704030504030204" pitchFamily="34" charset="0"/>
                <a:cs typeface="Arial" panose="020B0604020202020204" pitchFamily="34" charset="0"/>
              </a:rPr>
              <a:t>JS engine</a:t>
            </a:r>
            <a:endParaRPr lang="en-NL" sz="1600" dirty="0">
              <a:solidFill>
                <a:schemeClr val="tx1"/>
              </a:solidFill>
              <a:latin typeface="Arial Rounded MT Bold" panose="020F070403050403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767BD13-9F06-D5C1-CEF2-5E8DA771732C}"/>
              </a:ext>
            </a:extLst>
          </p:cNvPr>
          <p:cNvSpPr/>
          <p:nvPr/>
        </p:nvSpPr>
        <p:spPr bwMode="auto">
          <a:xfrm>
            <a:off x="4635762" y="2621375"/>
            <a:ext cx="911598" cy="667047"/>
          </a:xfrm>
          <a:prstGeom prst="round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algn="ctr" defTabSz="446407" eaLnBrk="1">
              <a:lnSpc>
                <a:spcPct val="116000"/>
              </a:lnSpc>
              <a:buClr>
                <a:srgbClr val="000000"/>
              </a:buClr>
              <a:buSzPct val="100000"/>
            </a:pPr>
            <a:r>
              <a:rPr lang="en-US" sz="1600" dirty="0">
                <a:solidFill>
                  <a:schemeClr val="tx1"/>
                </a:solidFill>
                <a:latin typeface="Arial Rounded MT Bold" panose="020F0704030504030204" pitchFamily="34" charset="0"/>
                <a:cs typeface="Arial" panose="020B0604020202020204" pitchFamily="34" charset="0"/>
              </a:rPr>
              <a:t>f(bad)</a:t>
            </a:r>
            <a:r>
              <a:rPr lang="en-US" sz="2800" dirty="0">
                <a:solidFill>
                  <a:schemeClr val="tx1"/>
                </a:solidFill>
                <a:latin typeface="Arial Rounded MT Bold" panose="020F0704030504030204" pitchFamily="34" charset="0"/>
                <a:cs typeface="Arial" panose="020B0604020202020204" pitchFamily="34" charset="0"/>
              </a:rPr>
              <a:t> </a:t>
            </a:r>
            <a:r>
              <a:rPr lang="en-US" sz="1600" dirty="0">
                <a:solidFill>
                  <a:schemeClr val="tx1"/>
                </a:solidFill>
                <a:latin typeface="Arial Rounded MT Bold" panose="020F0704030504030204" pitchFamily="34" charset="0"/>
                <a:cs typeface="Arial" panose="020B0604020202020204" pitchFamily="34" charset="0"/>
              </a:rPr>
              <a:t> </a:t>
            </a:r>
            <a:endParaRPr lang="en-NL" sz="1600" dirty="0">
              <a:solidFill>
                <a:schemeClr val="tx1"/>
              </a:solidFill>
              <a:latin typeface="Arial Rounded MT Bold" panose="020F0704030504030204" pitchFamily="34" charset="0"/>
              <a:cs typeface="Arial" panose="020B0604020202020204" pitchFamily="34" charset="0"/>
            </a:endParaRPr>
          </a:p>
        </p:txBody>
      </p:sp>
      <p:sp>
        <p:nvSpPr>
          <p:cNvPr id="9" name="TextBox 40">
            <a:extLst>
              <a:ext uri="{FF2B5EF4-FFF2-40B4-BE49-F238E27FC236}">
                <a16:creationId xmlns:a16="http://schemas.microsoft.com/office/drawing/2014/main" id="{B8752D8D-3800-CCD4-B698-5FF3E7B64AAC}"/>
              </a:ext>
            </a:extLst>
          </p:cNvPr>
          <p:cNvSpPr txBox="1"/>
          <p:nvPr/>
        </p:nvSpPr>
        <p:spPr>
          <a:xfrm>
            <a:off x="1126356" y="2432400"/>
            <a:ext cx="1030104" cy="338554"/>
          </a:xfrm>
          <a:prstGeom prst="rect">
            <a:avLst/>
          </a:prstGeom>
          <a:noFill/>
        </p:spPr>
        <p:txBody>
          <a:bodyPr wrap="square" rtlCol="0">
            <a:spAutoFit/>
          </a:bodyPr>
          <a:lstStyle/>
          <a:p>
            <a:r>
              <a:rPr lang="en-US" sz="1600" dirty="0">
                <a:solidFill>
                  <a:srgbClr val="FF0000"/>
                </a:solidFill>
                <a:latin typeface="Arial Rounded MT Bold" panose="020F0704030504030204" pitchFamily="34" charset="0"/>
                <a:cs typeface="Arial" panose="020B0604020202020204" pitchFamily="34" charset="0"/>
              </a:rPr>
              <a:t>bad</a:t>
            </a:r>
            <a:endParaRPr lang="en-GB" sz="1600" dirty="0">
              <a:solidFill>
                <a:srgbClr val="FF0000"/>
              </a:solidFill>
              <a:latin typeface="Arial Rounded MT Bold" panose="020F0704030504030204" pitchFamily="34" charset="0"/>
              <a:cs typeface="Arial" panose="020B0604020202020204" pitchFamily="34" charset="0"/>
            </a:endParaRPr>
          </a:p>
        </p:txBody>
      </p:sp>
      <p:sp>
        <p:nvSpPr>
          <p:cNvPr id="20" name="TextBox 40">
            <a:extLst>
              <a:ext uri="{FF2B5EF4-FFF2-40B4-BE49-F238E27FC236}">
                <a16:creationId xmlns:a16="http://schemas.microsoft.com/office/drawing/2014/main" id="{A496B6C1-3D63-0A25-0FE0-334E874EB18E}"/>
              </a:ext>
            </a:extLst>
          </p:cNvPr>
          <p:cNvSpPr txBox="1"/>
          <p:nvPr/>
        </p:nvSpPr>
        <p:spPr>
          <a:xfrm>
            <a:off x="5796287" y="2348226"/>
            <a:ext cx="1221342" cy="338554"/>
          </a:xfrm>
          <a:prstGeom prst="rect">
            <a:avLst/>
          </a:prstGeom>
          <a:noFill/>
        </p:spPr>
        <p:txBody>
          <a:bodyPr wrap="square" rtlCol="0">
            <a:spAutoFit/>
          </a:bodyPr>
          <a:lstStyle/>
          <a:p>
            <a:r>
              <a:rPr lang="en-US" sz="1600" dirty="0">
                <a:solidFill>
                  <a:schemeClr val="tx1"/>
                </a:solidFill>
                <a:latin typeface="Arial Rounded MT Bold" panose="020F0704030504030204" pitchFamily="34" charset="0"/>
              </a:rPr>
              <a:t>page.html</a:t>
            </a:r>
            <a:endParaRPr lang="en-GB" sz="1600" dirty="0">
              <a:solidFill>
                <a:schemeClr val="tx1"/>
              </a:solidFill>
              <a:latin typeface="Arial Rounded MT Bold" panose="020F0704030504030204" pitchFamily="34" charset="0"/>
            </a:endParaRPr>
          </a:p>
        </p:txBody>
      </p:sp>
      <p:sp>
        <p:nvSpPr>
          <p:cNvPr id="21" name="Rectangle: Rounded Corners 20">
            <a:extLst>
              <a:ext uri="{FF2B5EF4-FFF2-40B4-BE49-F238E27FC236}">
                <a16:creationId xmlns:a16="http://schemas.microsoft.com/office/drawing/2014/main" id="{1D795E39-65EF-152E-52BC-74C99966478A}"/>
              </a:ext>
            </a:extLst>
          </p:cNvPr>
          <p:cNvSpPr/>
          <p:nvPr/>
        </p:nvSpPr>
        <p:spPr bwMode="auto">
          <a:xfrm>
            <a:off x="2090917" y="2580457"/>
            <a:ext cx="1542353" cy="1303269"/>
          </a:xfrm>
          <a:prstGeom prst="roundRect">
            <a:avLst/>
          </a:prstGeom>
          <a:solidFill>
            <a:srgbClr val="88CC00"/>
          </a:solidFill>
          <a:ln w="12700"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algn="ctr" defTabSz="446407" eaLnBrk="1">
              <a:lnSpc>
                <a:spcPct val="116000"/>
              </a:lnSpc>
              <a:buClr>
                <a:srgbClr val="000000"/>
              </a:buClr>
              <a:buSzPct val="100000"/>
            </a:pPr>
            <a:r>
              <a:rPr lang="en-US" sz="1600" dirty="0">
                <a:solidFill>
                  <a:schemeClr val="tx1"/>
                </a:solidFill>
                <a:latin typeface="Arial Rounded MT Bold" panose="020F0704030504030204" pitchFamily="34" charset="0"/>
                <a:cs typeface="Arial" panose="020B0604020202020204" pitchFamily="34" charset="0"/>
              </a:rPr>
              <a:t>page.html</a:t>
            </a:r>
            <a:endParaRPr lang="en-NL" sz="1600" dirty="0">
              <a:solidFill>
                <a:schemeClr val="tx1"/>
              </a:solidFill>
              <a:latin typeface="Arial Rounded MT Bold" panose="020F0704030504030204" pitchFamily="34" charset="0"/>
              <a:cs typeface="Arial" panose="020B0604020202020204" pitchFamily="34" charset="0"/>
            </a:endParaRPr>
          </a:p>
        </p:txBody>
      </p:sp>
      <p:sp>
        <p:nvSpPr>
          <p:cNvPr id="34" name="TextBox 40">
            <a:extLst>
              <a:ext uri="{FF2B5EF4-FFF2-40B4-BE49-F238E27FC236}">
                <a16:creationId xmlns:a16="http://schemas.microsoft.com/office/drawing/2014/main" id="{03806EE4-CA90-307C-CAAC-FB88945F709D}"/>
              </a:ext>
            </a:extLst>
          </p:cNvPr>
          <p:cNvSpPr txBox="1"/>
          <p:nvPr/>
        </p:nvSpPr>
        <p:spPr>
          <a:xfrm rot="20484043">
            <a:off x="3595713" y="2578796"/>
            <a:ext cx="1204692" cy="338554"/>
          </a:xfrm>
          <a:prstGeom prst="rect">
            <a:avLst/>
          </a:prstGeom>
          <a:noFill/>
        </p:spPr>
        <p:txBody>
          <a:bodyPr wrap="square" rtlCol="0">
            <a:spAutoFit/>
          </a:bodyPr>
          <a:lstStyle/>
          <a:p>
            <a:r>
              <a:rPr lang="en-US" sz="1600" dirty="0">
                <a:solidFill>
                  <a:schemeClr val="tx1"/>
                </a:solidFill>
                <a:latin typeface="Arial Rounded MT Bold" panose="020F0704030504030204" pitchFamily="34" charset="0"/>
                <a:cs typeface="Arial" panose="020B0604020202020204" pitchFamily="34" charset="0"/>
              </a:rPr>
              <a:t>f(</a:t>
            </a:r>
            <a:r>
              <a:rPr lang="en-US" sz="1600" dirty="0">
                <a:solidFill>
                  <a:srgbClr val="FF0000"/>
                </a:solidFill>
                <a:latin typeface="Arial Rounded MT Bold" panose="020F0704030504030204" pitchFamily="34" charset="0"/>
                <a:cs typeface="Arial" panose="020B0604020202020204" pitchFamily="34" charset="0"/>
              </a:rPr>
              <a:t>bad)</a:t>
            </a:r>
            <a:endParaRPr lang="en-GB" sz="1600" dirty="0">
              <a:solidFill>
                <a:srgbClr val="FF0000"/>
              </a:solidFill>
              <a:latin typeface="Arial Rounded MT Bold" panose="020F0704030504030204" pitchFamily="34" charset="0"/>
              <a:cs typeface="Arial" panose="020B0604020202020204" pitchFamily="34" charset="0"/>
            </a:endParaRPr>
          </a:p>
        </p:txBody>
      </p:sp>
      <p:sp>
        <p:nvSpPr>
          <p:cNvPr id="45" name="Afgeronde rechthoek 12">
            <a:extLst>
              <a:ext uri="{FF2B5EF4-FFF2-40B4-BE49-F238E27FC236}">
                <a16:creationId xmlns:a16="http://schemas.microsoft.com/office/drawing/2014/main" id="{7D11D80D-2D0B-4BBB-7505-A6C2BE0331B0}"/>
              </a:ext>
            </a:extLst>
          </p:cNvPr>
          <p:cNvSpPr/>
          <p:nvPr/>
        </p:nvSpPr>
        <p:spPr bwMode="auto">
          <a:xfrm>
            <a:off x="7235774" y="1944213"/>
            <a:ext cx="1338922" cy="1146581"/>
          </a:xfrm>
          <a:prstGeom prst="roundRect">
            <a:avLst/>
          </a:prstGeom>
          <a:solidFill>
            <a:srgbClr val="8CD200"/>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600" dirty="0">
                <a:solidFill>
                  <a:schemeClr val="tx1"/>
                </a:solidFill>
                <a:latin typeface="Arial Rounded MT Bold" panose="020F0704030504030204" pitchFamily="34" charset="0"/>
              </a:rPr>
              <a:t>web</a:t>
            </a:r>
          </a:p>
          <a:p>
            <a:pPr algn="ctr" eaLnBrk="1">
              <a:lnSpc>
                <a:spcPct val="116000"/>
              </a:lnSpc>
              <a:buClr>
                <a:srgbClr val="000000"/>
              </a:buClr>
              <a:buSzPct val="100000"/>
              <a:buFont typeface="Times New Roman" pitchFamily="16" charset="0"/>
              <a:buNone/>
              <a:defRPr/>
            </a:pPr>
            <a:r>
              <a:rPr lang="en-GB" sz="1600" dirty="0">
                <a:solidFill>
                  <a:schemeClr val="tx1"/>
                </a:solidFill>
                <a:latin typeface="Arial Rounded MT Bold" panose="020F0704030504030204" pitchFamily="34" charset="0"/>
              </a:rPr>
              <a:t>server</a:t>
            </a:r>
          </a:p>
        </p:txBody>
      </p:sp>
      <p:sp>
        <p:nvSpPr>
          <p:cNvPr id="48" name="Right Arrow 28">
            <a:extLst>
              <a:ext uri="{FF2B5EF4-FFF2-40B4-BE49-F238E27FC236}">
                <a16:creationId xmlns:a16="http://schemas.microsoft.com/office/drawing/2014/main" id="{2374DA66-D46B-F125-6D94-1B8A2D41C726}"/>
              </a:ext>
            </a:extLst>
          </p:cNvPr>
          <p:cNvSpPr/>
          <p:nvPr/>
        </p:nvSpPr>
        <p:spPr>
          <a:xfrm rot="20833229" flipH="1">
            <a:off x="6047199" y="2680063"/>
            <a:ext cx="1107933" cy="3070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7" dirty="0">
              <a:latin typeface="Arial Rounded MT Bold" panose="020F0704030504030204" pitchFamily="34" charset="0"/>
            </a:endParaRPr>
          </a:p>
        </p:txBody>
      </p:sp>
      <p:sp>
        <p:nvSpPr>
          <p:cNvPr id="50" name="TextBox 40">
            <a:extLst>
              <a:ext uri="{FF2B5EF4-FFF2-40B4-BE49-F238E27FC236}">
                <a16:creationId xmlns:a16="http://schemas.microsoft.com/office/drawing/2014/main" id="{9AB6953F-357D-F09C-4A3B-8B9AC7A5AAF6}"/>
              </a:ext>
            </a:extLst>
          </p:cNvPr>
          <p:cNvSpPr txBox="1"/>
          <p:nvPr/>
        </p:nvSpPr>
        <p:spPr>
          <a:xfrm>
            <a:off x="3531385" y="3673372"/>
            <a:ext cx="1083780" cy="338554"/>
          </a:xfrm>
          <a:prstGeom prst="rect">
            <a:avLst/>
          </a:prstGeom>
          <a:noFill/>
        </p:spPr>
        <p:txBody>
          <a:bodyPr wrap="square" rtlCol="0">
            <a:spAutoFit/>
          </a:bodyPr>
          <a:lstStyle/>
          <a:p>
            <a:r>
              <a:rPr lang="en-US" sz="1600" dirty="0">
                <a:solidFill>
                  <a:srgbClr val="FF0000"/>
                </a:solidFill>
                <a:latin typeface="Arial Rounded MT Bold" panose="020F0704030504030204" pitchFamily="34" charset="0"/>
                <a:cs typeface="Arial" panose="020B0604020202020204" pitchFamily="34" charset="0"/>
              </a:rPr>
              <a:t>bad.html</a:t>
            </a:r>
            <a:endParaRPr lang="en-GB" sz="1600" dirty="0">
              <a:solidFill>
                <a:srgbClr val="FF0000"/>
              </a:solidFill>
              <a:latin typeface="Arial Rounded MT Bold" panose="020F0704030504030204" pitchFamily="34" charset="0"/>
              <a:cs typeface="Arial" panose="020B0604020202020204" pitchFamily="34" charset="0"/>
            </a:endParaRPr>
          </a:p>
        </p:txBody>
      </p:sp>
      <p:sp>
        <p:nvSpPr>
          <p:cNvPr id="5" name="Right Arrow 23">
            <a:extLst>
              <a:ext uri="{FF2B5EF4-FFF2-40B4-BE49-F238E27FC236}">
                <a16:creationId xmlns:a16="http://schemas.microsoft.com/office/drawing/2014/main" id="{BE11888D-C5A1-A5DD-F322-0A7A0BCD3F15}"/>
              </a:ext>
            </a:extLst>
          </p:cNvPr>
          <p:cNvSpPr/>
          <p:nvPr/>
        </p:nvSpPr>
        <p:spPr>
          <a:xfrm rot="1602807">
            <a:off x="1326942" y="2418716"/>
            <a:ext cx="905257" cy="2160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7" dirty="0">
              <a:latin typeface="Arial Rounded MT Bold" panose="020F0704030504030204" pitchFamily="34" charset="0"/>
            </a:endParaRPr>
          </a:p>
        </p:txBody>
      </p:sp>
      <p:grpSp>
        <p:nvGrpSpPr>
          <p:cNvPr id="25" name="Group 24">
            <a:extLst>
              <a:ext uri="{FF2B5EF4-FFF2-40B4-BE49-F238E27FC236}">
                <a16:creationId xmlns:a16="http://schemas.microsoft.com/office/drawing/2014/main" id="{16F38490-EE39-4275-43FF-FED700AD40AF}"/>
              </a:ext>
            </a:extLst>
          </p:cNvPr>
          <p:cNvGrpSpPr/>
          <p:nvPr/>
        </p:nvGrpSpPr>
        <p:grpSpPr>
          <a:xfrm rot="20487307" flipH="1">
            <a:off x="3663067" y="2942933"/>
            <a:ext cx="768255" cy="307098"/>
            <a:chOff x="4232999" y="3728584"/>
            <a:chExt cx="2094631" cy="338554"/>
          </a:xfrm>
        </p:grpSpPr>
        <p:sp>
          <p:nvSpPr>
            <p:cNvPr id="29" name="Right Arrow 28">
              <a:extLst>
                <a:ext uri="{FF2B5EF4-FFF2-40B4-BE49-F238E27FC236}">
                  <a16:creationId xmlns:a16="http://schemas.microsoft.com/office/drawing/2014/main" id="{84B7ED47-4990-8D3E-3C72-586D47315840}"/>
                </a:ext>
              </a:extLst>
            </p:cNvPr>
            <p:cNvSpPr/>
            <p:nvPr/>
          </p:nvSpPr>
          <p:spPr>
            <a:xfrm flipH="1">
              <a:off x="4232999" y="3728584"/>
              <a:ext cx="2094631" cy="3385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7" dirty="0">
                <a:latin typeface="Arial Rounded MT Bold" panose="020F0704030504030204" pitchFamily="34" charset="0"/>
              </a:endParaRPr>
            </a:p>
          </p:txBody>
        </p:sp>
        <p:cxnSp>
          <p:nvCxnSpPr>
            <p:cNvPr id="33" name="Straight Arrow Connector 31">
              <a:extLst>
                <a:ext uri="{FF2B5EF4-FFF2-40B4-BE49-F238E27FC236}">
                  <a16:creationId xmlns:a16="http://schemas.microsoft.com/office/drawing/2014/main" id="{69D789C3-42B7-4328-51DA-660C5F89F3DF}"/>
                </a:ext>
              </a:extLst>
            </p:cNvPr>
            <p:cNvCxnSpPr>
              <a:cxnSpLocks/>
            </p:cNvCxnSpPr>
            <p:nvPr/>
          </p:nvCxnSpPr>
          <p:spPr>
            <a:xfrm>
              <a:off x="5353340" y="3889679"/>
              <a:ext cx="624833" cy="0"/>
            </a:xfrm>
            <a:prstGeom prst="straightConnector1">
              <a:avLst/>
            </a:prstGeom>
            <a:ln w="1270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3F57021-1A42-8DDA-10CC-9918EA5A7345}"/>
              </a:ext>
            </a:extLst>
          </p:cNvPr>
          <p:cNvGrpSpPr/>
          <p:nvPr/>
        </p:nvGrpSpPr>
        <p:grpSpPr>
          <a:xfrm rot="20125255">
            <a:off x="3661119" y="3308771"/>
            <a:ext cx="712269" cy="307098"/>
            <a:chOff x="4438329" y="3765945"/>
            <a:chExt cx="2094631" cy="338554"/>
          </a:xfrm>
        </p:grpSpPr>
        <p:sp>
          <p:nvSpPr>
            <p:cNvPr id="18" name="Right Arrow 28">
              <a:extLst>
                <a:ext uri="{FF2B5EF4-FFF2-40B4-BE49-F238E27FC236}">
                  <a16:creationId xmlns:a16="http://schemas.microsoft.com/office/drawing/2014/main" id="{C64FCA96-42B2-47C1-85C9-FAB10822DA2E}"/>
                </a:ext>
              </a:extLst>
            </p:cNvPr>
            <p:cNvSpPr/>
            <p:nvPr/>
          </p:nvSpPr>
          <p:spPr>
            <a:xfrm flipH="1">
              <a:off x="4438329" y="3765945"/>
              <a:ext cx="2094631" cy="3385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77" dirty="0">
                <a:latin typeface="Arial Rounded MT Bold" panose="020F0704030504030204" pitchFamily="34" charset="0"/>
              </a:endParaRPr>
            </a:p>
          </p:txBody>
        </p:sp>
        <p:cxnSp>
          <p:nvCxnSpPr>
            <p:cNvPr id="19" name="Straight Arrow Connector 31">
              <a:extLst>
                <a:ext uri="{FF2B5EF4-FFF2-40B4-BE49-F238E27FC236}">
                  <a16:creationId xmlns:a16="http://schemas.microsoft.com/office/drawing/2014/main" id="{260B9C18-E84B-FEB8-3A6F-70A65B29ED19}"/>
                </a:ext>
              </a:extLst>
            </p:cNvPr>
            <p:cNvCxnSpPr>
              <a:cxnSpLocks/>
            </p:cNvCxnSpPr>
            <p:nvPr/>
          </p:nvCxnSpPr>
          <p:spPr>
            <a:xfrm rot="1474745" flipV="1">
              <a:off x="5348894" y="3894400"/>
              <a:ext cx="507612" cy="82680"/>
            </a:xfrm>
            <a:prstGeom prst="straightConnector1">
              <a:avLst/>
            </a:prstGeom>
            <a:ln w="127000">
              <a:solidFill>
                <a:srgbClr val="FF0000"/>
              </a:solidFill>
              <a:prstDash val="sysDot"/>
              <a:tailEnd type="none"/>
            </a:ln>
          </p:spPr>
          <p:style>
            <a:lnRef idx="1">
              <a:schemeClr val="accent1"/>
            </a:lnRef>
            <a:fillRef idx="0">
              <a:schemeClr val="accent1"/>
            </a:fillRef>
            <a:effectRef idx="0">
              <a:schemeClr val="accent1"/>
            </a:effectRef>
            <a:fontRef idx="minor">
              <a:schemeClr val="tx1"/>
            </a:fontRef>
          </p:style>
        </p:cxnSp>
      </p:grpSp>
      <p:sp>
        <p:nvSpPr>
          <p:cNvPr id="10" name="Rechthoek 20">
            <a:extLst>
              <a:ext uri="{FF2B5EF4-FFF2-40B4-BE49-F238E27FC236}">
                <a16:creationId xmlns:a16="http://schemas.microsoft.com/office/drawing/2014/main" id="{8AF37638-4D1B-6EBA-2AF3-91FE11140A7E}"/>
              </a:ext>
            </a:extLst>
          </p:cNvPr>
          <p:cNvSpPr/>
          <p:nvPr/>
        </p:nvSpPr>
        <p:spPr bwMode="auto">
          <a:xfrm>
            <a:off x="2365340" y="3357164"/>
            <a:ext cx="569713" cy="385617"/>
          </a:xfrm>
          <a:prstGeom prst="rect">
            <a:avLst/>
          </a:prstGeom>
          <a:solidFill>
            <a:srgbClr val="FF6600"/>
          </a:solidFill>
          <a:ln w="19050" cap="flat" cmpd="sng" algn="ctr">
            <a:solidFill>
              <a:schemeClr val="tx1"/>
            </a:solidFill>
            <a:prstDash val="solid"/>
            <a:round/>
            <a:headEnd type="none" w="med" len="med"/>
            <a:tailEnd type="none" w="med" len="med"/>
          </a:ln>
          <a:effectLst/>
        </p:spPr>
        <p:txBody>
          <a:bodyPr/>
          <a:lstStyle/>
          <a:p>
            <a:pPr algn="ctr" eaLnBrk="1">
              <a:lnSpc>
                <a:spcPct val="116000"/>
              </a:lnSpc>
              <a:buClr>
                <a:srgbClr val="000000"/>
              </a:buClr>
              <a:buSzPct val="100000"/>
              <a:buFont typeface="Times New Roman" pitchFamily="16" charset="0"/>
              <a:buNone/>
              <a:defRPr/>
            </a:pPr>
            <a:r>
              <a:rPr lang="en-GB" sz="1600" dirty="0">
                <a:solidFill>
                  <a:schemeClr val="tx1"/>
                </a:solidFill>
                <a:latin typeface="Arial Rounded MT Bold" panose="020F0704030504030204" pitchFamily="34" charset="0"/>
              </a:rPr>
              <a:t>f.js</a:t>
            </a:r>
          </a:p>
        </p:txBody>
      </p:sp>
      <p:sp>
        <p:nvSpPr>
          <p:cNvPr id="12" name="Freeform: Shape 11">
            <a:extLst>
              <a:ext uri="{FF2B5EF4-FFF2-40B4-BE49-F238E27FC236}">
                <a16:creationId xmlns:a16="http://schemas.microsoft.com/office/drawing/2014/main" id="{389748A7-334A-1CDA-DD48-F33D60A27520}"/>
              </a:ext>
            </a:extLst>
          </p:cNvPr>
          <p:cNvSpPr/>
          <p:nvPr/>
        </p:nvSpPr>
        <p:spPr bwMode="auto">
          <a:xfrm>
            <a:off x="2170627" y="2742936"/>
            <a:ext cx="539361" cy="614228"/>
          </a:xfrm>
          <a:custGeom>
            <a:avLst/>
            <a:gdLst>
              <a:gd name="connsiteX0" fmla="*/ 0 w 3226308"/>
              <a:gd name="connsiteY0" fmla="*/ 0 h 925381"/>
              <a:gd name="connsiteX1" fmla="*/ 175260 w 3226308"/>
              <a:gd name="connsiteY1" fmla="*/ 259080 h 925381"/>
              <a:gd name="connsiteX2" fmla="*/ 381000 w 3226308"/>
              <a:gd name="connsiteY2" fmla="*/ 259080 h 925381"/>
              <a:gd name="connsiteX3" fmla="*/ 632460 w 3226308"/>
              <a:gd name="connsiteY3" fmla="*/ 38100 h 925381"/>
              <a:gd name="connsiteX4" fmla="*/ 838200 w 3226308"/>
              <a:gd name="connsiteY4" fmla="*/ 99060 h 925381"/>
              <a:gd name="connsiteX5" fmla="*/ 914400 w 3226308"/>
              <a:gd name="connsiteY5" fmla="*/ 358140 h 925381"/>
              <a:gd name="connsiteX6" fmla="*/ 1325880 w 3226308"/>
              <a:gd name="connsiteY6" fmla="*/ 457200 h 925381"/>
              <a:gd name="connsiteX7" fmla="*/ 1821180 w 3226308"/>
              <a:gd name="connsiteY7" fmla="*/ 449580 h 925381"/>
              <a:gd name="connsiteX8" fmla="*/ 2263140 w 3226308"/>
              <a:gd name="connsiteY8" fmla="*/ 449580 h 925381"/>
              <a:gd name="connsiteX9" fmla="*/ 2468880 w 3226308"/>
              <a:gd name="connsiteY9" fmla="*/ 327660 h 925381"/>
              <a:gd name="connsiteX10" fmla="*/ 2781300 w 3226308"/>
              <a:gd name="connsiteY10" fmla="*/ 434340 h 925381"/>
              <a:gd name="connsiteX11" fmla="*/ 3116580 w 3226308"/>
              <a:gd name="connsiteY11" fmla="*/ 381000 h 925381"/>
              <a:gd name="connsiteX12" fmla="*/ 3223260 w 3226308"/>
              <a:gd name="connsiteY12" fmla="*/ 541020 h 925381"/>
              <a:gd name="connsiteX13" fmla="*/ 3177540 w 3226308"/>
              <a:gd name="connsiteY13" fmla="*/ 769620 h 925381"/>
              <a:gd name="connsiteX14" fmla="*/ 2979420 w 3226308"/>
              <a:gd name="connsiteY14" fmla="*/ 906780 h 925381"/>
              <a:gd name="connsiteX15" fmla="*/ 2735580 w 3226308"/>
              <a:gd name="connsiteY15" fmla="*/ 906780 h 925381"/>
              <a:gd name="connsiteX16" fmla="*/ 2415540 w 3226308"/>
              <a:gd name="connsiteY16" fmla="*/ 746760 h 925381"/>
              <a:gd name="connsiteX17" fmla="*/ 2263140 w 3226308"/>
              <a:gd name="connsiteY17" fmla="*/ 822960 h 925381"/>
              <a:gd name="connsiteX18" fmla="*/ 1874520 w 3226308"/>
              <a:gd name="connsiteY18" fmla="*/ 861060 h 925381"/>
              <a:gd name="connsiteX19" fmla="*/ 838200 w 3226308"/>
              <a:gd name="connsiteY19" fmla="*/ 845820 h 925381"/>
              <a:gd name="connsiteX0" fmla="*/ 0 w 3226308"/>
              <a:gd name="connsiteY0" fmla="*/ 0 h 925381"/>
              <a:gd name="connsiteX1" fmla="*/ 175260 w 3226308"/>
              <a:gd name="connsiteY1" fmla="*/ 259080 h 925381"/>
              <a:gd name="connsiteX2" fmla="*/ 381000 w 3226308"/>
              <a:gd name="connsiteY2" fmla="*/ 259080 h 925381"/>
              <a:gd name="connsiteX3" fmla="*/ 632460 w 3226308"/>
              <a:gd name="connsiteY3" fmla="*/ 38100 h 925381"/>
              <a:gd name="connsiteX4" fmla="*/ 838200 w 3226308"/>
              <a:gd name="connsiteY4" fmla="*/ 99060 h 925381"/>
              <a:gd name="connsiteX5" fmla="*/ 914400 w 3226308"/>
              <a:gd name="connsiteY5" fmla="*/ 358140 h 925381"/>
              <a:gd name="connsiteX6" fmla="*/ 1821180 w 3226308"/>
              <a:gd name="connsiteY6" fmla="*/ 449580 h 925381"/>
              <a:gd name="connsiteX7" fmla="*/ 2263140 w 3226308"/>
              <a:gd name="connsiteY7" fmla="*/ 449580 h 925381"/>
              <a:gd name="connsiteX8" fmla="*/ 2468880 w 3226308"/>
              <a:gd name="connsiteY8" fmla="*/ 327660 h 925381"/>
              <a:gd name="connsiteX9" fmla="*/ 2781300 w 3226308"/>
              <a:gd name="connsiteY9" fmla="*/ 434340 h 925381"/>
              <a:gd name="connsiteX10" fmla="*/ 3116580 w 3226308"/>
              <a:gd name="connsiteY10" fmla="*/ 381000 h 925381"/>
              <a:gd name="connsiteX11" fmla="*/ 3223260 w 3226308"/>
              <a:gd name="connsiteY11" fmla="*/ 541020 h 925381"/>
              <a:gd name="connsiteX12" fmla="*/ 3177540 w 3226308"/>
              <a:gd name="connsiteY12" fmla="*/ 769620 h 925381"/>
              <a:gd name="connsiteX13" fmla="*/ 2979420 w 3226308"/>
              <a:gd name="connsiteY13" fmla="*/ 906780 h 925381"/>
              <a:gd name="connsiteX14" fmla="*/ 2735580 w 3226308"/>
              <a:gd name="connsiteY14" fmla="*/ 906780 h 925381"/>
              <a:gd name="connsiteX15" fmla="*/ 2415540 w 3226308"/>
              <a:gd name="connsiteY15" fmla="*/ 746760 h 925381"/>
              <a:gd name="connsiteX16" fmla="*/ 2263140 w 3226308"/>
              <a:gd name="connsiteY16" fmla="*/ 822960 h 925381"/>
              <a:gd name="connsiteX17" fmla="*/ 1874520 w 3226308"/>
              <a:gd name="connsiteY17" fmla="*/ 861060 h 925381"/>
              <a:gd name="connsiteX18" fmla="*/ 838200 w 3226308"/>
              <a:gd name="connsiteY18" fmla="*/ 845820 h 925381"/>
              <a:gd name="connsiteX0" fmla="*/ 0 w 3226308"/>
              <a:gd name="connsiteY0" fmla="*/ 0 h 925381"/>
              <a:gd name="connsiteX1" fmla="*/ 175260 w 3226308"/>
              <a:gd name="connsiteY1" fmla="*/ 259080 h 925381"/>
              <a:gd name="connsiteX2" fmla="*/ 381000 w 3226308"/>
              <a:gd name="connsiteY2" fmla="*/ 259080 h 925381"/>
              <a:gd name="connsiteX3" fmla="*/ 632460 w 3226308"/>
              <a:gd name="connsiteY3" fmla="*/ 38100 h 925381"/>
              <a:gd name="connsiteX4" fmla="*/ 838200 w 3226308"/>
              <a:gd name="connsiteY4" fmla="*/ 99060 h 925381"/>
              <a:gd name="connsiteX5" fmla="*/ 914400 w 3226308"/>
              <a:gd name="connsiteY5" fmla="*/ 358140 h 925381"/>
              <a:gd name="connsiteX6" fmla="*/ 2263140 w 3226308"/>
              <a:gd name="connsiteY6" fmla="*/ 449580 h 925381"/>
              <a:gd name="connsiteX7" fmla="*/ 2468880 w 3226308"/>
              <a:gd name="connsiteY7" fmla="*/ 327660 h 925381"/>
              <a:gd name="connsiteX8" fmla="*/ 2781300 w 3226308"/>
              <a:gd name="connsiteY8" fmla="*/ 434340 h 925381"/>
              <a:gd name="connsiteX9" fmla="*/ 3116580 w 3226308"/>
              <a:gd name="connsiteY9" fmla="*/ 381000 h 925381"/>
              <a:gd name="connsiteX10" fmla="*/ 3223260 w 3226308"/>
              <a:gd name="connsiteY10" fmla="*/ 541020 h 925381"/>
              <a:gd name="connsiteX11" fmla="*/ 3177540 w 3226308"/>
              <a:gd name="connsiteY11" fmla="*/ 769620 h 925381"/>
              <a:gd name="connsiteX12" fmla="*/ 2979420 w 3226308"/>
              <a:gd name="connsiteY12" fmla="*/ 906780 h 925381"/>
              <a:gd name="connsiteX13" fmla="*/ 2735580 w 3226308"/>
              <a:gd name="connsiteY13" fmla="*/ 906780 h 925381"/>
              <a:gd name="connsiteX14" fmla="*/ 2415540 w 3226308"/>
              <a:gd name="connsiteY14" fmla="*/ 746760 h 925381"/>
              <a:gd name="connsiteX15" fmla="*/ 2263140 w 3226308"/>
              <a:gd name="connsiteY15" fmla="*/ 822960 h 925381"/>
              <a:gd name="connsiteX16" fmla="*/ 1874520 w 3226308"/>
              <a:gd name="connsiteY16" fmla="*/ 861060 h 925381"/>
              <a:gd name="connsiteX17" fmla="*/ 838200 w 3226308"/>
              <a:gd name="connsiteY17" fmla="*/ 845820 h 925381"/>
              <a:gd name="connsiteX0" fmla="*/ 0 w 3226308"/>
              <a:gd name="connsiteY0" fmla="*/ 0 h 925381"/>
              <a:gd name="connsiteX1" fmla="*/ 175260 w 3226308"/>
              <a:gd name="connsiteY1" fmla="*/ 259080 h 925381"/>
              <a:gd name="connsiteX2" fmla="*/ 381000 w 3226308"/>
              <a:gd name="connsiteY2" fmla="*/ 259080 h 925381"/>
              <a:gd name="connsiteX3" fmla="*/ 632460 w 3226308"/>
              <a:gd name="connsiteY3" fmla="*/ 38100 h 925381"/>
              <a:gd name="connsiteX4" fmla="*/ 838200 w 3226308"/>
              <a:gd name="connsiteY4" fmla="*/ 99060 h 925381"/>
              <a:gd name="connsiteX5" fmla="*/ 914400 w 3226308"/>
              <a:gd name="connsiteY5" fmla="*/ 358140 h 925381"/>
              <a:gd name="connsiteX6" fmla="*/ 2468880 w 3226308"/>
              <a:gd name="connsiteY6" fmla="*/ 327660 h 925381"/>
              <a:gd name="connsiteX7" fmla="*/ 2781300 w 3226308"/>
              <a:gd name="connsiteY7" fmla="*/ 434340 h 925381"/>
              <a:gd name="connsiteX8" fmla="*/ 3116580 w 3226308"/>
              <a:gd name="connsiteY8" fmla="*/ 381000 h 925381"/>
              <a:gd name="connsiteX9" fmla="*/ 3223260 w 3226308"/>
              <a:gd name="connsiteY9" fmla="*/ 541020 h 925381"/>
              <a:gd name="connsiteX10" fmla="*/ 3177540 w 3226308"/>
              <a:gd name="connsiteY10" fmla="*/ 769620 h 925381"/>
              <a:gd name="connsiteX11" fmla="*/ 2979420 w 3226308"/>
              <a:gd name="connsiteY11" fmla="*/ 906780 h 925381"/>
              <a:gd name="connsiteX12" fmla="*/ 2735580 w 3226308"/>
              <a:gd name="connsiteY12" fmla="*/ 906780 h 925381"/>
              <a:gd name="connsiteX13" fmla="*/ 2415540 w 3226308"/>
              <a:gd name="connsiteY13" fmla="*/ 746760 h 925381"/>
              <a:gd name="connsiteX14" fmla="*/ 2263140 w 3226308"/>
              <a:gd name="connsiteY14" fmla="*/ 822960 h 925381"/>
              <a:gd name="connsiteX15" fmla="*/ 1874520 w 3226308"/>
              <a:gd name="connsiteY15" fmla="*/ 861060 h 925381"/>
              <a:gd name="connsiteX16" fmla="*/ 838200 w 3226308"/>
              <a:gd name="connsiteY16" fmla="*/ 845820 h 925381"/>
              <a:gd name="connsiteX0" fmla="*/ 0 w 3226308"/>
              <a:gd name="connsiteY0" fmla="*/ 0 h 925381"/>
              <a:gd name="connsiteX1" fmla="*/ 175260 w 3226308"/>
              <a:gd name="connsiteY1" fmla="*/ 259080 h 925381"/>
              <a:gd name="connsiteX2" fmla="*/ 381000 w 3226308"/>
              <a:gd name="connsiteY2" fmla="*/ 259080 h 925381"/>
              <a:gd name="connsiteX3" fmla="*/ 632460 w 3226308"/>
              <a:gd name="connsiteY3" fmla="*/ 38100 h 925381"/>
              <a:gd name="connsiteX4" fmla="*/ 838200 w 3226308"/>
              <a:gd name="connsiteY4" fmla="*/ 99060 h 925381"/>
              <a:gd name="connsiteX5" fmla="*/ 914400 w 3226308"/>
              <a:gd name="connsiteY5" fmla="*/ 358140 h 925381"/>
              <a:gd name="connsiteX6" fmla="*/ 2781300 w 3226308"/>
              <a:gd name="connsiteY6" fmla="*/ 434340 h 925381"/>
              <a:gd name="connsiteX7" fmla="*/ 3116580 w 3226308"/>
              <a:gd name="connsiteY7" fmla="*/ 381000 h 925381"/>
              <a:gd name="connsiteX8" fmla="*/ 3223260 w 3226308"/>
              <a:gd name="connsiteY8" fmla="*/ 541020 h 925381"/>
              <a:gd name="connsiteX9" fmla="*/ 3177540 w 3226308"/>
              <a:gd name="connsiteY9" fmla="*/ 769620 h 925381"/>
              <a:gd name="connsiteX10" fmla="*/ 2979420 w 3226308"/>
              <a:gd name="connsiteY10" fmla="*/ 906780 h 925381"/>
              <a:gd name="connsiteX11" fmla="*/ 2735580 w 3226308"/>
              <a:gd name="connsiteY11" fmla="*/ 906780 h 925381"/>
              <a:gd name="connsiteX12" fmla="*/ 2415540 w 3226308"/>
              <a:gd name="connsiteY12" fmla="*/ 746760 h 925381"/>
              <a:gd name="connsiteX13" fmla="*/ 2263140 w 3226308"/>
              <a:gd name="connsiteY13" fmla="*/ 822960 h 925381"/>
              <a:gd name="connsiteX14" fmla="*/ 1874520 w 3226308"/>
              <a:gd name="connsiteY14" fmla="*/ 861060 h 925381"/>
              <a:gd name="connsiteX15" fmla="*/ 838200 w 3226308"/>
              <a:gd name="connsiteY15" fmla="*/ 845820 h 925381"/>
              <a:gd name="connsiteX0" fmla="*/ 0 w 3317451"/>
              <a:gd name="connsiteY0" fmla="*/ 0 h 925381"/>
              <a:gd name="connsiteX1" fmla="*/ 175260 w 3317451"/>
              <a:gd name="connsiteY1" fmla="*/ 259080 h 925381"/>
              <a:gd name="connsiteX2" fmla="*/ 381000 w 3317451"/>
              <a:gd name="connsiteY2" fmla="*/ 259080 h 925381"/>
              <a:gd name="connsiteX3" fmla="*/ 632460 w 3317451"/>
              <a:gd name="connsiteY3" fmla="*/ 38100 h 925381"/>
              <a:gd name="connsiteX4" fmla="*/ 838200 w 3317451"/>
              <a:gd name="connsiteY4" fmla="*/ 99060 h 925381"/>
              <a:gd name="connsiteX5" fmla="*/ 914400 w 3317451"/>
              <a:gd name="connsiteY5" fmla="*/ 358140 h 925381"/>
              <a:gd name="connsiteX6" fmla="*/ 3116580 w 3317451"/>
              <a:gd name="connsiteY6" fmla="*/ 381000 h 925381"/>
              <a:gd name="connsiteX7" fmla="*/ 3223260 w 3317451"/>
              <a:gd name="connsiteY7" fmla="*/ 541020 h 925381"/>
              <a:gd name="connsiteX8" fmla="*/ 3177540 w 3317451"/>
              <a:gd name="connsiteY8" fmla="*/ 769620 h 925381"/>
              <a:gd name="connsiteX9" fmla="*/ 2979420 w 3317451"/>
              <a:gd name="connsiteY9" fmla="*/ 906780 h 925381"/>
              <a:gd name="connsiteX10" fmla="*/ 2735580 w 3317451"/>
              <a:gd name="connsiteY10" fmla="*/ 906780 h 925381"/>
              <a:gd name="connsiteX11" fmla="*/ 2415540 w 3317451"/>
              <a:gd name="connsiteY11" fmla="*/ 746760 h 925381"/>
              <a:gd name="connsiteX12" fmla="*/ 2263140 w 3317451"/>
              <a:gd name="connsiteY12" fmla="*/ 822960 h 925381"/>
              <a:gd name="connsiteX13" fmla="*/ 1874520 w 3317451"/>
              <a:gd name="connsiteY13" fmla="*/ 861060 h 925381"/>
              <a:gd name="connsiteX14" fmla="*/ 838200 w 3317451"/>
              <a:gd name="connsiteY14" fmla="*/ 845820 h 925381"/>
              <a:gd name="connsiteX0" fmla="*/ 0 w 3388164"/>
              <a:gd name="connsiteY0" fmla="*/ 0 h 925381"/>
              <a:gd name="connsiteX1" fmla="*/ 175260 w 3388164"/>
              <a:gd name="connsiteY1" fmla="*/ 259080 h 925381"/>
              <a:gd name="connsiteX2" fmla="*/ 381000 w 3388164"/>
              <a:gd name="connsiteY2" fmla="*/ 259080 h 925381"/>
              <a:gd name="connsiteX3" fmla="*/ 632460 w 3388164"/>
              <a:gd name="connsiteY3" fmla="*/ 38100 h 925381"/>
              <a:gd name="connsiteX4" fmla="*/ 838200 w 3388164"/>
              <a:gd name="connsiteY4" fmla="*/ 99060 h 925381"/>
              <a:gd name="connsiteX5" fmla="*/ 914400 w 3388164"/>
              <a:gd name="connsiteY5" fmla="*/ 358140 h 925381"/>
              <a:gd name="connsiteX6" fmla="*/ 3223260 w 3388164"/>
              <a:gd name="connsiteY6" fmla="*/ 541020 h 925381"/>
              <a:gd name="connsiteX7" fmla="*/ 3177540 w 3388164"/>
              <a:gd name="connsiteY7" fmla="*/ 769620 h 925381"/>
              <a:gd name="connsiteX8" fmla="*/ 2979420 w 3388164"/>
              <a:gd name="connsiteY8" fmla="*/ 906780 h 925381"/>
              <a:gd name="connsiteX9" fmla="*/ 2735580 w 3388164"/>
              <a:gd name="connsiteY9" fmla="*/ 906780 h 925381"/>
              <a:gd name="connsiteX10" fmla="*/ 2415540 w 3388164"/>
              <a:gd name="connsiteY10" fmla="*/ 746760 h 925381"/>
              <a:gd name="connsiteX11" fmla="*/ 2263140 w 3388164"/>
              <a:gd name="connsiteY11" fmla="*/ 822960 h 925381"/>
              <a:gd name="connsiteX12" fmla="*/ 1874520 w 3388164"/>
              <a:gd name="connsiteY12" fmla="*/ 861060 h 925381"/>
              <a:gd name="connsiteX13" fmla="*/ 838200 w 3388164"/>
              <a:gd name="connsiteY13" fmla="*/ 845820 h 925381"/>
              <a:gd name="connsiteX0" fmla="*/ 0 w 3302399"/>
              <a:gd name="connsiteY0" fmla="*/ 0 h 925381"/>
              <a:gd name="connsiteX1" fmla="*/ 175260 w 3302399"/>
              <a:gd name="connsiteY1" fmla="*/ 259080 h 925381"/>
              <a:gd name="connsiteX2" fmla="*/ 381000 w 3302399"/>
              <a:gd name="connsiteY2" fmla="*/ 259080 h 925381"/>
              <a:gd name="connsiteX3" fmla="*/ 632460 w 3302399"/>
              <a:gd name="connsiteY3" fmla="*/ 38100 h 925381"/>
              <a:gd name="connsiteX4" fmla="*/ 838200 w 3302399"/>
              <a:gd name="connsiteY4" fmla="*/ 99060 h 925381"/>
              <a:gd name="connsiteX5" fmla="*/ 914400 w 3302399"/>
              <a:gd name="connsiteY5" fmla="*/ 358140 h 925381"/>
              <a:gd name="connsiteX6" fmla="*/ 3177540 w 3302399"/>
              <a:gd name="connsiteY6" fmla="*/ 769620 h 925381"/>
              <a:gd name="connsiteX7" fmla="*/ 2979420 w 3302399"/>
              <a:gd name="connsiteY7" fmla="*/ 906780 h 925381"/>
              <a:gd name="connsiteX8" fmla="*/ 2735580 w 3302399"/>
              <a:gd name="connsiteY8" fmla="*/ 906780 h 925381"/>
              <a:gd name="connsiteX9" fmla="*/ 2415540 w 3302399"/>
              <a:gd name="connsiteY9" fmla="*/ 746760 h 925381"/>
              <a:gd name="connsiteX10" fmla="*/ 2263140 w 3302399"/>
              <a:gd name="connsiteY10" fmla="*/ 822960 h 925381"/>
              <a:gd name="connsiteX11" fmla="*/ 1874520 w 3302399"/>
              <a:gd name="connsiteY11" fmla="*/ 861060 h 925381"/>
              <a:gd name="connsiteX12" fmla="*/ 838200 w 3302399"/>
              <a:gd name="connsiteY12" fmla="*/ 845820 h 925381"/>
              <a:gd name="connsiteX0" fmla="*/ 0 w 3082630"/>
              <a:gd name="connsiteY0" fmla="*/ 0 h 954019"/>
              <a:gd name="connsiteX1" fmla="*/ 175260 w 3082630"/>
              <a:gd name="connsiteY1" fmla="*/ 259080 h 954019"/>
              <a:gd name="connsiteX2" fmla="*/ 381000 w 3082630"/>
              <a:gd name="connsiteY2" fmla="*/ 259080 h 954019"/>
              <a:gd name="connsiteX3" fmla="*/ 632460 w 3082630"/>
              <a:gd name="connsiteY3" fmla="*/ 38100 h 954019"/>
              <a:gd name="connsiteX4" fmla="*/ 838200 w 3082630"/>
              <a:gd name="connsiteY4" fmla="*/ 99060 h 954019"/>
              <a:gd name="connsiteX5" fmla="*/ 914400 w 3082630"/>
              <a:gd name="connsiteY5" fmla="*/ 358140 h 954019"/>
              <a:gd name="connsiteX6" fmla="*/ 2979420 w 3082630"/>
              <a:gd name="connsiteY6" fmla="*/ 906780 h 954019"/>
              <a:gd name="connsiteX7" fmla="*/ 2735580 w 3082630"/>
              <a:gd name="connsiteY7" fmla="*/ 906780 h 954019"/>
              <a:gd name="connsiteX8" fmla="*/ 2415540 w 3082630"/>
              <a:gd name="connsiteY8" fmla="*/ 746760 h 954019"/>
              <a:gd name="connsiteX9" fmla="*/ 2263140 w 3082630"/>
              <a:gd name="connsiteY9" fmla="*/ 822960 h 954019"/>
              <a:gd name="connsiteX10" fmla="*/ 1874520 w 3082630"/>
              <a:gd name="connsiteY10" fmla="*/ 861060 h 954019"/>
              <a:gd name="connsiteX11" fmla="*/ 838200 w 3082630"/>
              <a:gd name="connsiteY11" fmla="*/ 845820 h 954019"/>
              <a:gd name="connsiteX0" fmla="*/ 0 w 2805927"/>
              <a:gd name="connsiteY0" fmla="*/ 0 h 919111"/>
              <a:gd name="connsiteX1" fmla="*/ 175260 w 2805927"/>
              <a:gd name="connsiteY1" fmla="*/ 259080 h 919111"/>
              <a:gd name="connsiteX2" fmla="*/ 381000 w 2805927"/>
              <a:gd name="connsiteY2" fmla="*/ 259080 h 919111"/>
              <a:gd name="connsiteX3" fmla="*/ 632460 w 2805927"/>
              <a:gd name="connsiteY3" fmla="*/ 38100 h 919111"/>
              <a:gd name="connsiteX4" fmla="*/ 838200 w 2805927"/>
              <a:gd name="connsiteY4" fmla="*/ 99060 h 919111"/>
              <a:gd name="connsiteX5" fmla="*/ 914400 w 2805927"/>
              <a:gd name="connsiteY5" fmla="*/ 358140 h 919111"/>
              <a:gd name="connsiteX6" fmla="*/ 2735580 w 2805927"/>
              <a:gd name="connsiteY6" fmla="*/ 906780 h 919111"/>
              <a:gd name="connsiteX7" fmla="*/ 2415540 w 2805927"/>
              <a:gd name="connsiteY7" fmla="*/ 746760 h 919111"/>
              <a:gd name="connsiteX8" fmla="*/ 2263140 w 2805927"/>
              <a:gd name="connsiteY8" fmla="*/ 822960 h 919111"/>
              <a:gd name="connsiteX9" fmla="*/ 1874520 w 2805927"/>
              <a:gd name="connsiteY9" fmla="*/ 861060 h 919111"/>
              <a:gd name="connsiteX10" fmla="*/ 838200 w 2805927"/>
              <a:gd name="connsiteY10" fmla="*/ 845820 h 919111"/>
              <a:gd name="connsiteX0" fmla="*/ 0 w 2805927"/>
              <a:gd name="connsiteY0" fmla="*/ 0 h 919110"/>
              <a:gd name="connsiteX1" fmla="*/ 175260 w 2805927"/>
              <a:gd name="connsiteY1" fmla="*/ 259080 h 919110"/>
              <a:gd name="connsiteX2" fmla="*/ 632460 w 2805927"/>
              <a:gd name="connsiteY2" fmla="*/ 38100 h 919110"/>
              <a:gd name="connsiteX3" fmla="*/ 838200 w 2805927"/>
              <a:gd name="connsiteY3" fmla="*/ 99060 h 919110"/>
              <a:gd name="connsiteX4" fmla="*/ 914400 w 2805927"/>
              <a:gd name="connsiteY4" fmla="*/ 358140 h 919110"/>
              <a:gd name="connsiteX5" fmla="*/ 2735580 w 2805927"/>
              <a:gd name="connsiteY5" fmla="*/ 906780 h 919110"/>
              <a:gd name="connsiteX6" fmla="*/ 2415540 w 2805927"/>
              <a:gd name="connsiteY6" fmla="*/ 746760 h 919110"/>
              <a:gd name="connsiteX7" fmla="*/ 2263140 w 2805927"/>
              <a:gd name="connsiteY7" fmla="*/ 822960 h 919110"/>
              <a:gd name="connsiteX8" fmla="*/ 1874520 w 2805927"/>
              <a:gd name="connsiteY8" fmla="*/ 861060 h 919110"/>
              <a:gd name="connsiteX9" fmla="*/ 838200 w 2805927"/>
              <a:gd name="connsiteY9" fmla="*/ 845820 h 919110"/>
              <a:gd name="connsiteX0" fmla="*/ 0 w 2805927"/>
              <a:gd name="connsiteY0" fmla="*/ 0 h 919110"/>
              <a:gd name="connsiteX1" fmla="*/ 175260 w 2805927"/>
              <a:gd name="connsiteY1" fmla="*/ 259080 h 919110"/>
              <a:gd name="connsiteX2" fmla="*/ 838200 w 2805927"/>
              <a:gd name="connsiteY2" fmla="*/ 99060 h 919110"/>
              <a:gd name="connsiteX3" fmla="*/ 914400 w 2805927"/>
              <a:gd name="connsiteY3" fmla="*/ 358140 h 919110"/>
              <a:gd name="connsiteX4" fmla="*/ 2735580 w 2805927"/>
              <a:gd name="connsiteY4" fmla="*/ 906780 h 919110"/>
              <a:gd name="connsiteX5" fmla="*/ 2415540 w 2805927"/>
              <a:gd name="connsiteY5" fmla="*/ 746760 h 919110"/>
              <a:gd name="connsiteX6" fmla="*/ 2263140 w 2805927"/>
              <a:gd name="connsiteY6" fmla="*/ 822960 h 919110"/>
              <a:gd name="connsiteX7" fmla="*/ 1874520 w 2805927"/>
              <a:gd name="connsiteY7" fmla="*/ 861060 h 919110"/>
              <a:gd name="connsiteX8" fmla="*/ 838200 w 2805927"/>
              <a:gd name="connsiteY8" fmla="*/ 845820 h 919110"/>
              <a:gd name="connsiteX0" fmla="*/ 0 w 2805927"/>
              <a:gd name="connsiteY0" fmla="*/ 0 h 919110"/>
              <a:gd name="connsiteX1" fmla="*/ 175260 w 2805927"/>
              <a:gd name="connsiteY1" fmla="*/ 259080 h 919110"/>
              <a:gd name="connsiteX2" fmla="*/ 914400 w 2805927"/>
              <a:gd name="connsiteY2" fmla="*/ 358140 h 919110"/>
              <a:gd name="connsiteX3" fmla="*/ 2735580 w 2805927"/>
              <a:gd name="connsiteY3" fmla="*/ 906780 h 919110"/>
              <a:gd name="connsiteX4" fmla="*/ 2415540 w 2805927"/>
              <a:gd name="connsiteY4" fmla="*/ 746760 h 919110"/>
              <a:gd name="connsiteX5" fmla="*/ 2263140 w 2805927"/>
              <a:gd name="connsiteY5" fmla="*/ 822960 h 919110"/>
              <a:gd name="connsiteX6" fmla="*/ 1874520 w 2805927"/>
              <a:gd name="connsiteY6" fmla="*/ 861060 h 919110"/>
              <a:gd name="connsiteX7" fmla="*/ 838200 w 2805927"/>
              <a:gd name="connsiteY7" fmla="*/ 845820 h 919110"/>
              <a:gd name="connsiteX0" fmla="*/ 67620 w 2922569"/>
              <a:gd name="connsiteY0" fmla="*/ 0 h 924287"/>
              <a:gd name="connsiteX1" fmla="*/ 242880 w 2922569"/>
              <a:gd name="connsiteY1" fmla="*/ 259080 h 924287"/>
              <a:gd name="connsiteX2" fmla="*/ 2803200 w 2922569"/>
              <a:gd name="connsiteY2" fmla="*/ 906780 h 924287"/>
              <a:gd name="connsiteX3" fmla="*/ 2483160 w 2922569"/>
              <a:gd name="connsiteY3" fmla="*/ 746760 h 924287"/>
              <a:gd name="connsiteX4" fmla="*/ 2330760 w 2922569"/>
              <a:gd name="connsiteY4" fmla="*/ 822960 h 924287"/>
              <a:gd name="connsiteX5" fmla="*/ 1942140 w 2922569"/>
              <a:gd name="connsiteY5" fmla="*/ 861060 h 924287"/>
              <a:gd name="connsiteX6" fmla="*/ 905820 w 2922569"/>
              <a:gd name="connsiteY6" fmla="*/ 845820 h 924287"/>
              <a:gd name="connsiteX0" fmla="*/ 67620 w 2901467"/>
              <a:gd name="connsiteY0" fmla="*/ 0 h 935005"/>
              <a:gd name="connsiteX1" fmla="*/ 242880 w 2901467"/>
              <a:gd name="connsiteY1" fmla="*/ 259080 h 935005"/>
              <a:gd name="connsiteX2" fmla="*/ 2803200 w 2901467"/>
              <a:gd name="connsiteY2" fmla="*/ 906780 h 935005"/>
              <a:gd name="connsiteX3" fmla="*/ 2330760 w 2901467"/>
              <a:gd name="connsiteY3" fmla="*/ 822960 h 935005"/>
              <a:gd name="connsiteX4" fmla="*/ 1942140 w 2901467"/>
              <a:gd name="connsiteY4" fmla="*/ 861060 h 935005"/>
              <a:gd name="connsiteX5" fmla="*/ 905820 w 2901467"/>
              <a:gd name="connsiteY5" fmla="*/ 845820 h 935005"/>
              <a:gd name="connsiteX0" fmla="*/ 34651 w 2297790"/>
              <a:gd name="connsiteY0" fmla="*/ 0 h 862284"/>
              <a:gd name="connsiteX1" fmla="*/ 209911 w 2297790"/>
              <a:gd name="connsiteY1" fmla="*/ 259080 h 862284"/>
              <a:gd name="connsiteX2" fmla="*/ 2297791 w 2297790"/>
              <a:gd name="connsiteY2" fmla="*/ 822960 h 862284"/>
              <a:gd name="connsiteX3" fmla="*/ 1909171 w 2297790"/>
              <a:gd name="connsiteY3" fmla="*/ 861060 h 862284"/>
              <a:gd name="connsiteX4" fmla="*/ 872851 w 2297790"/>
              <a:gd name="connsiteY4" fmla="*/ 845820 h 862284"/>
              <a:gd name="connsiteX0" fmla="*/ 8685 w 1883206"/>
              <a:gd name="connsiteY0" fmla="*/ 0 h 862284"/>
              <a:gd name="connsiteX1" fmla="*/ 183945 w 1883206"/>
              <a:gd name="connsiteY1" fmla="*/ 259080 h 862284"/>
              <a:gd name="connsiteX2" fmla="*/ 1883205 w 1883206"/>
              <a:gd name="connsiteY2" fmla="*/ 861060 h 862284"/>
              <a:gd name="connsiteX3" fmla="*/ 846885 w 1883206"/>
              <a:gd name="connsiteY3" fmla="*/ 845820 h 862284"/>
              <a:gd name="connsiteX0" fmla="*/ 0 w 838200"/>
              <a:gd name="connsiteY0" fmla="*/ 0 h 845820"/>
              <a:gd name="connsiteX1" fmla="*/ 175260 w 838200"/>
              <a:gd name="connsiteY1" fmla="*/ 259080 h 845820"/>
              <a:gd name="connsiteX2" fmla="*/ 838200 w 838200"/>
              <a:gd name="connsiteY2" fmla="*/ 845820 h 845820"/>
            </a:gdLst>
            <a:ahLst/>
            <a:cxnLst>
              <a:cxn ang="0">
                <a:pos x="connsiteX0" y="connsiteY0"/>
              </a:cxn>
              <a:cxn ang="0">
                <a:pos x="connsiteX1" y="connsiteY1"/>
              </a:cxn>
              <a:cxn ang="0">
                <a:pos x="connsiteX2" y="connsiteY2"/>
              </a:cxn>
            </a:cxnLst>
            <a:rect l="l" t="t" r="r" b="b"/>
            <a:pathLst>
              <a:path w="838200" h="845820">
                <a:moveTo>
                  <a:pt x="0" y="0"/>
                </a:moveTo>
                <a:cubicBezTo>
                  <a:pt x="55880" y="107950"/>
                  <a:pt x="35560" y="118110"/>
                  <a:pt x="175260" y="259080"/>
                </a:cubicBezTo>
                <a:cubicBezTo>
                  <a:pt x="314960" y="400050"/>
                  <a:pt x="700088" y="723583"/>
                  <a:pt x="838200" y="845820"/>
                </a:cubicBezTo>
              </a:path>
            </a:pathLst>
          </a:custGeom>
          <a:noFill/>
          <a:ln w="47625" cap="flat" cmpd="sng" algn="ctr">
            <a:solidFill>
              <a:srgbClr val="FF0000"/>
            </a:solidFill>
            <a:prstDash val="solid"/>
            <a:round/>
            <a:headEnd type="none" w="med" len="med"/>
            <a:tailEnd type="arrow" w="med" len="med"/>
          </a:ln>
          <a:effectLst/>
        </p:spPr>
        <p:txBody>
          <a:bodyPr vert="horz" wrap="square" lIns="82944" tIns="41472" rIns="82944" bIns="41472" numCol="1" rtlCol="0" anchor="t" anchorCtr="0" compatLnSpc="1">
            <a:prstTxWarp prst="textNoShape">
              <a:avLst/>
            </a:prstTxWarp>
          </a:bodyPr>
          <a:lstStyle/>
          <a:p>
            <a:pPr defTabSz="446407" eaLnBrk="1">
              <a:lnSpc>
                <a:spcPct val="116000"/>
              </a:lnSpc>
              <a:buClr>
                <a:srgbClr val="000000"/>
              </a:buClr>
              <a:buSzPct val="100000"/>
            </a:pPr>
            <a:endParaRPr lang="en-NL" sz="1633" dirty="0">
              <a:latin typeface="Comic Sans MS" pitchFamily="64" charset="0"/>
            </a:endParaRPr>
          </a:p>
        </p:txBody>
      </p:sp>
    </p:spTree>
    <p:extLst>
      <p:ext uri="{BB962C8B-B14F-4D97-AF65-F5344CB8AC3E}">
        <p14:creationId xmlns:p14="http://schemas.microsoft.com/office/powerpoint/2010/main" val="6528181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20" grpId="0"/>
      <p:bldP spid="21" grpId="0" animBg="1"/>
      <p:bldP spid="34" grpId="0"/>
      <p:bldP spid="48" grpId="0" animBg="1"/>
      <p:bldP spid="50" grpId="0"/>
      <p:bldP spid="5" grpId="0" animBg="1"/>
      <p:bldP spid="10"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2C1EFA96-4E2D-70AC-A944-FBBFA98D6842}"/>
              </a:ext>
            </a:extLst>
          </p:cNvPr>
          <p:cNvSpPr>
            <a:spLocks noGrp="1"/>
          </p:cNvSpPr>
          <p:nvPr>
            <p:ph type="title"/>
          </p:nvPr>
        </p:nvSpPr>
        <p:spPr/>
        <p:txBody>
          <a:bodyPr/>
          <a:lstStyle/>
          <a:p>
            <a:r>
              <a:rPr lang="en-GB" altLang="en-US" sz="2400" dirty="0"/>
              <a:t>Escaping inside JavaScript</a:t>
            </a:r>
          </a:p>
        </p:txBody>
      </p:sp>
      <p:sp>
        <p:nvSpPr>
          <p:cNvPr id="3" name="Tijdelijke aanduiding voor inhoud 2">
            <a:extLst>
              <a:ext uri="{FF2B5EF4-FFF2-40B4-BE49-F238E27FC236}">
                <a16:creationId xmlns:a16="http://schemas.microsoft.com/office/drawing/2014/main" id="{CFF5F36A-6450-FA78-D4E2-17F77A4BC66F}"/>
              </a:ext>
            </a:extLst>
          </p:cNvPr>
          <p:cNvSpPr>
            <a:spLocks noGrp="1"/>
          </p:cNvSpPr>
          <p:nvPr>
            <p:ph idx="1"/>
          </p:nvPr>
        </p:nvSpPr>
        <p:spPr>
          <a:xfrm>
            <a:off x="686881" y="1125001"/>
            <a:ext cx="8133120" cy="4959360"/>
          </a:xfrm>
        </p:spPr>
        <p:txBody>
          <a:bodyPr/>
          <a:lstStyle/>
          <a:p>
            <a:pPr marL="0" indent="0">
              <a:buNone/>
              <a:defRPr/>
            </a:pPr>
            <a:r>
              <a:rPr lang="en-GB" sz="1600" dirty="0"/>
              <a:t>Suppose we want JS code to create/change an HTML element </a:t>
            </a:r>
            <a:r>
              <a:rPr lang="en-GB" sz="1600" b="1" dirty="0" err="1">
                <a:latin typeface="Arial Narrow" panose="020B0606020202030204" pitchFamily="34" charset="0"/>
              </a:rPr>
              <a:t>elem</a:t>
            </a:r>
            <a:r>
              <a:rPr lang="en-GB" sz="1600" dirty="0"/>
              <a:t> into a link, labelled with a user-supplied </a:t>
            </a:r>
            <a:r>
              <a:rPr lang="en-GB" sz="1600" b="1" dirty="0">
                <a:solidFill>
                  <a:schemeClr val="accent2"/>
                </a:solidFill>
                <a:latin typeface="Arial Narrow" panose="020B0606020202030204" pitchFamily="34" charset="0"/>
              </a:rPr>
              <a:t>name</a:t>
            </a:r>
            <a:r>
              <a:rPr lang="en-GB" sz="1600" b="1" dirty="0">
                <a:latin typeface="Arial Narrow" panose="020B0606020202030204" pitchFamily="34" charset="0"/>
              </a:rPr>
              <a:t>,</a:t>
            </a:r>
            <a:r>
              <a:rPr lang="en-GB" sz="1600" dirty="0"/>
              <a:t> that executes JS code </a:t>
            </a:r>
            <a:r>
              <a:rPr lang="en-GB" sz="1600" b="1" dirty="0" err="1">
                <a:solidFill>
                  <a:schemeClr val="accent2"/>
                </a:solidFill>
                <a:latin typeface="Arial Narrow" panose="020B0606020202030204" pitchFamily="34" charset="0"/>
              </a:rPr>
              <a:t>createAlbum</a:t>
            </a:r>
            <a:r>
              <a:rPr lang="en-GB" sz="1600" b="1" dirty="0">
                <a:solidFill>
                  <a:schemeClr val="accent2"/>
                </a:solidFill>
                <a:latin typeface="Arial Narrow" panose="020B0606020202030204" pitchFamily="34" charset="0"/>
              </a:rPr>
              <a:t>('name') </a:t>
            </a:r>
            <a:r>
              <a:rPr lang="en-GB" sz="1600" dirty="0"/>
              <a:t>when clicked, i.e.</a:t>
            </a:r>
            <a:r>
              <a:rPr lang="en-GB" sz="1600" b="1" dirty="0">
                <a:solidFill>
                  <a:schemeClr val="accent2"/>
                </a:solidFill>
                <a:latin typeface="Arial Narrow" panose="020B0606020202030204" pitchFamily="34" charset="0"/>
              </a:rPr>
              <a:t>  </a:t>
            </a:r>
            <a:r>
              <a:rPr lang="en-GB" sz="1600" b="1" dirty="0">
                <a:latin typeface="Arial Narrow" panose="020B0606020202030204" pitchFamily="34" charset="0"/>
              </a:rPr>
              <a:t>&lt;a onclick=</a:t>
            </a:r>
            <a:r>
              <a:rPr lang="en-GB" sz="1600" b="1" dirty="0">
                <a:solidFill>
                  <a:schemeClr val="accent2"/>
                </a:solidFill>
                <a:latin typeface="Arial Narrow" panose="020B0606020202030204" pitchFamily="34" charset="0"/>
              </a:rPr>
              <a:t>"</a:t>
            </a:r>
            <a:r>
              <a:rPr lang="en-GB" sz="1600" b="1" dirty="0" err="1">
                <a:solidFill>
                  <a:schemeClr val="accent2"/>
                </a:solidFill>
                <a:latin typeface="Arial Narrow" panose="020B0606020202030204" pitchFamily="34" charset="0"/>
              </a:rPr>
              <a:t>createAlbum</a:t>
            </a:r>
            <a:r>
              <a:rPr lang="en-GB" sz="1600" b="1" dirty="0">
                <a:solidFill>
                  <a:schemeClr val="accent2"/>
                </a:solidFill>
                <a:latin typeface="Arial Narrow" panose="020B0606020202030204" pitchFamily="34" charset="0"/>
              </a:rPr>
              <a:t>('</a:t>
            </a:r>
            <a:r>
              <a:rPr lang="en-GB" sz="1600" b="1" dirty="0">
                <a:solidFill>
                  <a:srgbClr val="7030A0"/>
                </a:solidFill>
                <a:latin typeface="Arial Narrow" panose="020B0606020202030204" pitchFamily="34" charset="0"/>
              </a:rPr>
              <a:t>name</a:t>
            </a:r>
            <a:r>
              <a:rPr lang="en-GB" sz="1600" b="1" dirty="0">
                <a:solidFill>
                  <a:schemeClr val="accent2"/>
                </a:solidFill>
                <a:latin typeface="Arial Narrow" panose="020B0606020202030204" pitchFamily="34" charset="0"/>
              </a:rPr>
              <a:t>')"</a:t>
            </a:r>
            <a:r>
              <a:rPr lang="en-GB" sz="1600" b="1" dirty="0">
                <a:solidFill>
                  <a:schemeClr val="tx1"/>
                </a:solidFill>
                <a:latin typeface="Arial Narrow" panose="020B0606020202030204" pitchFamily="34" charset="0"/>
              </a:rPr>
              <a:t>&gt;</a:t>
            </a:r>
            <a:r>
              <a:rPr lang="en-GB" sz="1600" b="1" dirty="0">
                <a:solidFill>
                  <a:srgbClr val="339933"/>
                </a:solidFill>
                <a:latin typeface="Arial Narrow" panose="020B0606020202030204" pitchFamily="34" charset="0"/>
              </a:rPr>
              <a:t>name</a:t>
            </a:r>
            <a:r>
              <a:rPr lang="en-GB" sz="1600" b="1" dirty="0">
                <a:latin typeface="Arial Narrow" panose="020B0606020202030204" pitchFamily="34" charset="0"/>
              </a:rPr>
              <a:t>&lt;/a&gt;   </a:t>
            </a:r>
          </a:p>
          <a:p>
            <a:pPr marL="0" indent="0">
              <a:buNone/>
              <a:defRPr/>
            </a:pPr>
            <a:endParaRPr lang="en-GB" sz="800" dirty="0"/>
          </a:p>
          <a:p>
            <a:pPr marL="0" indent="0">
              <a:buNone/>
              <a:defRPr/>
            </a:pPr>
            <a:r>
              <a:rPr lang="en-GB" sz="1600" dirty="0"/>
              <a:t>Insecure JS code to do this </a:t>
            </a:r>
            <a:r>
              <a:rPr lang="en-GB" sz="1600" b="1" dirty="0">
                <a:latin typeface="Arial Narrow" panose="020B0606020202030204" pitchFamily="34" charset="0"/>
              </a:rPr>
              <a:t>      </a:t>
            </a:r>
          </a:p>
          <a:p>
            <a:pPr marL="0" indent="0">
              <a:buNone/>
              <a:defRPr/>
            </a:pPr>
            <a:r>
              <a:rPr lang="en-GB" sz="1600" b="1" dirty="0">
                <a:latin typeface="Arial Narrow" panose="020B0606020202030204" pitchFamily="34" charset="0"/>
              </a:rPr>
              <a:t>       </a:t>
            </a:r>
            <a:r>
              <a:rPr lang="en-GB" sz="1600" b="1" dirty="0" err="1">
                <a:latin typeface="Arial Narrow" panose="020B0606020202030204" pitchFamily="34" charset="0"/>
              </a:rPr>
              <a:t>elem.innerHTML</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 '</a:t>
            </a:r>
            <a:r>
              <a:rPr lang="en-GB" sz="1600" b="1" dirty="0">
                <a:latin typeface="Arial Narrow" panose="020B0606020202030204" pitchFamily="34" charset="0"/>
              </a:rPr>
              <a:t>&lt;a onclick=</a:t>
            </a:r>
            <a:r>
              <a:rPr lang="en-GB" sz="1600" b="1" dirty="0">
                <a:solidFill>
                  <a:schemeClr val="accent2"/>
                </a:solidFill>
                <a:latin typeface="Arial Narrow" panose="020B0606020202030204" pitchFamily="34" charset="0"/>
              </a:rPr>
              <a:t>"</a:t>
            </a:r>
            <a:r>
              <a:rPr lang="en-GB" sz="1600" b="1" dirty="0" err="1">
                <a:solidFill>
                  <a:schemeClr val="accent2"/>
                </a:solidFill>
                <a:latin typeface="Arial Narrow" panose="020B0606020202030204" pitchFamily="34" charset="0"/>
              </a:rPr>
              <a:t>createAlbum</a:t>
            </a:r>
            <a:r>
              <a:rPr lang="en-GB" sz="1600" b="1" dirty="0">
                <a:solidFill>
                  <a:schemeClr val="accent2"/>
                </a:solidFill>
                <a:latin typeface="Arial Narrow" panose="020B0606020202030204" pitchFamily="34" charset="0"/>
              </a:rPr>
              <a: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a:solidFill>
                  <a:srgbClr val="7030A0"/>
                </a:solidFill>
                <a:latin typeface="Arial Narrow" panose="020B0606020202030204" pitchFamily="34" charset="0"/>
              </a:rPr>
              <a:t>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solidFill>
                  <a:schemeClr val="accent2"/>
                </a:solidFill>
                <a:latin typeface="Arial Narrow" panose="020B0606020202030204" pitchFamily="34" charset="0"/>
              </a:rPr>
              <a:t>\')"</a:t>
            </a:r>
            <a:r>
              <a:rPr lang="en-GB" sz="1600" b="1" dirty="0">
                <a:solidFill>
                  <a:schemeClr val="tx1"/>
                </a:solidFill>
                <a:latin typeface="Arial Narrow" panose="020B0606020202030204" pitchFamily="34" charset="0"/>
              </a:rPr>
              <a:t>&gt;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a:solidFill>
                  <a:srgbClr val="339933"/>
                </a:solidFill>
                <a:latin typeface="Arial Narrow" panose="020B0606020202030204" pitchFamily="34" charset="0"/>
              </a:rPr>
              <a:t>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&lt;/a&gt;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a:t>
            </a:r>
            <a:endParaRPr lang="en-GB" sz="900" b="1" dirty="0">
              <a:latin typeface="Arial Narrow" panose="020B0606020202030204" pitchFamily="34" charset="0"/>
            </a:endParaRPr>
          </a:p>
          <a:p>
            <a:pPr marL="0" indent="0">
              <a:buNone/>
              <a:defRPr/>
            </a:pPr>
            <a:r>
              <a:rPr lang="en-GB" altLang="en-US" sz="1600" i="1" dirty="0"/>
              <a:t>Spot the XSS bug!</a:t>
            </a:r>
            <a:r>
              <a:rPr lang="en-US" sz="1600" b="1" i="1" dirty="0">
                <a:latin typeface="Arial Narrow" panose="020B0606020202030204" pitchFamily="34" charset="0"/>
              </a:rPr>
              <a:t> </a:t>
            </a:r>
          </a:p>
          <a:p>
            <a:pPr marL="0" indent="0">
              <a:buNone/>
              <a:defRPr/>
            </a:pPr>
            <a:r>
              <a:rPr lang="en-US" sz="1600" b="1" dirty="0">
                <a:latin typeface="Arial Narrow" panose="020B0606020202030204" pitchFamily="34" charset="0"/>
              </a:rPr>
              <a:t>              </a:t>
            </a:r>
            <a:r>
              <a:rPr lang="en-GB" altLang="en-US" sz="1600" dirty="0"/>
              <a:t>As malicious</a:t>
            </a:r>
            <a:r>
              <a:rPr lang="en-US" sz="1600" b="1" dirty="0">
                <a:latin typeface="Arial Narrow" panose="020B0606020202030204" pitchFamily="34" charset="0"/>
              </a:rPr>
              <a:t>  name  </a:t>
            </a:r>
            <a:r>
              <a:rPr lang="en-GB" altLang="en-US" sz="1600" dirty="0"/>
              <a:t>insert</a:t>
            </a:r>
            <a:r>
              <a:rPr lang="en-US" sz="1600" b="1" dirty="0">
                <a:latin typeface="Arial Narrow" panose="020B0606020202030204" pitchFamily="34" charset="0"/>
              </a:rPr>
              <a:t>  </a:t>
            </a:r>
            <a:r>
              <a:rPr lang="en-US" sz="1600" b="1" dirty="0">
                <a:solidFill>
                  <a:srgbClr val="FF0000"/>
                </a:solidFill>
                <a:latin typeface="Arial Narrow" panose="020B0606020202030204" pitchFamily="34" charset="0"/>
              </a:rPr>
              <a:t> ' '; </a:t>
            </a:r>
            <a:r>
              <a:rPr lang="en-US" sz="1600" b="1" dirty="0" err="1">
                <a:solidFill>
                  <a:srgbClr val="FF0000"/>
                </a:solidFill>
                <a:latin typeface="Arial Narrow" panose="020B0606020202030204" pitchFamily="34" charset="0"/>
              </a:rPr>
              <a:t>someAttackScript</a:t>
            </a:r>
            <a:r>
              <a:rPr lang="en-US" sz="1600" b="1" dirty="0">
                <a:solidFill>
                  <a:srgbClr val="FF0000"/>
                </a:solidFill>
                <a:latin typeface="Arial Narrow" panose="020B0606020202030204" pitchFamily="34" charset="0"/>
              </a:rPr>
              <a:t>(); //</a:t>
            </a:r>
          </a:p>
          <a:p>
            <a:pPr marL="0" indent="0">
              <a:buNone/>
              <a:defRPr/>
            </a:pPr>
            <a:endParaRPr lang="en-GB" sz="1600" b="1" i="1" dirty="0">
              <a:latin typeface="Arial Narrow" panose="020B0606020202030204" pitchFamily="34" charset="0"/>
            </a:endParaRPr>
          </a:p>
          <a:p>
            <a:pPr marL="0" indent="0">
              <a:buNone/>
              <a:defRPr/>
            </a:pPr>
            <a:r>
              <a:rPr lang="en-GB" sz="1600" i="1" dirty="0"/>
              <a:t>How to escape </a:t>
            </a:r>
            <a:r>
              <a:rPr lang="en-GB" sz="1600" b="1" i="1" dirty="0">
                <a:solidFill>
                  <a:schemeClr val="tx1"/>
                </a:solidFill>
                <a:latin typeface="Arial Narrow" panose="020B0606020202030204" pitchFamily="34" charset="0"/>
              </a:rPr>
              <a:t>name</a:t>
            </a:r>
            <a:r>
              <a:rPr lang="en-GB" sz="1600" i="1" dirty="0"/>
              <a:t> for the two different contexts here?     </a:t>
            </a:r>
            <a:r>
              <a:rPr lang="en-GB" sz="1600" dirty="0"/>
              <a:t> </a:t>
            </a:r>
            <a:endParaRPr lang="en-GB" sz="1600" b="1" dirty="0">
              <a:latin typeface="Arial Narrow" panose="020B0606020202030204" pitchFamily="34" charset="0"/>
            </a:endParaRPr>
          </a:p>
          <a:p>
            <a:pPr marL="0" indent="0">
              <a:buNone/>
              <a:defRPr/>
            </a:pPr>
            <a:r>
              <a:rPr lang="en-GB" sz="1600" b="1" dirty="0">
                <a:latin typeface="Arial Narrow" panose="020B0606020202030204" pitchFamily="34" charset="0"/>
              </a:rPr>
              <a:t>    var </a:t>
            </a:r>
            <a:r>
              <a:rPr lang="en-GB" sz="1600" b="1" dirty="0" err="1">
                <a:solidFill>
                  <a:srgbClr val="339933"/>
                </a:solidFill>
                <a:latin typeface="Arial Narrow" panose="020B0606020202030204" pitchFamily="34" charset="0"/>
              </a:rPr>
              <a:t>escapedName</a:t>
            </a:r>
            <a:r>
              <a:rPr lang="en-GB" sz="1600" b="1" dirty="0">
                <a:latin typeface="Arial Narrow" panose="020B0606020202030204" pitchFamily="34" charset="0"/>
              </a:rPr>
              <a:t> = </a:t>
            </a:r>
            <a:r>
              <a:rPr lang="en-GB" sz="1600" b="1" dirty="0" err="1">
                <a:latin typeface="Arial Narrow" panose="020B0606020202030204" pitchFamily="34" charset="0"/>
              </a:rPr>
              <a:t>goog.string.</a:t>
            </a:r>
            <a:r>
              <a:rPr lang="en-GB" sz="1600" b="1" dirty="0" err="1">
                <a:solidFill>
                  <a:schemeClr val="accent2"/>
                </a:solidFill>
                <a:latin typeface="Arial Narrow" panose="020B0606020202030204" pitchFamily="34" charset="0"/>
              </a:rPr>
              <a:t>htmlEscape</a:t>
            </a:r>
            <a:r>
              <a:rPr lang="en-GB" sz="1600" b="1" dirty="0">
                <a:latin typeface="Arial Narrow" panose="020B0606020202030204" pitchFamily="34" charset="0"/>
              </a:rPr>
              <a:t>(</a:t>
            </a:r>
            <a:r>
              <a:rPr lang="en-GB" sz="1600" b="1" dirty="0">
                <a:solidFill>
                  <a:schemeClr val="tx1"/>
                </a:solidFill>
                <a:latin typeface="Arial Narrow" panose="020B0606020202030204" pitchFamily="34" charset="0"/>
              </a:rPr>
              <a:t>name</a:t>
            </a:r>
            <a:r>
              <a:rPr lang="en-GB" sz="1600" b="1" dirty="0">
                <a:latin typeface="Arial Narrow" panose="020B0606020202030204" pitchFamily="34" charset="0"/>
              </a:rPr>
              <a:t>);  // HTML-encoding  </a:t>
            </a:r>
            <a:r>
              <a:rPr lang="en-GB" b="1" dirty="0">
                <a:latin typeface="Arial Narrow" panose="020B0606020202030204" pitchFamily="34" charset="0"/>
              </a:rPr>
              <a:t> </a:t>
            </a:r>
          </a:p>
          <a:p>
            <a:pPr marL="0" indent="0">
              <a:lnSpc>
                <a:spcPct val="100000"/>
              </a:lnSpc>
              <a:buNone/>
              <a:defRPr/>
            </a:pPr>
            <a:r>
              <a:rPr lang="en-GB" sz="1600" b="1" dirty="0">
                <a:latin typeface="Arial Narrow" panose="020B0606020202030204" pitchFamily="34" charset="0"/>
              </a:rPr>
              <a:t>    var </a:t>
            </a:r>
            <a:r>
              <a:rPr lang="en-GB" sz="1600" b="1" dirty="0" err="1">
                <a:solidFill>
                  <a:srgbClr val="7030A0"/>
                </a:solidFill>
                <a:latin typeface="Arial Narrow" panose="020B0606020202030204" pitchFamily="34" charset="0"/>
              </a:rPr>
              <a:t>jsEscapedName</a:t>
            </a:r>
            <a:r>
              <a:rPr lang="en-GB" sz="1600" b="1" dirty="0">
                <a:latin typeface="Arial Narrow" panose="020B0606020202030204" pitchFamily="34" charset="0"/>
              </a:rPr>
              <a:t> = </a:t>
            </a:r>
            <a:r>
              <a:rPr lang="en-GB" sz="1600" b="1" dirty="0" err="1">
                <a:latin typeface="Arial Narrow" panose="020B0606020202030204" pitchFamily="34" charset="0"/>
              </a:rPr>
              <a:t>goog.string.</a:t>
            </a:r>
            <a:r>
              <a:rPr lang="en-GB" sz="1600" b="1" dirty="0" err="1">
                <a:solidFill>
                  <a:schemeClr val="accent2"/>
                </a:solidFill>
                <a:latin typeface="Arial Narrow" panose="020B0606020202030204" pitchFamily="34" charset="0"/>
              </a:rPr>
              <a:t>escapeString</a:t>
            </a:r>
            <a:r>
              <a:rPr lang="en-GB" sz="1600" b="1" dirty="0">
                <a:latin typeface="Arial Narrow" panose="020B0606020202030204" pitchFamily="34" charset="0"/>
              </a:rPr>
              <a:t>(</a:t>
            </a:r>
            <a:r>
              <a:rPr lang="en-GB" sz="1600" b="1" dirty="0" err="1">
                <a:latin typeface="Arial Narrow" panose="020B0606020202030204" pitchFamily="34" charset="0"/>
              </a:rPr>
              <a:t>escapedName</a:t>
            </a:r>
            <a:r>
              <a:rPr lang="en-GB" sz="1600" b="1" dirty="0">
                <a:latin typeface="Arial Narrow" panose="020B0606020202030204" pitchFamily="34" charset="0"/>
              </a:rPr>
              <a:t>); // JS string literal encoding</a:t>
            </a:r>
            <a:r>
              <a:rPr lang="en-GB" sz="1800" b="1" dirty="0">
                <a:latin typeface="Arial Narrow" panose="020B0606020202030204" pitchFamily="34" charset="0"/>
              </a:rPr>
              <a:t> </a:t>
            </a:r>
            <a:r>
              <a:rPr lang="en-GB" sz="1600" b="1" dirty="0">
                <a:latin typeface="Arial Narrow" panose="020B0606020202030204" pitchFamily="34" charset="0"/>
              </a:rPr>
              <a:t> </a:t>
            </a:r>
          </a:p>
          <a:p>
            <a:pPr marL="0" indent="0">
              <a:lnSpc>
                <a:spcPct val="100000"/>
              </a:lnSpc>
              <a:buNone/>
              <a:defRPr/>
            </a:pPr>
            <a:r>
              <a:rPr lang="en-GB" sz="1600" b="1" dirty="0">
                <a:latin typeface="Arial Narrow" panose="020B0606020202030204" pitchFamily="34" charset="0"/>
              </a:rPr>
              <a:t>    </a:t>
            </a:r>
            <a:r>
              <a:rPr lang="en-GB" sz="1600" b="1" dirty="0" err="1">
                <a:latin typeface="Arial Narrow" panose="020B0606020202030204" pitchFamily="34" charset="0"/>
              </a:rPr>
              <a:t>elem.innerHTML</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&lt;a onclick=</a:t>
            </a:r>
            <a:r>
              <a:rPr lang="en-GB" sz="1600" b="1" dirty="0">
                <a:solidFill>
                  <a:schemeClr val="accent2"/>
                </a:solidFill>
                <a:latin typeface="Arial Narrow" panose="020B0606020202030204" pitchFamily="34" charset="0"/>
              </a:rPr>
              <a:t>"</a:t>
            </a:r>
            <a:r>
              <a:rPr lang="en-GB" sz="1600" b="1" dirty="0" err="1">
                <a:solidFill>
                  <a:schemeClr val="accent2"/>
                </a:solidFill>
                <a:latin typeface="Arial Narrow" panose="020B0606020202030204" pitchFamily="34" charset="0"/>
              </a:rPr>
              <a:t>createAlbum</a:t>
            </a:r>
            <a:r>
              <a:rPr lang="en-GB" sz="1600" b="1" dirty="0">
                <a:solidFill>
                  <a:schemeClr val="accent2"/>
                </a:solidFill>
                <a:latin typeface="Arial Narrow" panose="020B0606020202030204" pitchFamily="34" charset="0"/>
              </a:rPr>
              <a: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err="1">
                <a:solidFill>
                  <a:srgbClr val="7030A0"/>
                </a:solidFill>
                <a:latin typeface="Arial Narrow" panose="020B0606020202030204" pitchFamily="34" charset="0"/>
              </a:rPr>
              <a:t>jsEscapedName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solidFill>
                  <a:schemeClr val="accent2"/>
                </a:solidFill>
                <a:latin typeface="Arial Narrow" panose="020B0606020202030204" pitchFamily="34" charset="0"/>
              </a:rPr>
              <a:t>\')"</a:t>
            </a:r>
            <a:r>
              <a:rPr lang="en-GB" sz="1600" b="1" dirty="0">
                <a:solidFill>
                  <a:schemeClr val="tx1"/>
                </a:solidFill>
                <a:latin typeface="Arial Narrow" panose="020B0606020202030204" pitchFamily="34" charset="0"/>
              </a:rPr>
              <a:t>&gt;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err="1">
                <a:solidFill>
                  <a:srgbClr val="339933"/>
                </a:solidFill>
                <a:latin typeface="Arial Narrow" panose="020B0606020202030204" pitchFamily="34" charset="0"/>
              </a:rPr>
              <a:t>escapedName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&lt;/a&gt;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a:t>
            </a:r>
          </a:p>
          <a:p>
            <a:pPr marL="0" indent="0">
              <a:lnSpc>
                <a:spcPct val="100000"/>
              </a:lnSpc>
              <a:buNone/>
              <a:defRPr/>
            </a:pPr>
            <a:r>
              <a:rPr lang="en-GB" altLang="en-US" sz="1600" i="1" dirty="0"/>
              <a:t>Spot the XSS bug!</a:t>
            </a:r>
            <a:r>
              <a:rPr lang="en-US" sz="1600" b="1" i="1" dirty="0">
                <a:latin typeface="Arial Narrow" panose="020B0606020202030204" pitchFamily="34" charset="0"/>
              </a:rPr>
              <a:t>  </a:t>
            </a:r>
            <a:r>
              <a:rPr lang="en-US" b="1" i="1" dirty="0">
                <a:latin typeface="Arial Narrow" panose="020B0606020202030204" pitchFamily="34" charset="0"/>
              </a:rPr>
              <a:t> </a:t>
            </a:r>
            <a:r>
              <a:rPr lang="en-US" sz="1600" b="1" i="1" dirty="0">
                <a:latin typeface="Arial Narrow" panose="020B0606020202030204" pitchFamily="34" charset="0"/>
              </a:rPr>
              <a:t> </a:t>
            </a:r>
            <a:endParaRPr lang="en-GB" sz="1600" b="1" i="1" dirty="0">
              <a:latin typeface="Arial Narrow" panose="020B0606020202030204" pitchFamily="34" charset="0"/>
            </a:endParaRPr>
          </a:p>
        </p:txBody>
      </p:sp>
      <p:sp>
        <p:nvSpPr>
          <p:cNvPr id="71684" name="Tijdelijke aanduiding voor dianummer 3">
            <a:extLst>
              <a:ext uri="{FF2B5EF4-FFF2-40B4-BE49-F238E27FC236}">
                <a16:creationId xmlns:a16="http://schemas.microsoft.com/office/drawing/2014/main" id="{54CE8487-0EC1-7FCC-F878-1894E239351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4BC0E51-D315-45F1-A16A-CE3CC1D417D6}" type="slidenum">
              <a:rPr lang="en-GB" altLang="nl-NL"/>
              <a:pPr/>
              <a:t>59</a:t>
            </a:fld>
            <a:endParaRPr lang="en-GB" alt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5" name="Title 1"/>
          <p:cNvSpPr>
            <a:spLocks noGrp="1"/>
          </p:cNvSpPr>
          <p:nvPr>
            <p:ph type="title"/>
          </p:nvPr>
        </p:nvSpPr>
        <p:spPr/>
        <p:txBody>
          <a:bodyPr/>
          <a:lstStyle/>
          <a:p>
            <a:r>
              <a:rPr lang="en-US" altLang="nl-NL" sz="2400" dirty="0"/>
              <a:t>Where to </a:t>
            </a:r>
            <a:r>
              <a:rPr lang="en-US" altLang="nl-NL" sz="2400" dirty="0" err="1"/>
              <a:t>canonicalise</a:t>
            </a:r>
            <a:r>
              <a:rPr lang="en-US" altLang="nl-NL" sz="2400" dirty="0"/>
              <a:t>, </a:t>
            </a:r>
            <a:r>
              <a:rPr lang="en-US" altLang="nl-NL" sz="2400" dirty="0" err="1"/>
              <a:t>valididate</a:t>
            </a:r>
            <a:r>
              <a:rPr lang="en-US" altLang="nl-NL" sz="2400" dirty="0"/>
              <a:t> or </a:t>
            </a:r>
            <a:r>
              <a:rPr lang="en-US" altLang="nl-NL" sz="2400" dirty="0" err="1"/>
              <a:t>sanitise</a:t>
            </a:r>
            <a:r>
              <a:rPr lang="en-US" altLang="nl-NL" sz="2400" dirty="0"/>
              <a:t>:</a:t>
            </a:r>
            <a:endParaRPr lang="en-GB" altLang="nl-NL" sz="2400" dirty="0"/>
          </a:p>
        </p:txBody>
      </p:sp>
      <p:sp>
        <p:nvSpPr>
          <p:cNvPr id="5" name="Tijdelijke aanduiding voor inhoud 4"/>
          <p:cNvSpPr>
            <a:spLocks noGrp="1"/>
          </p:cNvSpPr>
          <p:nvPr>
            <p:ph idx="1"/>
          </p:nvPr>
        </p:nvSpPr>
        <p:spPr/>
        <p:txBody>
          <a:bodyPr/>
          <a:lstStyle/>
          <a:p>
            <a:pPr marL="0" indent="0">
              <a:buNone/>
            </a:pPr>
            <a:r>
              <a:rPr lang="en-GB" dirty="0">
                <a:solidFill>
                  <a:schemeClr val="tx1"/>
                </a:solidFill>
              </a:rPr>
              <a:t>Best done at clear </a:t>
            </a:r>
            <a:r>
              <a:rPr lang="en-GB" dirty="0">
                <a:solidFill>
                  <a:schemeClr val="accent2"/>
                </a:solidFill>
              </a:rPr>
              <a:t>choke points </a:t>
            </a:r>
            <a:r>
              <a:rPr lang="en-GB" dirty="0">
                <a:solidFill>
                  <a:schemeClr val="tx1"/>
                </a:solidFill>
              </a:rPr>
              <a:t>in an application</a:t>
            </a:r>
          </a:p>
          <a:p>
            <a:endParaRPr lang="en-GB" dirty="0"/>
          </a:p>
        </p:txBody>
      </p:sp>
      <p:sp>
        <p:nvSpPr>
          <p:cNvPr id="138264" name="Slide Number Placeholder 3"/>
          <p:cNvSpPr>
            <a:spLocks noGrp="1"/>
          </p:cNvSpPr>
          <p:nvPr>
            <p:ph type="sldNum"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defRPr>
            </a:lvl1pPr>
            <a:lvl2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2pPr>
            <a:lvl3pPr>
              <a:lnSpc>
                <a:spcPct val="116000"/>
              </a:lnSpc>
              <a:spcBef>
                <a:spcPts val="6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3pPr>
            <a:lvl4pPr>
              <a:lnSpc>
                <a:spcPct val="116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4pPr>
            <a:lvl5pPr>
              <a:lnSpc>
                <a:spcPct val="116000"/>
              </a:lnSpc>
              <a:spcBef>
                <a:spcPts val="5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5pPr>
            <a:lvl6pPr marL="25146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6pPr>
            <a:lvl7pPr marL="29718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7pPr>
            <a:lvl8pPr marL="34290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8pPr>
            <a:lvl9pPr marL="3886200" indent="-228600" defTabSz="492125" eaLnBrk="0" fontAlgn="base" hangingPunct="0">
              <a:lnSpc>
                <a:spcPct val="116000"/>
              </a:lnSpc>
              <a:spcBef>
                <a:spcPts val="5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defRPr>
            </a:lvl9pPr>
          </a:lstStyle>
          <a:p>
            <a:pPr>
              <a:lnSpc>
                <a:spcPct val="100000"/>
              </a:lnSpc>
              <a:spcBef>
                <a:spcPct val="0"/>
              </a:spcBef>
              <a:buFont typeface="Times New Roman" panose="02020603050405020304" pitchFamily="18" charset="0"/>
              <a:buNone/>
            </a:pPr>
            <a:fld id="{D80A9371-C1C0-4B78-97E5-95D17491F7DD}" type="slidenum">
              <a:rPr lang="en-GB" altLang="nl-NL" sz="1400" smtClean="0">
                <a:latin typeface="Arial Rounded MT Bold" panose="020F0704030504030204" pitchFamily="34" charset="0"/>
              </a:rPr>
              <a:pPr>
                <a:lnSpc>
                  <a:spcPct val="100000"/>
                </a:lnSpc>
                <a:spcBef>
                  <a:spcPct val="0"/>
                </a:spcBef>
                <a:buFont typeface="Times New Roman" panose="02020603050405020304" pitchFamily="18" charset="0"/>
                <a:buNone/>
              </a:pPr>
              <a:t>6</a:t>
            </a:fld>
            <a:endParaRPr lang="en-GB" altLang="nl-NL" sz="1400" dirty="0">
              <a:latin typeface="Arial Rounded MT Bold" panose="020F0704030504030204" pitchFamily="34" charset="0"/>
            </a:endParaRPr>
          </a:p>
        </p:txBody>
      </p:sp>
      <p:grpSp>
        <p:nvGrpSpPr>
          <p:cNvPr id="2" name="Groep 1"/>
          <p:cNvGrpSpPr/>
          <p:nvPr/>
        </p:nvGrpSpPr>
        <p:grpSpPr>
          <a:xfrm>
            <a:off x="674626" y="1844824"/>
            <a:ext cx="7735915" cy="3749675"/>
            <a:chOff x="714375" y="1500188"/>
            <a:chExt cx="7735915" cy="3749675"/>
          </a:xfrm>
        </p:grpSpPr>
        <p:sp>
          <p:nvSpPr>
            <p:cNvPr id="4" name="Trapezoid 3"/>
            <p:cNvSpPr/>
            <p:nvPr/>
          </p:nvSpPr>
          <p:spPr bwMode="auto">
            <a:xfrm>
              <a:off x="5072063" y="3286125"/>
              <a:ext cx="2428875" cy="785813"/>
            </a:xfrm>
            <a:prstGeom prst="trapezoid">
              <a:avLst>
                <a:gd name="adj" fmla="val 124016"/>
              </a:avLst>
            </a:prstGeom>
            <a:solidFill>
              <a:srgbClr val="FFFF00"/>
            </a:solidFill>
            <a:ln w="9525" cap="flat" cmpd="sng" algn="ctr">
              <a:solidFill>
                <a:schemeClr val="bg1"/>
              </a:solidFill>
              <a:prstDash val="solid"/>
              <a:round/>
              <a:headEnd type="none" w="med" len="med"/>
              <a:tailEnd type="none" w="med" len="med"/>
            </a:ln>
            <a:effectLst/>
          </p:spPr>
          <p:txBody>
            <a:bodyPr/>
            <a:lstStyle/>
            <a:p>
              <a:pPr eaLnBrk="1" hangingPunct="1">
                <a:lnSpc>
                  <a:spcPct val="93000"/>
                </a:lnSpc>
                <a:buClr>
                  <a:srgbClr val="000000"/>
                </a:buClr>
                <a:buSzPct val="100000"/>
                <a:buFont typeface="Times New Roman" pitchFamily="16" charset="0"/>
                <a:buNone/>
                <a:defRPr/>
              </a:pPr>
              <a:endParaRPr lang="en-GB" dirty="0">
                <a:solidFill>
                  <a:schemeClr val="tx1"/>
                </a:solidFill>
                <a:latin typeface="Arial Rounded MT Bold" panose="020F0704030504030204" pitchFamily="34" charset="0"/>
                <a:cs typeface="Times New Roman" pitchFamily="16" charset="0"/>
              </a:endParaRPr>
            </a:p>
          </p:txBody>
        </p:sp>
        <p:sp>
          <p:nvSpPr>
            <p:cNvPr id="38" name="Trapezoid 37"/>
            <p:cNvSpPr/>
            <p:nvPr/>
          </p:nvSpPr>
          <p:spPr bwMode="auto">
            <a:xfrm flipV="1">
              <a:off x="5072063" y="2286000"/>
              <a:ext cx="2428875" cy="714375"/>
            </a:xfrm>
            <a:prstGeom prst="trapezoid">
              <a:avLst>
                <a:gd name="adj" fmla="val 137001"/>
              </a:avLst>
            </a:prstGeom>
            <a:solidFill>
              <a:srgbClr val="FFFF00"/>
            </a:solidFill>
            <a:ln w="9525" cap="flat" cmpd="sng" algn="ctr">
              <a:solidFill>
                <a:schemeClr val="bg1"/>
              </a:solidFill>
              <a:prstDash val="solid"/>
              <a:round/>
              <a:headEnd type="none" w="med" len="med"/>
              <a:tailEnd type="none" w="med" len="med"/>
            </a:ln>
            <a:effectLst/>
          </p:spPr>
          <p:txBody>
            <a:bodyPr/>
            <a:lstStyle/>
            <a:p>
              <a:pPr eaLnBrk="1" hangingPunct="1">
                <a:lnSpc>
                  <a:spcPct val="93000"/>
                </a:lnSpc>
                <a:buClr>
                  <a:srgbClr val="000000"/>
                </a:buClr>
                <a:buSzPct val="100000"/>
                <a:buFont typeface="Times New Roman" pitchFamily="16" charset="0"/>
                <a:buNone/>
                <a:defRPr/>
              </a:pPr>
              <a:endParaRPr lang="en-GB" dirty="0">
                <a:solidFill>
                  <a:srgbClr val="FFFF00"/>
                </a:solidFill>
                <a:latin typeface="Arial Rounded MT Bold" panose="020F0704030504030204" pitchFamily="34" charset="0"/>
                <a:cs typeface="Times New Roman" pitchFamily="16" charset="0"/>
              </a:endParaRPr>
            </a:p>
          </p:txBody>
        </p:sp>
        <p:sp>
          <p:nvSpPr>
            <p:cNvPr id="138244" name="Rectangle 38"/>
            <p:cNvSpPr>
              <a:spLocks noChangeArrowheads="1"/>
            </p:cNvSpPr>
            <p:nvPr/>
          </p:nvSpPr>
          <p:spPr bwMode="auto">
            <a:xfrm>
              <a:off x="5072063" y="4071938"/>
              <a:ext cx="2357437" cy="914400"/>
            </a:xfrm>
            <a:prstGeom prst="rect">
              <a:avLst/>
            </a:prstGeom>
            <a:solidFill>
              <a:srgbClr val="FFFF00"/>
            </a:solidFill>
            <a:ln w="9525" algn="ctr">
              <a:solidFill>
                <a:srgbClr val="FFFF00"/>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7" name="Down Arrow 6"/>
            <p:cNvSpPr/>
            <p:nvPr/>
          </p:nvSpPr>
          <p:spPr bwMode="auto">
            <a:xfrm>
              <a:off x="1285875" y="1500188"/>
              <a:ext cx="2000250" cy="500062"/>
            </a:xfrm>
            <a:prstGeom prst="downArrow">
              <a:avLst/>
            </a:prstGeom>
            <a:solidFill>
              <a:srgbClr val="FF99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Times New Roman" pitchFamily="16" charset="0"/>
                <a:buNone/>
                <a:defRPr/>
              </a:pPr>
              <a:r>
                <a:rPr lang="en-US" sz="2000" dirty="0">
                  <a:solidFill>
                    <a:schemeClr val="tx2"/>
                  </a:solidFill>
                  <a:latin typeface="Arial Rounded MT Bold" panose="020F0704030504030204" pitchFamily="34" charset="0"/>
                  <a:cs typeface="Times New Roman" pitchFamily="16" charset="0"/>
                </a:rPr>
                <a:t> input</a:t>
              </a:r>
              <a:endParaRPr lang="en-GB" sz="1600" dirty="0">
                <a:solidFill>
                  <a:schemeClr val="tx2"/>
                </a:solidFill>
                <a:latin typeface="Arial Rounded MT Bold" panose="020F0704030504030204" pitchFamily="34" charset="0"/>
                <a:cs typeface="Times New Roman" pitchFamily="16" charset="0"/>
              </a:endParaRPr>
            </a:p>
          </p:txBody>
        </p:sp>
        <p:sp>
          <p:nvSpPr>
            <p:cNvPr id="11" name="Rectangle 10"/>
            <p:cNvSpPr/>
            <p:nvPr/>
          </p:nvSpPr>
          <p:spPr bwMode="auto">
            <a:xfrm>
              <a:off x="1143000" y="2214563"/>
              <a:ext cx="2357438" cy="278606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a:lstStyle/>
            <a:p>
              <a:pPr eaLnBrk="1" hangingPunct="1">
                <a:lnSpc>
                  <a:spcPct val="93000"/>
                </a:lnSpc>
                <a:buClr>
                  <a:srgbClr val="000000"/>
                </a:buClr>
                <a:buSzPct val="100000"/>
                <a:buFont typeface="Times New Roman" pitchFamily="16" charset="0"/>
                <a:buNone/>
                <a:defRPr/>
              </a:pPr>
              <a:endParaRPr lang="en-US" dirty="0">
                <a:latin typeface="Arial Rounded MT Bold" panose="020F0704030504030204" pitchFamily="34" charset="0"/>
                <a:cs typeface="Times New Roman" pitchFamily="16" charset="0"/>
              </a:endParaRPr>
            </a:p>
            <a:p>
              <a:pPr eaLnBrk="1" hangingPunct="1">
                <a:lnSpc>
                  <a:spcPct val="93000"/>
                </a:lnSpc>
                <a:buClr>
                  <a:srgbClr val="000000"/>
                </a:buClr>
                <a:buSzPct val="100000"/>
                <a:buFont typeface="Times New Roman" pitchFamily="16" charset="0"/>
                <a:buNone/>
                <a:defRPr/>
              </a:pPr>
              <a:endParaRPr lang="en-US" dirty="0">
                <a:latin typeface="Arial Rounded MT Bold" panose="020F0704030504030204" pitchFamily="34" charset="0"/>
                <a:cs typeface="Times New Roman" pitchFamily="16" charset="0"/>
              </a:endParaRPr>
            </a:p>
            <a:p>
              <a:pPr eaLnBrk="1" hangingPunct="1">
                <a:lnSpc>
                  <a:spcPct val="93000"/>
                </a:lnSpc>
                <a:buClr>
                  <a:srgbClr val="000000"/>
                </a:buClr>
                <a:buSzPct val="100000"/>
                <a:buFont typeface="Times New Roman" pitchFamily="16" charset="0"/>
                <a:buNone/>
                <a:defRPr/>
              </a:pPr>
              <a:r>
                <a:rPr lang="en-US" dirty="0">
                  <a:solidFill>
                    <a:schemeClr val="tx2"/>
                  </a:solidFill>
                  <a:latin typeface="Arial Rounded MT Bold" panose="020F0704030504030204" pitchFamily="34" charset="0"/>
                  <a:cs typeface="Times New Roman" pitchFamily="16" charset="0"/>
                </a:rPr>
                <a:t>      </a:t>
              </a:r>
            </a:p>
            <a:p>
              <a:pPr eaLnBrk="1" hangingPunct="1">
                <a:lnSpc>
                  <a:spcPct val="93000"/>
                </a:lnSpc>
                <a:buClr>
                  <a:srgbClr val="000000"/>
                </a:buClr>
                <a:buSzPct val="100000"/>
                <a:buFont typeface="Times New Roman" pitchFamily="16" charset="0"/>
                <a:buNone/>
                <a:defRPr/>
              </a:pPr>
              <a:r>
                <a:rPr lang="en-US" dirty="0">
                  <a:solidFill>
                    <a:schemeClr val="tx2"/>
                  </a:solidFill>
                  <a:latin typeface="Arial Rounded MT Bold" panose="020F0704030504030204" pitchFamily="34" charset="0"/>
                  <a:cs typeface="Times New Roman" pitchFamily="16" charset="0"/>
                </a:rPr>
                <a:t>     </a:t>
              </a:r>
              <a:endParaRPr lang="en-GB" dirty="0">
                <a:solidFill>
                  <a:schemeClr val="tx2"/>
                </a:solidFill>
                <a:latin typeface="Arial Rounded MT Bold" panose="020F0704030504030204" pitchFamily="34" charset="0"/>
                <a:cs typeface="Times New Roman" pitchFamily="16" charset="0"/>
              </a:endParaRPr>
            </a:p>
          </p:txBody>
        </p:sp>
        <p:sp>
          <p:nvSpPr>
            <p:cNvPr id="138248" name="Rectangle 11"/>
            <p:cNvSpPr>
              <a:spLocks noChangeArrowheads="1"/>
            </p:cNvSpPr>
            <p:nvPr/>
          </p:nvSpPr>
          <p:spPr bwMode="auto">
            <a:xfrm>
              <a:off x="1258888" y="3068638"/>
              <a:ext cx="573087" cy="288925"/>
            </a:xfrm>
            <a:prstGeom prst="rect">
              <a:avLst/>
            </a:prstGeom>
            <a:solidFill>
              <a:srgbClr val="339933"/>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138249" name="Rectangle 12"/>
            <p:cNvSpPr>
              <a:spLocks noChangeArrowheads="1"/>
            </p:cNvSpPr>
            <p:nvPr/>
          </p:nvSpPr>
          <p:spPr bwMode="auto">
            <a:xfrm>
              <a:off x="6072188" y="3000375"/>
              <a:ext cx="428625" cy="285750"/>
            </a:xfrm>
            <a:prstGeom prst="rect">
              <a:avLst/>
            </a:prstGeom>
            <a:solidFill>
              <a:srgbClr val="339933"/>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14" name="Down Arrow 13"/>
            <p:cNvSpPr/>
            <p:nvPr/>
          </p:nvSpPr>
          <p:spPr bwMode="auto">
            <a:xfrm>
              <a:off x="5357813" y="1571625"/>
              <a:ext cx="2000250" cy="500063"/>
            </a:xfrm>
            <a:prstGeom prst="downArrow">
              <a:avLst/>
            </a:prstGeom>
            <a:solidFill>
              <a:srgbClr val="FF9900"/>
            </a:solidFill>
            <a:ln w="9525" cap="flat" cmpd="sng" algn="ctr">
              <a:solidFill>
                <a:schemeClr val="tx1"/>
              </a:solidFill>
              <a:prstDash val="solid"/>
              <a:round/>
              <a:headEnd type="none" w="med" len="med"/>
              <a:tailEnd type="none" w="med" len="med"/>
            </a:ln>
            <a:effectLst/>
          </p:spPr>
          <p:txBody>
            <a:bodyPr/>
            <a:lstStyle/>
            <a:p>
              <a:pPr eaLnBrk="1" hangingPunct="1">
                <a:lnSpc>
                  <a:spcPct val="93000"/>
                </a:lnSpc>
                <a:buClr>
                  <a:srgbClr val="000000"/>
                </a:buClr>
                <a:buSzPct val="100000"/>
                <a:buFont typeface="Times New Roman" pitchFamily="16" charset="0"/>
                <a:buNone/>
                <a:defRPr/>
              </a:pPr>
              <a:r>
                <a:rPr lang="en-US" sz="2000" dirty="0">
                  <a:solidFill>
                    <a:schemeClr val="tx2"/>
                  </a:solidFill>
                  <a:latin typeface="Arial Rounded MT Bold" panose="020F0704030504030204" pitchFamily="34" charset="0"/>
                  <a:cs typeface="Times New Roman" pitchFamily="16" charset="0"/>
                </a:rPr>
                <a:t> input</a:t>
              </a:r>
              <a:endParaRPr lang="en-GB" sz="1600" dirty="0">
                <a:solidFill>
                  <a:schemeClr val="tx2"/>
                </a:solidFill>
                <a:latin typeface="Arial Rounded MT Bold" panose="020F0704030504030204" pitchFamily="34" charset="0"/>
                <a:cs typeface="Times New Roman" pitchFamily="16" charset="0"/>
              </a:endParaRPr>
            </a:p>
          </p:txBody>
        </p:sp>
        <p:sp>
          <p:nvSpPr>
            <p:cNvPr id="15" name="TextBox 14"/>
            <p:cNvSpPr txBox="1"/>
            <p:nvPr/>
          </p:nvSpPr>
          <p:spPr>
            <a:xfrm>
              <a:off x="6823050" y="2747729"/>
              <a:ext cx="1627240" cy="951030"/>
            </a:xfrm>
            <a:prstGeom prst="rect">
              <a:avLst/>
            </a:prstGeom>
            <a:noFill/>
          </p:spPr>
          <p:txBody>
            <a:bodyPr wrap="none">
              <a:spAutoFit/>
            </a:bodyPr>
            <a:lstStyle/>
            <a:p>
              <a:pPr eaLnBrk="1" hangingPunct="1">
                <a:lnSpc>
                  <a:spcPct val="93000"/>
                </a:lnSpc>
                <a:buClr>
                  <a:srgbClr val="000000"/>
                </a:buClr>
                <a:buSzPct val="100000"/>
                <a:buFont typeface="Times New Roman" panose="02020603050405020304" pitchFamily="18" charset="0"/>
                <a:buNone/>
                <a:defRPr/>
              </a:pPr>
              <a:r>
                <a:rPr lang="en-US" sz="2000" dirty="0">
                  <a:solidFill>
                    <a:schemeClr val="accent2"/>
                  </a:solidFill>
                  <a:latin typeface="Arial Rounded MT Bold" panose="020F0704030504030204" pitchFamily="34" charset="0"/>
                </a:rPr>
                <a:t>choke point</a:t>
              </a:r>
            </a:p>
            <a:p>
              <a:pPr eaLnBrk="1" hangingPunct="1">
                <a:lnSpc>
                  <a:spcPct val="93000"/>
                </a:lnSpc>
                <a:buClr>
                  <a:srgbClr val="000000"/>
                </a:buClr>
                <a:buSzPct val="100000"/>
                <a:buFont typeface="Times New Roman" panose="02020603050405020304" pitchFamily="18" charset="0"/>
                <a:buNone/>
                <a:defRPr/>
              </a:pPr>
              <a:r>
                <a:rPr lang="en-US" sz="2000" dirty="0">
                  <a:solidFill>
                    <a:schemeClr val="tx1"/>
                  </a:solidFill>
                  <a:latin typeface="Arial Rounded MT Bold" panose="020F0704030504030204" pitchFamily="34" charset="0"/>
                </a:rPr>
                <a:t>for</a:t>
              </a:r>
              <a:endParaRPr lang="en-US" sz="2000" dirty="0">
                <a:solidFill>
                  <a:srgbClr val="006600"/>
                </a:solidFill>
                <a:latin typeface="Arial Rounded MT Bold" panose="020F0704030504030204" pitchFamily="34" charset="0"/>
              </a:endParaRPr>
            </a:p>
            <a:p>
              <a:pPr eaLnBrk="1" hangingPunct="1">
                <a:lnSpc>
                  <a:spcPct val="93000"/>
                </a:lnSpc>
                <a:buClr>
                  <a:srgbClr val="000000"/>
                </a:buClr>
                <a:buSzPct val="100000"/>
                <a:buFont typeface="Times New Roman" panose="02020603050405020304" pitchFamily="18" charset="0"/>
                <a:buNone/>
                <a:defRPr/>
              </a:pPr>
              <a:r>
                <a:rPr lang="en-US" sz="2000" dirty="0">
                  <a:solidFill>
                    <a:srgbClr val="339933"/>
                  </a:solidFill>
                  <a:latin typeface="Arial Rounded MT Bold" panose="020F0704030504030204" pitchFamily="34" charset="0"/>
                </a:rPr>
                <a:t>input check</a:t>
              </a:r>
              <a:endParaRPr lang="en-GB" sz="2000" dirty="0">
                <a:solidFill>
                  <a:srgbClr val="339933"/>
                </a:solidFill>
                <a:latin typeface="Arial Rounded MT Bold" panose="020F0704030504030204" pitchFamily="34" charset="0"/>
              </a:endParaRPr>
            </a:p>
          </p:txBody>
        </p:sp>
        <p:sp>
          <p:nvSpPr>
            <p:cNvPr id="138252" name="Freeform 19"/>
            <p:cNvSpPr>
              <a:spLocks noChangeArrowheads="1"/>
            </p:cNvSpPr>
            <p:nvPr/>
          </p:nvSpPr>
          <p:spPr bwMode="auto">
            <a:xfrm>
              <a:off x="5764213" y="2146300"/>
              <a:ext cx="523875" cy="3068638"/>
            </a:xfrm>
            <a:custGeom>
              <a:avLst/>
              <a:gdLst>
                <a:gd name="T0" fmla="*/ 0 w 523461"/>
                <a:gd name="T1" fmla="*/ 0 h 2637183"/>
                <a:gd name="T2" fmla="*/ 134738 w 523461"/>
                <a:gd name="T3" fmla="*/ 10401317 h 2637183"/>
                <a:gd name="T4" fmla="*/ 444642 w 523461"/>
                <a:gd name="T5" fmla="*/ 18202322 h 2637183"/>
                <a:gd name="T6" fmla="*/ 485065 w 523461"/>
                <a:gd name="T7" fmla="*/ 33061328 h 2637183"/>
                <a:gd name="T8" fmla="*/ 161688 w 523461"/>
                <a:gd name="T9" fmla="*/ 54235394 h 2637183"/>
                <a:gd name="T10" fmla="*/ 390747 w 523461"/>
                <a:gd name="T11" fmla="*/ 73923670 h 2637183"/>
                <a:gd name="T12" fmla="*/ 0 60000 65536"/>
                <a:gd name="T13" fmla="*/ 0 60000 65536"/>
                <a:gd name="T14" fmla="*/ 0 60000 65536"/>
                <a:gd name="T15" fmla="*/ 0 60000 65536"/>
                <a:gd name="T16" fmla="*/ 0 60000 65536"/>
                <a:gd name="T17" fmla="*/ 0 60000 65536"/>
                <a:gd name="T18" fmla="*/ 0 w 523461"/>
                <a:gd name="T19" fmla="*/ 0 h 2637183"/>
                <a:gd name="T20" fmla="*/ 523461 w 523461"/>
                <a:gd name="T21" fmla="*/ 2637183 h 2637183"/>
              </a:gdLst>
              <a:ahLst/>
              <a:cxnLst>
                <a:cxn ang="T12">
                  <a:pos x="T0" y="T1"/>
                </a:cxn>
                <a:cxn ang="T13">
                  <a:pos x="T2" y="T3"/>
                </a:cxn>
                <a:cxn ang="T14">
                  <a:pos x="T4" y="T5"/>
                </a:cxn>
                <a:cxn ang="T15">
                  <a:pos x="T6" y="T7"/>
                </a:cxn>
                <a:cxn ang="T16">
                  <a:pos x="T8" y="T9"/>
                </a:cxn>
                <a:cxn ang="T17">
                  <a:pos x="T10" y="T11"/>
                </a:cxn>
              </a:cxnLst>
              <a:rect l="T18" t="T19" r="T20" b="T21"/>
              <a:pathLst>
                <a:path w="523461" h="2637183">
                  <a:moveTo>
                    <a:pt x="0" y="0"/>
                  </a:moveTo>
                  <a:cubicBezTo>
                    <a:pt x="29817" y="131417"/>
                    <a:pt x="59634" y="262835"/>
                    <a:pt x="132521" y="371061"/>
                  </a:cubicBezTo>
                  <a:cubicBezTo>
                    <a:pt x="205408" y="479287"/>
                    <a:pt x="379895" y="514627"/>
                    <a:pt x="437321" y="649357"/>
                  </a:cubicBezTo>
                  <a:cubicBezTo>
                    <a:pt x="494747" y="784087"/>
                    <a:pt x="523461" y="965200"/>
                    <a:pt x="477078" y="1179444"/>
                  </a:cubicBezTo>
                  <a:cubicBezTo>
                    <a:pt x="430695" y="1393688"/>
                    <a:pt x="174487" y="1691862"/>
                    <a:pt x="159026" y="1934818"/>
                  </a:cubicBezTo>
                  <a:cubicBezTo>
                    <a:pt x="143565" y="2177774"/>
                    <a:pt x="263939" y="2407478"/>
                    <a:pt x="384313" y="2637183"/>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sp>
          <p:nvSpPr>
            <p:cNvPr id="138253" name="Rectangle 20"/>
            <p:cNvSpPr>
              <a:spLocks noChangeArrowheads="1"/>
            </p:cNvSpPr>
            <p:nvPr/>
          </p:nvSpPr>
          <p:spPr bwMode="auto">
            <a:xfrm>
              <a:off x="2195513" y="3357563"/>
              <a:ext cx="500062" cy="285750"/>
            </a:xfrm>
            <a:prstGeom prst="rect">
              <a:avLst/>
            </a:prstGeom>
            <a:solidFill>
              <a:srgbClr val="339933"/>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138254" name="Rectangle 21"/>
            <p:cNvSpPr>
              <a:spLocks noChangeArrowheads="1"/>
            </p:cNvSpPr>
            <p:nvPr/>
          </p:nvSpPr>
          <p:spPr bwMode="auto">
            <a:xfrm>
              <a:off x="1116013" y="4437063"/>
              <a:ext cx="500062" cy="285750"/>
            </a:xfrm>
            <a:prstGeom prst="rect">
              <a:avLst/>
            </a:prstGeom>
            <a:solidFill>
              <a:srgbClr val="339933"/>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138255" name="Rectangle 22"/>
            <p:cNvSpPr>
              <a:spLocks noChangeArrowheads="1"/>
            </p:cNvSpPr>
            <p:nvPr/>
          </p:nvSpPr>
          <p:spPr bwMode="auto">
            <a:xfrm>
              <a:off x="2916238" y="2420938"/>
              <a:ext cx="500062" cy="285750"/>
            </a:xfrm>
            <a:prstGeom prst="rect">
              <a:avLst/>
            </a:prstGeom>
            <a:solidFill>
              <a:srgbClr val="339933"/>
            </a:solidFill>
            <a:ln w="9525" algn="ctr">
              <a:solidFill>
                <a:schemeClr val="tx1"/>
              </a:solidFill>
              <a:round/>
              <a:headEnd/>
              <a:tailEnd/>
            </a:ln>
          </p:spPr>
          <p:txBody>
            <a:bodyPr/>
            <a:lstStyle/>
            <a:p>
              <a:pPr eaLnBrk="1" hangingPunct="1">
                <a:lnSpc>
                  <a:spcPct val="93000"/>
                </a:lnSpc>
                <a:buClr>
                  <a:srgbClr val="000000"/>
                </a:buClr>
                <a:buSzPct val="100000"/>
                <a:buFont typeface="Times New Roman" panose="02020603050405020304" pitchFamily="18" charset="0"/>
                <a:buNone/>
              </a:pPr>
              <a:endParaRPr lang="en-US" altLang="nl-NL" dirty="0">
                <a:latin typeface="Arial Rounded MT Bold" panose="020F0704030504030204" pitchFamily="34" charset="0"/>
              </a:endParaRPr>
            </a:p>
          </p:txBody>
        </p:sp>
        <p:sp>
          <p:nvSpPr>
            <p:cNvPr id="138256" name="Freeform 26"/>
            <p:cNvSpPr>
              <a:spLocks noChangeArrowheads="1"/>
            </p:cNvSpPr>
            <p:nvPr/>
          </p:nvSpPr>
          <p:spPr bwMode="auto">
            <a:xfrm>
              <a:off x="1474788" y="2106613"/>
              <a:ext cx="657225" cy="3035300"/>
            </a:xfrm>
            <a:custGeom>
              <a:avLst/>
              <a:gdLst>
                <a:gd name="T0" fmla="*/ 422870 w 655983"/>
                <a:gd name="T1" fmla="*/ 0 h 3034747"/>
                <a:gd name="T2" fmla="*/ 643496 w 655983"/>
                <a:gd name="T3" fmla="*/ 478905 h 3034747"/>
                <a:gd name="T4" fmla="*/ 188452 w 655983"/>
                <a:gd name="T5" fmla="*/ 1064248 h 3034747"/>
                <a:gd name="T6" fmla="*/ 78139 w 655983"/>
                <a:gd name="T7" fmla="*/ 1862424 h 3034747"/>
                <a:gd name="T8" fmla="*/ 657285 w 655983"/>
                <a:gd name="T9" fmla="*/ 2274814 h 3034747"/>
                <a:gd name="T10" fmla="*/ 216031 w 655983"/>
                <a:gd name="T11" fmla="*/ 3046387 h 3034747"/>
                <a:gd name="T12" fmla="*/ 0 60000 65536"/>
                <a:gd name="T13" fmla="*/ 0 60000 65536"/>
                <a:gd name="T14" fmla="*/ 0 60000 65536"/>
                <a:gd name="T15" fmla="*/ 0 60000 65536"/>
                <a:gd name="T16" fmla="*/ 0 60000 65536"/>
                <a:gd name="T17" fmla="*/ 0 60000 65536"/>
                <a:gd name="T18" fmla="*/ 0 w 655983"/>
                <a:gd name="T19" fmla="*/ 0 h 3034747"/>
                <a:gd name="T20" fmla="*/ 655983 w 655983"/>
                <a:gd name="T21" fmla="*/ 3034747 h 3034747"/>
              </a:gdLst>
              <a:ahLst/>
              <a:cxnLst>
                <a:cxn ang="T12">
                  <a:pos x="T0" y="T1"/>
                </a:cxn>
                <a:cxn ang="T13">
                  <a:pos x="T2" y="T3"/>
                </a:cxn>
                <a:cxn ang="T14">
                  <a:pos x="T4" y="T5"/>
                </a:cxn>
                <a:cxn ang="T15">
                  <a:pos x="T6" y="T7"/>
                </a:cxn>
                <a:cxn ang="T16">
                  <a:pos x="T8" y="T9"/>
                </a:cxn>
                <a:cxn ang="T17">
                  <a:pos x="T10" y="T11"/>
                </a:cxn>
              </a:cxnLst>
              <a:rect l="T18" t="T19" r="T20" b="T21"/>
              <a:pathLst>
                <a:path w="655983" h="3034747">
                  <a:moveTo>
                    <a:pt x="406401" y="0"/>
                  </a:moveTo>
                  <a:cubicBezTo>
                    <a:pt x="531192" y="150191"/>
                    <a:pt x="655983" y="300382"/>
                    <a:pt x="618435" y="477078"/>
                  </a:cubicBezTo>
                  <a:cubicBezTo>
                    <a:pt x="580887" y="653774"/>
                    <a:pt x="271671" y="830470"/>
                    <a:pt x="181114" y="1060174"/>
                  </a:cubicBezTo>
                  <a:cubicBezTo>
                    <a:pt x="90558" y="1289878"/>
                    <a:pt x="0" y="1654313"/>
                    <a:pt x="75096" y="1855304"/>
                  </a:cubicBezTo>
                  <a:cubicBezTo>
                    <a:pt x="150192" y="2056295"/>
                    <a:pt x="609601" y="2069547"/>
                    <a:pt x="631688" y="2266121"/>
                  </a:cubicBezTo>
                  <a:cubicBezTo>
                    <a:pt x="653775" y="2462695"/>
                    <a:pt x="430696" y="2748721"/>
                    <a:pt x="207618" y="3034747"/>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sp>
          <p:nvSpPr>
            <p:cNvPr id="138257" name="Freeform 29"/>
            <p:cNvSpPr>
              <a:spLocks noChangeArrowheads="1"/>
            </p:cNvSpPr>
            <p:nvPr/>
          </p:nvSpPr>
          <p:spPr bwMode="auto">
            <a:xfrm>
              <a:off x="2428875" y="2071688"/>
              <a:ext cx="357188" cy="3035300"/>
            </a:xfrm>
            <a:custGeom>
              <a:avLst/>
              <a:gdLst>
                <a:gd name="T0" fmla="*/ 1 w 655983"/>
                <a:gd name="T1" fmla="*/ 0 h 3034747"/>
                <a:gd name="T2" fmla="*/ 1 w 655983"/>
                <a:gd name="T3" fmla="*/ 478905 h 3034747"/>
                <a:gd name="T4" fmla="*/ 1 w 655983"/>
                <a:gd name="T5" fmla="*/ 1064248 h 3034747"/>
                <a:gd name="T6" fmla="*/ 1 w 655983"/>
                <a:gd name="T7" fmla="*/ 1862424 h 3034747"/>
                <a:gd name="T8" fmla="*/ 1 w 655983"/>
                <a:gd name="T9" fmla="*/ 2274814 h 3034747"/>
                <a:gd name="T10" fmla="*/ 1 w 655983"/>
                <a:gd name="T11" fmla="*/ 3046387 h 3034747"/>
                <a:gd name="T12" fmla="*/ 0 60000 65536"/>
                <a:gd name="T13" fmla="*/ 0 60000 65536"/>
                <a:gd name="T14" fmla="*/ 0 60000 65536"/>
                <a:gd name="T15" fmla="*/ 0 60000 65536"/>
                <a:gd name="T16" fmla="*/ 0 60000 65536"/>
                <a:gd name="T17" fmla="*/ 0 60000 65536"/>
                <a:gd name="T18" fmla="*/ 0 w 655983"/>
                <a:gd name="T19" fmla="*/ 0 h 3034747"/>
                <a:gd name="T20" fmla="*/ 655983 w 655983"/>
                <a:gd name="T21" fmla="*/ 3034747 h 3034747"/>
              </a:gdLst>
              <a:ahLst/>
              <a:cxnLst>
                <a:cxn ang="T12">
                  <a:pos x="T0" y="T1"/>
                </a:cxn>
                <a:cxn ang="T13">
                  <a:pos x="T2" y="T3"/>
                </a:cxn>
                <a:cxn ang="T14">
                  <a:pos x="T4" y="T5"/>
                </a:cxn>
                <a:cxn ang="T15">
                  <a:pos x="T6" y="T7"/>
                </a:cxn>
                <a:cxn ang="T16">
                  <a:pos x="T8" y="T9"/>
                </a:cxn>
                <a:cxn ang="T17">
                  <a:pos x="T10" y="T11"/>
                </a:cxn>
              </a:cxnLst>
              <a:rect l="T18" t="T19" r="T20" b="T21"/>
              <a:pathLst>
                <a:path w="655983" h="3034747">
                  <a:moveTo>
                    <a:pt x="406401" y="0"/>
                  </a:moveTo>
                  <a:cubicBezTo>
                    <a:pt x="531192" y="150191"/>
                    <a:pt x="655983" y="300382"/>
                    <a:pt x="618435" y="477078"/>
                  </a:cubicBezTo>
                  <a:cubicBezTo>
                    <a:pt x="580887" y="653774"/>
                    <a:pt x="271671" y="830470"/>
                    <a:pt x="181114" y="1060174"/>
                  </a:cubicBezTo>
                  <a:cubicBezTo>
                    <a:pt x="90558" y="1289878"/>
                    <a:pt x="0" y="1654313"/>
                    <a:pt x="75096" y="1855304"/>
                  </a:cubicBezTo>
                  <a:cubicBezTo>
                    <a:pt x="150192" y="2056295"/>
                    <a:pt x="609601" y="2069547"/>
                    <a:pt x="631688" y="2266121"/>
                  </a:cubicBezTo>
                  <a:cubicBezTo>
                    <a:pt x="653775" y="2462695"/>
                    <a:pt x="430696" y="2748721"/>
                    <a:pt x="207618" y="3034747"/>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sp>
          <p:nvSpPr>
            <p:cNvPr id="31" name="TextBox 30"/>
            <p:cNvSpPr txBox="1"/>
            <p:nvPr/>
          </p:nvSpPr>
          <p:spPr>
            <a:xfrm>
              <a:off x="2916161" y="4436996"/>
              <a:ext cx="1458989" cy="378565"/>
            </a:xfrm>
            <a:prstGeom prst="rect">
              <a:avLst/>
            </a:prstGeom>
            <a:noFill/>
          </p:spPr>
          <p:txBody>
            <a:bodyPr wrap="none">
              <a:spAutoFit/>
            </a:bodyPr>
            <a:lstStyle/>
            <a:p>
              <a:pPr eaLnBrk="1" hangingPunct="1">
                <a:lnSpc>
                  <a:spcPct val="93000"/>
                </a:lnSpc>
                <a:buClr>
                  <a:srgbClr val="000000"/>
                </a:buClr>
                <a:buSzPct val="100000"/>
                <a:buFont typeface="Times New Roman" panose="02020603050405020304" pitchFamily="18" charset="0"/>
                <a:buNone/>
                <a:defRPr/>
              </a:pPr>
              <a:r>
                <a:rPr lang="en-US" sz="2000" dirty="0">
                  <a:solidFill>
                    <a:srgbClr val="FF0000"/>
                  </a:solidFill>
                  <a:latin typeface="Arial Rounded MT Bold" panose="020F0704030504030204" pitchFamily="34" charset="0"/>
                </a:rPr>
                <a:t>data flows</a:t>
              </a:r>
              <a:endParaRPr lang="en-GB" sz="2000" dirty="0">
                <a:solidFill>
                  <a:srgbClr val="FF0000"/>
                </a:solidFill>
                <a:latin typeface="Arial Rounded MT Bold" panose="020F0704030504030204" pitchFamily="34" charset="0"/>
              </a:endParaRPr>
            </a:p>
          </p:txBody>
        </p:sp>
        <p:sp>
          <p:nvSpPr>
            <p:cNvPr id="32" name="TextBox 31"/>
            <p:cNvSpPr txBox="1"/>
            <p:nvPr/>
          </p:nvSpPr>
          <p:spPr>
            <a:xfrm>
              <a:off x="3461443" y="2715406"/>
              <a:ext cx="1757084" cy="1237262"/>
            </a:xfrm>
            <a:prstGeom prst="rect">
              <a:avLst/>
            </a:prstGeom>
            <a:noFill/>
          </p:spPr>
          <p:txBody>
            <a:bodyPr wrap="none">
              <a:spAutoFit/>
            </a:bodyPr>
            <a:lstStyle/>
            <a:p>
              <a:pPr eaLnBrk="1" hangingPunct="1">
                <a:lnSpc>
                  <a:spcPct val="93000"/>
                </a:lnSpc>
                <a:buClr>
                  <a:srgbClr val="000000"/>
                </a:buClr>
                <a:buSzPct val="100000"/>
                <a:buFont typeface="Times New Roman" panose="02020603050405020304" pitchFamily="18" charset="0"/>
                <a:buNone/>
                <a:defRPr/>
              </a:pPr>
              <a:r>
                <a:rPr lang="en-US" sz="2000" dirty="0">
                  <a:solidFill>
                    <a:srgbClr val="006600"/>
                  </a:solidFill>
                  <a:latin typeface="Arial Rounded MT Bold" panose="020F0704030504030204" pitchFamily="34" charset="0"/>
                </a:rPr>
                <a:t> </a:t>
              </a:r>
            </a:p>
            <a:p>
              <a:pPr eaLnBrk="1" hangingPunct="1">
                <a:lnSpc>
                  <a:spcPct val="93000"/>
                </a:lnSpc>
                <a:buClr>
                  <a:srgbClr val="000000"/>
                </a:buClr>
                <a:buSzPct val="100000"/>
                <a:buFont typeface="Times New Roman" panose="02020603050405020304" pitchFamily="18" charset="0"/>
                <a:buNone/>
                <a:defRPr/>
              </a:pPr>
              <a:r>
                <a:rPr lang="en-US" sz="2000" dirty="0">
                  <a:solidFill>
                    <a:srgbClr val="339933"/>
                  </a:solidFill>
                  <a:latin typeface="Arial Rounded MT Bold" panose="020F0704030504030204" pitchFamily="34" charset="0"/>
                </a:rPr>
                <a:t>input checks</a:t>
              </a:r>
            </a:p>
            <a:p>
              <a:pPr eaLnBrk="1" hangingPunct="1">
                <a:lnSpc>
                  <a:spcPct val="93000"/>
                </a:lnSpc>
                <a:buClr>
                  <a:srgbClr val="000000"/>
                </a:buClr>
                <a:buSzPct val="100000"/>
                <a:buFont typeface="Times New Roman" panose="02020603050405020304" pitchFamily="18" charset="0"/>
                <a:buNone/>
                <a:defRPr/>
              </a:pPr>
              <a:r>
                <a:rPr lang="en-US" sz="2000" dirty="0">
                  <a:solidFill>
                    <a:schemeClr val="tx1"/>
                  </a:solidFill>
                  <a:latin typeface="Arial Rounded MT Bold" panose="020F0704030504030204" pitchFamily="34" charset="0"/>
                </a:rPr>
                <a:t>all over </a:t>
              </a:r>
            </a:p>
            <a:p>
              <a:pPr eaLnBrk="1" hangingPunct="1">
                <a:lnSpc>
                  <a:spcPct val="93000"/>
                </a:lnSpc>
                <a:buClr>
                  <a:srgbClr val="000000"/>
                </a:buClr>
                <a:buSzPct val="100000"/>
                <a:buFont typeface="Times New Roman" panose="02020603050405020304" pitchFamily="18" charset="0"/>
                <a:buNone/>
                <a:defRPr/>
              </a:pPr>
              <a:r>
                <a:rPr lang="en-US" sz="2000" dirty="0">
                  <a:solidFill>
                    <a:schemeClr val="tx1"/>
                  </a:solidFill>
                  <a:latin typeface="Arial Rounded MT Bold" panose="020F0704030504030204" pitchFamily="34" charset="0"/>
                </a:rPr>
                <a:t>the place</a:t>
              </a:r>
              <a:endParaRPr lang="en-GB" sz="2000" dirty="0">
                <a:solidFill>
                  <a:schemeClr val="tx1"/>
                </a:solidFill>
                <a:latin typeface="Arial Rounded MT Bold" panose="020F0704030504030204" pitchFamily="34" charset="0"/>
              </a:endParaRPr>
            </a:p>
          </p:txBody>
        </p:sp>
        <p:sp>
          <p:nvSpPr>
            <p:cNvPr id="138260" name="Freeform 34"/>
            <p:cNvSpPr>
              <a:spLocks noChangeArrowheads="1"/>
            </p:cNvSpPr>
            <p:nvPr/>
          </p:nvSpPr>
          <p:spPr bwMode="auto">
            <a:xfrm>
              <a:off x="6072188" y="2214563"/>
              <a:ext cx="655637" cy="3035300"/>
            </a:xfrm>
            <a:custGeom>
              <a:avLst/>
              <a:gdLst>
                <a:gd name="T0" fmla="*/ 401924 w 655983"/>
                <a:gd name="T1" fmla="*/ 0 h 3034747"/>
                <a:gd name="T2" fmla="*/ 611622 w 655983"/>
                <a:gd name="T3" fmla="*/ 478905 h 3034747"/>
                <a:gd name="T4" fmla="*/ 179118 w 655983"/>
                <a:gd name="T5" fmla="*/ 1064248 h 3034747"/>
                <a:gd name="T6" fmla="*/ 74271 w 655983"/>
                <a:gd name="T7" fmla="*/ 1862424 h 3034747"/>
                <a:gd name="T8" fmla="*/ 624728 w 655983"/>
                <a:gd name="T9" fmla="*/ 2274814 h 3034747"/>
                <a:gd name="T10" fmla="*/ 205331 w 655983"/>
                <a:gd name="T11" fmla="*/ 3046387 h 3034747"/>
                <a:gd name="T12" fmla="*/ 0 60000 65536"/>
                <a:gd name="T13" fmla="*/ 0 60000 65536"/>
                <a:gd name="T14" fmla="*/ 0 60000 65536"/>
                <a:gd name="T15" fmla="*/ 0 60000 65536"/>
                <a:gd name="T16" fmla="*/ 0 60000 65536"/>
                <a:gd name="T17" fmla="*/ 0 60000 65536"/>
                <a:gd name="T18" fmla="*/ 0 w 655983"/>
                <a:gd name="T19" fmla="*/ 0 h 3034747"/>
                <a:gd name="T20" fmla="*/ 655983 w 655983"/>
                <a:gd name="T21" fmla="*/ 3034747 h 3034747"/>
              </a:gdLst>
              <a:ahLst/>
              <a:cxnLst>
                <a:cxn ang="T12">
                  <a:pos x="T0" y="T1"/>
                </a:cxn>
                <a:cxn ang="T13">
                  <a:pos x="T2" y="T3"/>
                </a:cxn>
                <a:cxn ang="T14">
                  <a:pos x="T4" y="T5"/>
                </a:cxn>
                <a:cxn ang="T15">
                  <a:pos x="T6" y="T7"/>
                </a:cxn>
                <a:cxn ang="T16">
                  <a:pos x="T8" y="T9"/>
                </a:cxn>
                <a:cxn ang="T17">
                  <a:pos x="T10" y="T11"/>
                </a:cxn>
              </a:cxnLst>
              <a:rect l="T18" t="T19" r="T20" b="T21"/>
              <a:pathLst>
                <a:path w="655983" h="3034747">
                  <a:moveTo>
                    <a:pt x="406401" y="0"/>
                  </a:moveTo>
                  <a:cubicBezTo>
                    <a:pt x="531192" y="150191"/>
                    <a:pt x="655983" y="300382"/>
                    <a:pt x="618435" y="477078"/>
                  </a:cubicBezTo>
                  <a:cubicBezTo>
                    <a:pt x="580887" y="653774"/>
                    <a:pt x="271671" y="830470"/>
                    <a:pt x="181114" y="1060174"/>
                  </a:cubicBezTo>
                  <a:cubicBezTo>
                    <a:pt x="90558" y="1289878"/>
                    <a:pt x="0" y="1654313"/>
                    <a:pt x="75096" y="1855304"/>
                  </a:cubicBezTo>
                  <a:cubicBezTo>
                    <a:pt x="150192" y="2056295"/>
                    <a:pt x="609601" y="2069547"/>
                    <a:pt x="631688" y="2266121"/>
                  </a:cubicBezTo>
                  <a:cubicBezTo>
                    <a:pt x="653775" y="2462695"/>
                    <a:pt x="430696" y="2748721"/>
                    <a:pt x="207618" y="3034747"/>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sp>
          <p:nvSpPr>
            <p:cNvPr id="138261" name="Freeform 36"/>
            <p:cNvSpPr>
              <a:spLocks noChangeArrowheads="1"/>
            </p:cNvSpPr>
            <p:nvPr/>
          </p:nvSpPr>
          <p:spPr bwMode="auto">
            <a:xfrm>
              <a:off x="1214438" y="2071688"/>
              <a:ext cx="2178050" cy="3017837"/>
            </a:xfrm>
            <a:custGeom>
              <a:avLst/>
              <a:gdLst>
                <a:gd name="T0" fmla="*/ 3320298 w 2122556"/>
                <a:gd name="T1" fmla="*/ 0 h 2849217"/>
                <a:gd name="T2" fmla="*/ 3180006 w 2122556"/>
                <a:gd name="T3" fmla="*/ 2488464 h 2849217"/>
                <a:gd name="T4" fmla="*/ 1753685 w 2122556"/>
                <a:gd name="T5" fmla="*/ 3286652 h 2849217"/>
                <a:gd name="T6" fmla="*/ 818383 w 2122556"/>
                <a:gd name="T7" fmla="*/ 2018945 h 2849217"/>
                <a:gd name="T8" fmla="*/ 280588 w 2122556"/>
                <a:gd name="T9" fmla="*/ 4084843 h 2849217"/>
                <a:gd name="T10" fmla="*/ 350735 w 2122556"/>
                <a:gd name="T11" fmla="*/ 6385488 h 2849217"/>
                <a:gd name="T12" fmla="*/ 1356184 w 2122556"/>
                <a:gd name="T13" fmla="*/ 6291582 h 2849217"/>
                <a:gd name="T14" fmla="*/ 3016331 w 2122556"/>
                <a:gd name="T15" fmla="*/ 5915965 h 2849217"/>
                <a:gd name="T16" fmla="*/ 3671035 w 2122556"/>
                <a:gd name="T17" fmla="*/ 6855011 h 2849217"/>
                <a:gd name="T18" fmla="*/ 2572067 w 2122556"/>
                <a:gd name="T19" fmla="*/ 7981856 h 2849217"/>
                <a:gd name="T20" fmla="*/ 1823828 w 2122556"/>
                <a:gd name="T21" fmla="*/ 9108714 h 2849217"/>
                <a:gd name="T22" fmla="*/ 748236 w 2122556"/>
                <a:gd name="T23" fmla="*/ 9719080 h 2849217"/>
                <a:gd name="T24" fmla="*/ 280588 w 2122556"/>
                <a:gd name="T25" fmla="*/ 9531268 h 2849217"/>
                <a:gd name="T26" fmla="*/ 46766 w 2122556"/>
                <a:gd name="T27" fmla="*/ 7559285 h 2849217"/>
                <a:gd name="T28" fmla="*/ 561178 w 2122556"/>
                <a:gd name="T29" fmla="*/ 6948917 h 2849217"/>
                <a:gd name="T30" fmla="*/ 1519854 w 2122556"/>
                <a:gd name="T31" fmla="*/ 6948917 h 2849217"/>
                <a:gd name="T32" fmla="*/ 2034271 w 2122556"/>
                <a:gd name="T33" fmla="*/ 8216620 h 2849217"/>
                <a:gd name="T34" fmla="*/ 3016331 w 2122556"/>
                <a:gd name="T35" fmla="*/ 10094690 h 28492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22556"/>
                <a:gd name="T55" fmla="*/ 0 h 2849217"/>
                <a:gd name="T56" fmla="*/ 2122556 w 2122556"/>
                <a:gd name="T57" fmla="*/ 2849217 h 28492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22556" h="2849217">
                  <a:moveTo>
                    <a:pt x="1881808" y="0"/>
                  </a:moveTo>
                  <a:cubicBezTo>
                    <a:pt x="1916042" y="273878"/>
                    <a:pt x="1950277" y="547756"/>
                    <a:pt x="1802295" y="702365"/>
                  </a:cubicBezTo>
                  <a:cubicBezTo>
                    <a:pt x="1654313" y="856974"/>
                    <a:pt x="1216991" y="949739"/>
                    <a:pt x="993913" y="927652"/>
                  </a:cubicBezTo>
                  <a:cubicBezTo>
                    <a:pt x="770835" y="905565"/>
                    <a:pt x="602974" y="532295"/>
                    <a:pt x="463826" y="569843"/>
                  </a:cubicBezTo>
                  <a:cubicBezTo>
                    <a:pt x="324678" y="607391"/>
                    <a:pt x="203200" y="947530"/>
                    <a:pt x="159026" y="1152939"/>
                  </a:cubicBezTo>
                  <a:cubicBezTo>
                    <a:pt x="114852" y="1358348"/>
                    <a:pt x="97182" y="1698487"/>
                    <a:pt x="198782" y="1802296"/>
                  </a:cubicBezTo>
                  <a:cubicBezTo>
                    <a:pt x="300382" y="1906105"/>
                    <a:pt x="516835" y="1797878"/>
                    <a:pt x="768626" y="1775791"/>
                  </a:cubicBezTo>
                  <a:cubicBezTo>
                    <a:pt x="1020417" y="1753704"/>
                    <a:pt x="1490869" y="1643270"/>
                    <a:pt x="1709530" y="1669774"/>
                  </a:cubicBezTo>
                  <a:cubicBezTo>
                    <a:pt x="1928191" y="1696278"/>
                    <a:pt x="2122556" y="1837634"/>
                    <a:pt x="2080591" y="1934817"/>
                  </a:cubicBezTo>
                  <a:cubicBezTo>
                    <a:pt x="2038626" y="2032000"/>
                    <a:pt x="1632226" y="2146853"/>
                    <a:pt x="1457739" y="2252870"/>
                  </a:cubicBezTo>
                  <a:cubicBezTo>
                    <a:pt x="1283252" y="2358887"/>
                    <a:pt x="1205947" y="2489200"/>
                    <a:pt x="1033669" y="2570922"/>
                  </a:cubicBezTo>
                  <a:cubicBezTo>
                    <a:pt x="861391" y="2652644"/>
                    <a:pt x="569843" y="2723322"/>
                    <a:pt x="424069" y="2743200"/>
                  </a:cubicBezTo>
                  <a:cubicBezTo>
                    <a:pt x="278295" y="2763078"/>
                    <a:pt x="225287" y="2791791"/>
                    <a:pt x="159026" y="2690191"/>
                  </a:cubicBezTo>
                  <a:cubicBezTo>
                    <a:pt x="92765" y="2588591"/>
                    <a:pt x="0" y="2255078"/>
                    <a:pt x="26504" y="2133600"/>
                  </a:cubicBezTo>
                  <a:cubicBezTo>
                    <a:pt x="53008" y="2012122"/>
                    <a:pt x="178904" y="1990035"/>
                    <a:pt x="318052" y="1961322"/>
                  </a:cubicBezTo>
                  <a:cubicBezTo>
                    <a:pt x="457200" y="1932609"/>
                    <a:pt x="722243" y="1901687"/>
                    <a:pt x="861391" y="1961322"/>
                  </a:cubicBezTo>
                  <a:cubicBezTo>
                    <a:pt x="1000539" y="2020957"/>
                    <a:pt x="1011583" y="2171148"/>
                    <a:pt x="1152939" y="2319130"/>
                  </a:cubicBezTo>
                  <a:cubicBezTo>
                    <a:pt x="1294295" y="2467112"/>
                    <a:pt x="1557130" y="2729947"/>
                    <a:pt x="1709530" y="2849217"/>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sp>
          <p:nvSpPr>
            <p:cNvPr id="138262" name="TextBox 39"/>
            <p:cNvSpPr txBox="1">
              <a:spLocks noChangeArrowheads="1"/>
            </p:cNvSpPr>
            <p:nvPr/>
          </p:nvSpPr>
          <p:spPr bwMode="auto">
            <a:xfrm>
              <a:off x="714375" y="2428875"/>
              <a:ext cx="457176" cy="249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p</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r</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o</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g</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r</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a</a:t>
              </a:r>
            </a:p>
            <a:p>
              <a:pPr eaLnBrk="1" hangingPunct="1">
                <a:lnSpc>
                  <a:spcPct val="93000"/>
                </a:lnSpc>
                <a:buClr>
                  <a:srgbClr val="000000"/>
                </a:buClr>
                <a:buSzPct val="100000"/>
                <a:buFont typeface="Times New Roman" panose="02020603050405020304" pitchFamily="18" charset="0"/>
                <a:buNone/>
              </a:pPr>
              <a:r>
                <a:rPr lang="en-US" altLang="nl-NL" dirty="0">
                  <a:solidFill>
                    <a:schemeClr val="tx1"/>
                  </a:solidFill>
                  <a:latin typeface="Arial Rounded MT Bold" panose="020F0704030504030204" pitchFamily="34" charset="0"/>
                </a:rPr>
                <a:t>m</a:t>
              </a:r>
              <a:endParaRPr lang="en-GB" altLang="nl-NL" dirty="0">
                <a:solidFill>
                  <a:schemeClr val="tx1"/>
                </a:solidFill>
                <a:latin typeface="Arial Rounded MT Bold" panose="020F0704030504030204" pitchFamily="34" charset="0"/>
              </a:endParaRPr>
            </a:p>
          </p:txBody>
        </p:sp>
        <p:sp>
          <p:nvSpPr>
            <p:cNvPr id="138263" name="Freeform 60"/>
            <p:cNvSpPr>
              <a:spLocks noChangeArrowheads="1"/>
            </p:cNvSpPr>
            <p:nvPr/>
          </p:nvSpPr>
          <p:spPr bwMode="auto">
            <a:xfrm>
              <a:off x="5287963" y="2200275"/>
              <a:ext cx="1941512" cy="2968625"/>
            </a:xfrm>
            <a:custGeom>
              <a:avLst/>
              <a:gdLst>
                <a:gd name="T0" fmla="*/ 0 w 1941444"/>
                <a:gd name="T1" fmla="*/ 0 h 2968487"/>
                <a:gd name="T2" fmla="*/ 318284 w 1941444"/>
                <a:gd name="T3" fmla="*/ 331627 h 2968487"/>
                <a:gd name="T4" fmla="*/ 517213 w 1941444"/>
                <a:gd name="T5" fmla="*/ 464288 h 2968487"/>
                <a:gd name="T6" fmla="*/ 915072 w 1941444"/>
                <a:gd name="T7" fmla="*/ 225505 h 2968487"/>
                <a:gd name="T8" fmla="*/ 1127262 w 1941444"/>
                <a:gd name="T9" fmla="*/ 477540 h 2968487"/>
                <a:gd name="T10" fmla="*/ 1511861 w 1941444"/>
                <a:gd name="T11" fmla="*/ 172446 h 2968487"/>
                <a:gd name="T12" fmla="*/ 1790367 w 1941444"/>
                <a:gd name="T13" fmla="*/ 185719 h 2968487"/>
                <a:gd name="T14" fmla="*/ 1710791 w 1941444"/>
                <a:gd name="T15" fmla="*/ 358166 h 2968487"/>
                <a:gd name="T16" fmla="*/ 1432285 w 1941444"/>
                <a:gd name="T17" fmla="*/ 570410 h 2968487"/>
                <a:gd name="T18" fmla="*/ 1140527 w 1941444"/>
                <a:gd name="T19" fmla="*/ 716318 h 2968487"/>
                <a:gd name="T20" fmla="*/ 1087477 w 1941444"/>
                <a:gd name="T21" fmla="*/ 941828 h 2968487"/>
                <a:gd name="T22" fmla="*/ 1153788 w 1941444"/>
                <a:gd name="T23" fmla="*/ 1207133 h 2968487"/>
                <a:gd name="T24" fmla="*/ 1405760 w 1941444"/>
                <a:gd name="T25" fmla="*/ 1392844 h 2968487"/>
                <a:gd name="T26" fmla="*/ 1684265 w 1941444"/>
                <a:gd name="T27" fmla="*/ 1631614 h 2968487"/>
                <a:gd name="T28" fmla="*/ 1936246 w 1941444"/>
                <a:gd name="T29" fmla="*/ 1910183 h 2968487"/>
                <a:gd name="T30" fmla="*/ 1724043 w 1941444"/>
                <a:gd name="T31" fmla="*/ 2268335 h 2968487"/>
                <a:gd name="T32" fmla="*/ 1339457 w 1941444"/>
                <a:gd name="T33" fmla="*/ 1910183 h 2968487"/>
                <a:gd name="T34" fmla="*/ 1034426 w 1941444"/>
                <a:gd name="T35" fmla="*/ 1724471 h 2968487"/>
                <a:gd name="T36" fmla="*/ 503961 w 1941444"/>
                <a:gd name="T37" fmla="*/ 1910183 h 2968487"/>
                <a:gd name="T38" fmla="*/ 238708 w 1941444"/>
                <a:gd name="T39" fmla="*/ 2268335 h 2968487"/>
                <a:gd name="T40" fmla="*/ 159152 w 1941444"/>
                <a:gd name="T41" fmla="*/ 2599975 h 2968487"/>
                <a:gd name="T42" fmla="*/ 79576 w 1941444"/>
                <a:gd name="T43" fmla="*/ 2971385 h 29684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1444"/>
                <a:gd name="T67" fmla="*/ 0 h 2968487"/>
                <a:gd name="T68" fmla="*/ 1941444 w 1941444"/>
                <a:gd name="T69" fmla="*/ 2968487 h 29684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1444" h="2968487">
                  <a:moveTo>
                    <a:pt x="0" y="0"/>
                  </a:moveTo>
                  <a:cubicBezTo>
                    <a:pt x="115957" y="127000"/>
                    <a:pt x="231914" y="254000"/>
                    <a:pt x="318053" y="331304"/>
                  </a:cubicBezTo>
                  <a:cubicBezTo>
                    <a:pt x="404192" y="408608"/>
                    <a:pt x="417444" y="481496"/>
                    <a:pt x="516835" y="463826"/>
                  </a:cubicBezTo>
                  <a:cubicBezTo>
                    <a:pt x="616226" y="446157"/>
                    <a:pt x="812800" y="223078"/>
                    <a:pt x="914400" y="225287"/>
                  </a:cubicBezTo>
                  <a:cubicBezTo>
                    <a:pt x="1016000" y="227496"/>
                    <a:pt x="1027044" y="485913"/>
                    <a:pt x="1126435" y="477078"/>
                  </a:cubicBezTo>
                  <a:cubicBezTo>
                    <a:pt x="1225826" y="468243"/>
                    <a:pt x="1400313" y="220869"/>
                    <a:pt x="1510748" y="172278"/>
                  </a:cubicBezTo>
                  <a:cubicBezTo>
                    <a:pt x="1621183" y="123687"/>
                    <a:pt x="1755914" y="154608"/>
                    <a:pt x="1789044" y="185530"/>
                  </a:cubicBezTo>
                  <a:cubicBezTo>
                    <a:pt x="1822174" y="216452"/>
                    <a:pt x="1769166" y="293757"/>
                    <a:pt x="1709531" y="357809"/>
                  </a:cubicBezTo>
                  <a:cubicBezTo>
                    <a:pt x="1649896" y="421861"/>
                    <a:pt x="1526209" y="510208"/>
                    <a:pt x="1431235" y="569843"/>
                  </a:cubicBezTo>
                  <a:cubicBezTo>
                    <a:pt x="1336261" y="629478"/>
                    <a:pt x="1197113" y="653774"/>
                    <a:pt x="1139687" y="715617"/>
                  </a:cubicBezTo>
                  <a:cubicBezTo>
                    <a:pt x="1082261" y="777460"/>
                    <a:pt x="1084470" y="859182"/>
                    <a:pt x="1086679" y="940904"/>
                  </a:cubicBezTo>
                  <a:cubicBezTo>
                    <a:pt x="1088888" y="1022626"/>
                    <a:pt x="1099931" y="1130852"/>
                    <a:pt x="1152940" y="1205948"/>
                  </a:cubicBezTo>
                  <a:cubicBezTo>
                    <a:pt x="1205949" y="1281044"/>
                    <a:pt x="1316383" y="1320800"/>
                    <a:pt x="1404731" y="1391478"/>
                  </a:cubicBezTo>
                  <a:cubicBezTo>
                    <a:pt x="1493079" y="1462156"/>
                    <a:pt x="1594678" y="1543878"/>
                    <a:pt x="1683026" y="1630017"/>
                  </a:cubicBezTo>
                  <a:cubicBezTo>
                    <a:pt x="1771374" y="1716156"/>
                    <a:pt x="1928192" y="1802296"/>
                    <a:pt x="1934818" y="1908313"/>
                  </a:cubicBezTo>
                  <a:cubicBezTo>
                    <a:pt x="1941444" y="2014331"/>
                    <a:pt x="1822174" y="2266122"/>
                    <a:pt x="1722783" y="2266122"/>
                  </a:cubicBezTo>
                  <a:cubicBezTo>
                    <a:pt x="1623392" y="2266122"/>
                    <a:pt x="1453322" y="1998870"/>
                    <a:pt x="1338470" y="1908313"/>
                  </a:cubicBezTo>
                  <a:cubicBezTo>
                    <a:pt x="1223618" y="1817756"/>
                    <a:pt x="1172818" y="1722782"/>
                    <a:pt x="1033670" y="1722782"/>
                  </a:cubicBezTo>
                  <a:cubicBezTo>
                    <a:pt x="894522" y="1722782"/>
                    <a:pt x="636105" y="1817756"/>
                    <a:pt x="503583" y="1908313"/>
                  </a:cubicBezTo>
                  <a:cubicBezTo>
                    <a:pt x="371061" y="1998870"/>
                    <a:pt x="295966" y="2151270"/>
                    <a:pt x="238540" y="2266122"/>
                  </a:cubicBezTo>
                  <a:cubicBezTo>
                    <a:pt x="181114" y="2380974"/>
                    <a:pt x="185530" y="2480365"/>
                    <a:pt x="159026" y="2597426"/>
                  </a:cubicBezTo>
                  <a:cubicBezTo>
                    <a:pt x="132522" y="2714487"/>
                    <a:pt x="106017" y="2841487"/>
                    <a:pt x="79513" y="2968487"/>
                  </a:cubicBezTo>
                </a:path>
              </a:pathLst>
            </a:custGeom>
            <a:noFill/>
            <a:ln w="254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GB" dirty="0">
                <a:latin typeface="Arial Rounded MT Bold" panose="020F0704030504030204" pitchFamily="34" charset="0"/>
              </a:endParaRPr>
            </a:p>
          </p:txBody>
        </p:sp>
      </p:grpSp>
    </p:spTree>
    <p:extLst>
      <p:ext uri="{BB962C8B-B14F-4D97-AF65-F5344CB8AC3E}">
        <p14:creationId xmlns:p14="http://schemas.microsoft.com/office/powerpoint/2010/main" val="444202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2C1EFA96-4E2D-70AC-A944-FBBFA98D6842}"/>
              </a:ext>
            </a:extLst>
          </p:cNvPr>
          <p:cNvSpPr>
            <a:spLocks noGrp="1"/>
          </p:cNvSpPr>
          <p:nvPr>
            <p:ph type="title"/>
          </p:nvPr>
        </p:nvSpPr>
        <p:spPr/>
        <p:txBody>
          <a:bodyPr/>
          <a:lstStyle/>
          <a:p>
            <a:r>
              <a:rPr lang="en-GB" altLang="en-US" sz="2400" dirty="0"/>
              <a:t>Spot the XSS bug!</a:t>
            </a:r>
          </a:p>
        </p:txBody>
      </p:sp>
      <p:sp>
        <p:nvSpPr>
          <p:cNvPr id="3" name="Tijdelijke aanduiding voor inhoud 2">
            <a:extLst>
              <a:ext uri="{FF2B5EF4-FFF2-40B4-BE49-F238E27FC236}">
                <a16:creationId xmlns:a16="http://schemas.microsoft.com/office/drawing/2014/main" id="{CFF5F36A-6450-FA78-D4E2-17F77A4BC66F}"/>
              </a:ext>
            </a:extLst>
          </p:cNvPr>
          <p:cNvSpPr>
            <a:spLocks noGrp="1"/>
          </p:cNvSpPr>
          <p:nvPr>
            <p:ph idx="1"/>
          </p:nvPr>
        </p:nvSpPr>
        <p:spPr>
          <a:xfrm>
            <a:off x="686881" y="1125001"/>
            <a:ext cx="8133120" cy="4959360"/>
          </a:xfrm>
        </p:spPr>
        <p:txBody>
          <a:bodyPr/>
          <a:lstStyle/>
          <a:p>
            <a:pPr marL="0" indent="0">
              <a:buNone/>
              <a:defRPr/>
            </a:pPr>
            <a:r>
              <a:rPr lang="en-GB" sz="1600" b="1" dirty="0">
                <a:latin typeface="Arial Narrow" panose="020B0606020202030204" pitchFamily="34" charset="0"/>
              </a:rPr>
              <a:t>     var </a:t>
            </a:r>
            <a:r>
              <a:rPr lang="en-GB" sz="1600" b="1" dirty="0" err="1">
                <a:solidFill>
                  <a:srgbClr val="339933"/>
                </a:solidFill>
                <a:latin typeface="Arial Narrow" panose="020B0606020202030204" pitchFamily="34" charset="0"/>
              </a:rPr>
              <a:t>escapedName</a:t>
            </a:r>
            <a:r>
              <a:rPr lang="en-GB" sz="1600" b="1" dirty="0">
                <a:latin typeface="Arial Narrow" panose="020B0606020202030204" pitchFamily="34" charset="0"/>
              </a:rPr>
              <a:t> = </a:t>
            </a:r>
            <a:r>
              <a:rPr lang="en-GB" sz="1600" b="1" dirty="0" err="1">
                <a:latin typeface="Arial Narrow" panose="020B0606020202030204" pitchFamily="34" charset="0"/>
              </a:rPr>
              <a:t>goog.string.</a:t>
            </a:r>
            <a:r>
              <a:rPr lang="en-GB" sz="1600" b="1" dirty="0" err="1">
                <a:solidFill>
                  <a:schemeClr val="accent2"/>
                </a:solidFill>
                <a:latin typeface="Arial Narrow" panose="020B0606020202030204" pitchFamily="34" charset="0"/>
              </a:rPr>
              <a:t>htmlEscape</a:t>
            </a:r>
            <a:r>
              <a:rPr lang="en-GB" sz="1600" b="1" dirty="0">
                <a:latin typeface="Arial Narrow" panose="020B0606020202030204" pitchFamily="34" charset="0"/>
              </a:rPr>
              <a:t>(</a:t>
            </a:r>
            <a:r>
              <a:rPr lang="en-GB" sz="1600" b="1" dirty="0">
                <a:solidFill>
                  <a:srgbClr val="FF0000"/>
                </a:solidFill>
                <a:latin typeface="Arial Narrow" panose="020B0606020202030204" pitchFamily="34" charset="0"/>
              </a:rPr>
              <a:t>name</a:t>
            </a:r>
            <a:r>
              <a:rPr lang="en-GB" sz="1600" b="1" dirty="0">
                <a:latin typeface="Arial Narrow" panose="020B0606020202030204" pitchFamily="34" charset="0"/>
              </a:rPr>
              <a:t>);  // HTML-encoding   </a:t>
            </a:r>
          </a:p>
          <a:p>
            <a:pPr marL="0" indent="0">
              <a:lnSpc>
                <a:spcPct val="100000"/>
              </a:lnSpc>
              <a:buNone/>
              <a:defRPr/>
            </a:pPr>
            <a:r>
              <a:rPr lang="en-GB" sz="1600" b="1" dirty="0">
                <a:latin typeface="Arial Narrow" panose="020B0606020202030204" pitchFamily="34" charset="0"/>
              </a:rPr>
              <a:t>    var </a:t>
            </a:r>
            <a:r>
              <a:rPr lang="en-GB" sz="1600" b="1" dirty="0" err="1">
                <a:solidFill>
                  <a:srgbClr val="7030A0"/>
                </a:solidFill>
                <a:latin typeface="Arial Narrow" panose="020B0606020202030204" pitchFamily="34" charset="0"/>
              </a:rPr>
              <a:t>jsEscapedName</a:t>
            </a:r>
            <a:r>
              <a:rPr lang="en-GB" sz="1600" b="1" dirty="0">
                <a:latin typeface="Arial Narrow" panose="020B0606020202030204" pitchFamily="34" charset="0"/>
              </a:rPr>
              <a:t> = </a:t>
            </a:r>
            <a:r>
              <a:rPr lang="en-GB" sz="1600" b="1" dirty="0" err="1">
                <a:latin typeface="Arial Narrow" panose="020B0606020202030204" pitchFamily="34" charset="0"/>
              </a:rPr>
              <a:t>goog.string.</a:t>
            </a:r>
            <a:r>
              <a:rPr lang="en-GB" sz="1600" b="1" dirty="0" err="1">
                <a:solidFill>
                  <a:schemeClr val="accent2"/>
                </a:solidFill>
                <a:latin typeface="Arial Narrow" panose="020B0606020202030204" pitchFamily="34" charset="0"/>
              </a:rPr>
              <a:t>escapeString</a:t>
            </a:r>
            <a:r>
              <a:rPr lang="en-GB" sz="1600" b="1" dirty="0">
                <a:latin typeface="Arial Narrow" panose="020B0606020202030204" pitchFamily="34" charset="0"/>
              </a:rPr>
              <a:t>(</a:t>
            </a:r>
            <a:r>
              <a:rPr lang="en-GB" sz="1600" b="1" dirty="0" err="1">
                <a:latin typeface="Arial Narrow" panose="020B0606020202030204" pitchFamily="34" charset="0"/>
              </a:rPr>
              <a:t>escapedName</a:t>
            </a:r>
            <a:r>
              <a:rPr lang="en-GB" sz="1600" b="1" dirty="0">
                <a:latin typeface="Arial Narrow" panose="020B0606020202030204" pitchFamily="34" charset="0"/>
              </a:rPr>
              <a:t>); // JS string literal encoding</a:t>
            </a:r>
            <a:r>
              <a:rPr lang="en-GB" sz="1800" b="1" dirty="0">
                <a:latin typeface="Arial Narrow" panose="020B0606020202030204" pitchFamily="34" charset="0"/>
              </a:rPr>
              <a:t> </a:t>
            </a:r>
            <a:r>
              <a:rPr lang="en-GB" sz="1600" b="1" dirty="0">
                <a:latin typeface="Arial Narrow" panose="020B0606020202030204" pitchFamily="34" charset="0"/>
              </a:rPr>
              <a:t> </a:t>
            </a:r>
          </a:p>
          <a:p>
            <a:pPr marL="0" indent="0">
              <a:lnSpc>
                <a:spcPct val="100000"/>
              </a:lnSpc>
              <a:buNone/>
              <a:defRPr/>
            </a:pPr>
            <a:r>
              <a:rPr lang="en-GB" sz="1600" b="1" dirty="0">
                <a:latin typeface="Arial Narrow" panose="020B0606020202030204" pitchFamily="34" charset="0"/>
              </a:rPr>
              <a:t>    </a:t>
            </a:r>
            <a:r>
              <a:rPr lang="en-GB" sz="1600" b="1" dirty="0" err="1">
                <a:latin typeface="Arial Narrow" panose="020B0606020202030204" pitchFamily="34" charset="0"/>
              </a:rPr>
              <a:t>elem.innerHTML</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&lt;a onclick=</a:t>
            </a:r>
            <a:r>
              <a:rPr lang="en-GB" sz="1600" b="1" dirty="0">
                <a:solidFill>
                  <a:schemeClr val="accent2"/>
                </a:solidFill>
                <a:latin typeface="Arial Narrow" panose="020B0606020202030204" pitchFamily="34" charset="0"/>
              </a:rPr>
              <a:t>"</a:t>
            </a:r>
            <a:r>
              <a:rPr lang="en-GB" sz="1600" b="1" dirty="0" err="1">
                <a:solidFill>
                  <a:schemeClr val="accent2"/>
                </a:solidFill>
                <a:latin typeface="Arial Narrow" panose="020B0606020202030204" pitchFamily="34" charset="0"/>
              </a:rPr>
              <a:t>createAlbum</a:t>
            </a:r>
            <a:r>
              <a:rPr lang="en-GB" sz="1600" b="1" dirty="0">
                <a:solidFill>
                  <a:schemeClr val="accent2"/>
                </a:solidFill>
                <a:latin typeface="Arial Narrow" panose="020B0606020202030204" pitchFamily="34" charset="0"/>
              </a:rPr>
              <a:t>(\'</a:t>
            </a:r>
            <a:r>
              <a:rPr lang="en-GB" sz="1600" b="1" dirty="0">
                <a:latin typeface="Arial Narrow" panose="020B0606020202030204" pitchFamily="34" charset="0"/>
              </a:rPr>
              <a:t>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err="1">
                <a:solidFill>
                  <a:srgbClr val="7030A0"/>
                </a:solidFill>
                <a:latin typeface="Arial Narrow" panose="020B0606020202030204" pitchFamily="34" charset="0"/>
              </a:rPr>
              <a:t>jsEscapedName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solidFill>
                  <a:schemeClr val="accent2"/>
                </a:solidFill>
                <a:latin typeface="Arial Narrow" panose="020B0606020202030204" pitchFamily="34" charset="0"/>
              </a:rPr>
              <a:t>\')"</a:t>
            </a:r>
            <a:r>
              <a:rPr lang="en-GB" sz="1600" b="1" dirty="0">
                <a:solidFill>
                  <a:schemeClr val="tx1"/>
                </a:solidFill>
                <a:latin typeface="Arial Narrow" panose="020B0606020202030204" pitchFamily="34" charset="0"/>
              </a:rPr>
              <a:t>&gt;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 </a:t>
            </a:r>
            <a:r>
              <a:rPr lang="en-GB" sz="1600" b="1" dirty="0" err="1">
                <a:solidFill>
                  <a:srgbClr val="339933"/>
                </a:solidFill>
                <a:latin typeface="Arial Narrow" panose="020B0606020202030204" pitchFamily="34" charset="0"/>
              </a:rPr>
              <a:t>escapedName</a:t>
            </a:r>
            <a:r>
              <a:rPr lang="en-GB" sz="1600" b="1" dirty="0">
                <a:latin typeface="Arial Narrow" panose="020B0606020202030204" pitchFamily="34" charset="0"/>
              </a:rPr>
              <a:t> + </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&lt;/a&gt;</a:t>
            </a:r>
            <a:r>
              <a:rPr lang="en-GB" sz="1600" b="1" dirty="0">
                <a:solidFill>
                  <a:srgbClr val="FF0000"/>
                </a:solidFill>
                <a:latin typeface="Arial Narrow" panose="020B0606020202030204" pitchFamily="34" charset="0"/>
              </a:rPr>
              <a:t>'</a:t>
            </a:r>
            <a:r>
              <a:rPr lang="en-GB" sz="1600" b="1" dirty="0">
                <a:latin typeface="Arial Narrow" panose="020B0606020202030204" pitchFamily="34" charset="0"/>
              </a:rPr>
              <a:t>; </a:t>
            </a:r>
          </a:p>
          <a:p>
            <a:pPr marL="0" indent="0">
              <a:lnSpc>
                <a:spcPct val="100000"/>
              </a:lnSpc>
              <a:buNone/>
              <a:defRPr/>
            </a:pPr>
            <a:r>
              <a:rPr lang="en-US" sz="907" b="1" dirty="0">
                <a:latin typeface="Arial Narrow" panose="020B0606020202030204" pitchFamily="34" charset="0"/>
              </a:rPr>
              <a:t> </a:t>
            </a:r>
            <a:endParaRPr lang="en-GB" sz="1600" b="1" dirty="0">
              <a:latin typeface="Arial Narrow" panose="020B0606020202030204" pitchFamily="34" charset="0"/>
            </a:endParaRPr>
          </a:p>
          <a:p>
            <a:pPr marL="0" indent="0">
              <a:lnSpc>
                <a:spcPct val="100000"/>
              </a:lnSpc>
              <a:buNone/>
              <a:defRPr/>
            </a:pPr>
            <a:endParaRPr lang="en-GB" sz="907" b="1" dirty="0">
              <a:latin typeface="Arial Narrow" panose="020B0606020202030204" pitchFamily="34" charset="0"/>
            </a:endParaRPr>
          </a:p>
          <a:p>
            <a:pPr marL="0" indent="0">
              <a:lnSpc>
                <a:spcPct val="100000"/>
              </a:lnSpc>
              <a:buNone/>
              <a:defRPr/>
            </a:pPr>
            <a:r>
              <a:rPr lang="en-GB" sz="1633" dirty="0"/>
              <a:t>Attack: enter malicious name </a:t>
            </a:r>
            <a:r>
              <a:rPr lang="en-GB" sz="1633" b="1" dirty="0">
                <a:latin typeface="Arial Narrow" panose="020B0606020202030204" pitchFamily="34" charset="0"/>
              </a:rPr>
              <a:t>       </a:t>
            </a:r>
            <a:r>
              <a:rPr lang="en-GB" sz="1633" b="1" dirty="0">
                <a:solidFill>
                  <a:srgbClr val="FF0000"/>
                </a:solidFill>
                <a:latin typeface="Arial Narrow" panose="020B0606020202030204" pitchFamily="34" charset="0"/>
              </a:rPr>
              <a:t>');</a:t>
            </a:r>
            <a:r>
              <a:rPr lang="en-GB" sz="1633" b="1" dirty="0" err="1">
                <a:solidFill>
                  <a:srgbClr val="FF0000"/>
                </a:solidFill>
                <a:latin typeface="Arial Narrow" panose="020B0606020202030204" pitchFamily="34" charset="0"/>
              </a:rPr>
              <a:t>attackScript</a:t>
            </a:r>
            <a:r>
              <a:rPr lang="en-GB" sz="1633" b="1" dirty="0">
                <a:solidFill>
                  <a:srgbClr val="FF0000"/>
                </a:solidFill>
                <a:latin typeface="Arial Narrow" panose="020B0606020202030204" pitchFamily="34" charset="0"/>
              </a:rPr>
              <a:t>();//</a:t>
            </a:r>
          </a:p>
          <a:p>
            <a:pPr marL="0" indent="0">
              <a:lnSpc>
                <a:spcPct val="100000"/>
              </a:lnSpc>
              <a:buNone/>
              <a:defRPr/>
            </a:pPr>
            <a:r>
              <a:rPr lang="en-GB" sz="1633" dirty="0"/>
              <a:t>HTML-escaped this becomes        </a:t>
            </a:r>
            <a:r>
              <a:rPr lang="en-GB" sz="1633" b="1" dirty="0">
                <a:solidFill>
                  <a:srgbClr val="FF0000"/>
                </a:solidFill>
                <a:latin typeface="Arial Narrow" panose="020B0606020202030204" pitchFamily="34" charset="0"/>
              </a:rPr>
              <a:t>&amp;#39;);</a:t>
            </a:r>
            <a:r>
              <a:rPr lang="en-GB" sz="1633" b="1" dirty="0" err="1">
                <a:solidFill>
                  <a:srgbClr val="FF0000"/>
                </a:solidFill>
                <a:latin typeface="Arial Narrow" panose="020B0606020202030204" pitchFamily="34" charset="0"/>
              </a:rPr>
              <a:t>attackScript</a:t>
            </a:r>
            <a:r>
              <a:rPr lang="en-GB" sz="1633" b="1" dirty="0">
                <a:solidFill>
                  <a:srgbClr val="FF0000"/>
                </a:solidFill>
                <a:latin typeface="Arial Narrow" panose="020B0606020202030204" pitchFamily="34" charset="0"/>
              </a:rPr>
              <a:t>();//</a:t>
            </a:r>
          </a:p>
          <a:p>
            <a:pPr marL="0" indent="0">
              <a:lnSpc>
                <a:spcPct val="100000"/>
              </a:lnSpc>
              <a:buNone/>
              <a:defRPr/>
            </a:pPr>
            <a:r>
              <a:rPr lang="en-GB" sz="1633" dirty="0"/>
              <a:t>JS-escaped this remains                 </a:t>
            </a:r>
            <a:r>
              <a:rPr lang="en-GB" sz="1633" b="1" dirty="0">
                <a:solidFill>
                  <a:srgbClr val="FF0000"/>
                </a:solidFill>
                <a:latin typeface="Arial Narrow" panose="020B0606020202030204" pitchFamily="34" charset="0"/>
              </a:rPr>
              <a:t>&amp;#39;);</a:t>
            </a:r>
            <a:r>
              <a:rPr lang="en-GB" sz="1633" b="1" dirty="0" err="1">
                <a:solidFill>
                  <a:srgbClr val="FF0000"/>
                </a:solidFill>
                <a:latin typeface="Arial Narrow" panose="020B0606020202030204" pitchFamily="34" charset="0"/>
              </a:rPr>
              <a:t>attackScript</a:t>
            </a:r>
            <a:r>
              <a:rPr lang="en-GB" sz="1633" b="1" dirty="0">
                <a:solidFill>
                  <a:srgbClr val="FF0000"/>
                </a:solidFill>
                <a:latin typeface="Arial Narrow" panose="020B0606020202030204" pitchFamily="34" charset="0"/>
              </a:rPr>
              <a:t>();//</a:t>
            </a:r>
          </a:p>
          <a:p>
            <a:pPr marL="0" indent="0">
              <a:buNone/>
              <a:defRPr/>
            </a:pPr>
            <a:r>
              <a:rPr lang="en-US" sz="1633" dirty="0"/>
              <a:t>So</a:t>
            </a:r>
            <a:r>
              <a:rPr lang="en-US" sz="1633" b="1" dirty="0">
                <a:latin typeface="Arial Narrow" panose="020B0606020202030204" pitchFamily="34" charset="0"/>
              </a:rPr>
              <a:t> </a:t>
            </a:r>
            <a:r>
              <a:rPr lang="en-US" sz="1633" b="1" dirty="0" err="1">
                <a:latin typeface="Arial Narrow" panose="020B0606020202030204" pitchFamily="34" charset="0"/>
              </a:rPr>
              <a:t>innerHTML</a:t>
            </a:r>
            <a:r>
              <a:rPr lang="en-US" sz="1633" b="1" dirty="0">
                <a:latin typeface="Arial Narrow" panose="020B0606020202030204" pitchFamily="34" charset="0"/>
              </a:rPr>
              <a:t> </a:t>
            </a:r>
            <a:r>
              <a:rPr lang="en-US" sz="1633" dirty="0"/>
              <a:t>becomes</a:t>
            </a:r>
            <a:r>
              <a:rPr lang="en-US" sz="1633" b="1" dirty="0">
                <a:latin typeface="Arial Narrow" panose="020B0606020202030204" pitchFamily="34" charset="0"/>
              </a:rPr>
              <a:t> </a:t>
            </a:r>
          </a:p>
          <a:p>
            <a:pPr marL="0" indent="0">
              <a:buNone/>
              <a:defRPr/>
            </a:pPr>
            <a:r>
              <a:rPr lang="en-US" sz="1633" b="1" dirty="0">
                <a:latin typeface="Arial Narrow" panose="020B0606020202030204" pitchFamily="34" charset="0"/>
              </a:rPr>
              <a:t>                 &lt;a </a:t>
            </a:r>
            <a:r>
              <a:rPr lang="en-US" sz="1633" b="1" dirty="0" err="1">
                <a:latin typeface="Arial Narrow" panose="020B0606020202030204" pitchFamily="34" charset="0"/>
              </a:rPr>
              <a:t>onclick</a:t>
            </a:r>
            <a:r>
              <a:rPr lang="en-US" sz="1633" b="1" dirty="0">
                <a:latin typeface="Arial Narrow" panose="020B0606020202030204" pitchFamily="34" charset="0"/>
              </a:rPr>
              <a:t>= </a:t>
            </a:r>
            <a:r>
              <a:rPr lang="en-US" sz="1633" b="1" dirty="0">
                <a:solidFill>
                  <a:schemeClr val="accent2"/>
                </a:solidFill>
                <a:latin typeface="Arial Narrow" panose="020B0606020202030204" pitchFamily="34" charset="0"/>
              </a:rPr>
              <a:t>"</a:t>
            </a:r>
            <a:r>
              <a:rPr lang="en-US" sz="1633" b="1" dirty="0" err="1">
                <a:solidFill>
                  <a:schemeClr val="accent2"/>
                </a:solidFill>
                <a:latin typeface="Arial Narrow" panose="020B0606020202030204" pitchFamily="34" charset="0"/>
              </a:rPr>
              <a:t>createAlbum</a:t>
            </a:r>
            <a:r>
              <a:rPr lang="en-US" sz="1633" b="1" dirty="0">
                <a:solidFill>
                  <a:schemeClr val="accent2"/>
                </a:solidFill>
                <a:latin typeface="Arial Narrow" panose="020B0606020202030204" pitchFamily="34" charset="0"/>
              </a:rPr>
              <a:t>(' </a:t>
            </a:r>
            <a:r>
              <a:rPr lang="en-US" sz="1633" b="1" dirty="0">
                <a:solidFill>
                  <a:srgbClr val="FF0000"/>
                </a:solidFill>
                <a:latin typeface="Arial Narrow" panose="020B0606020202030204" pitchFamily="34" charset="0"/>
              </a:rPr>
              <a:t>&amp;#39;);</a:t>
            </a:r>
            <a:r>
              <a:rPr lang="en-US" sz="1633" b="1" dirty="0" err="1">
                <a:solidFill>
                  <a:srgbClr val="FF0000"/>
                </a:solidFill>
                <a:latin typeface="Arial Narrow" panose="020B0606020202030204" pitchFamily="34" charset="0"/>
              </a:rPr>
              <a:t>attackScript</a:t>
            </a:r>
            <a:r>
              <a:rPr lang="en-US" sz="1633" b="1" dirty="0">
                <a:solidFill>
                  <a:srgbClr val="FF0000"/>
                </a:solidFill>
                <a:latin typeface="Arial Narrow" panose="020B0606020202030204" pitchFamily="34" charset="0"/>
              </a:rPr>
              <a:t>();// </a:t>
            </a:r>
            <a:r>
              <a:rPr lang="en-US" sz="1633" b="1" dirty="0">
                <a:solidFill>
                  <a:schemeClr val="accent2"/>
                </a:solidFill>
                <a:latin typeface="Arial Narrow" panose="020B0606020202030204" pitchFamily="34" charset="0"/>
              </a:rPr>
              <a:t>')"&gt;</a:t>
            </a:r>
            <a:r>
              <a:rPr lang="en-GB" sz="1633" b="1" dirty="0">
                <a:solidFill>
                  <a:srgbClr val="FF0000"/>
                </a:solidFill>
                <a:latin typeface="Arial Narrow" panose="020B0606020202030204" pitchFamily="34" charset="0"/>
              </a:rPr>
              <a:t>&amp;#39;);</a:t>
            </a:r>
            <a:r>
              <a:rPr lang="en-GB" sz="1633" b="1" dirty="0" err="1">
                <a:solidFill>
                  <a:srgbClr val="FF0000"/>
                </a:solidFill>
                <a:latin typeface="Arial Narrow" panose="020B0606020202030204" pitchFamily="34" charset="0"/>
              </a:rPr>
              <a:t>attackScript</a:t>
            </a:r>
            <a:r>
              <a:rPr lang="en-GB" sz="1633" b="1" dirty="0">
                <a:solidFill>
                  <a:srgbClr val="FF0000"/>
                </a:solidFill>
                <a:latin typeface="Arial Narrow" panose="020B0606020202030204" pitchFamily="34" charset="0"/>
              </a:rPr>
              <a:t>();//</a:t>
            </a:r>
            <a:r>
              <a:rPr lang="en-GB" sz="1633" b="1" dirty="0">
                <a:latin typeface="Arial Narrow" panose="020B0606020202030204" pitchFamily="34" charset="0"/>
              </a:rPr>
              <a:t>&lt;/a&gt;</a:t>
            </a:r>
          </a:p>
          <a:p>
            <a:pPr marL="0" indent="0">
              <a:buNone/>
              <a:defRPr/>
            </a:pPr>
            <a:r>
              <a:rPr lang="en-GB" sz="1633" dirty="0"/>
              <a:t>The browser </a:t>
            </a:r>
            <a:r>
              <a:rPr lang="en-GB" sz="1633" dirty="0">
                <a:solidFill>
                  <a:schemeClr val="tx1"/>
                </a:solidFill>
              </a:rPr>
              <a:t>HTML-</a:t>
            </a:r>
            <a:r>
              <a:rPr lang="en-GB" sz="1633" i="1" dirty="0" err="1">
                <a:solidFill>
                  <a:schemeClr val="tx1"/>
                </a:solidFill>
              </a:rPr>
              <a:t>unescapes</a:t>
            </a:r>
            <a:r>
              <a:rPr lang="en-GB" sz="1633" dirty="0">
                <a:solidFill>
                  <a:schemeClr val="tx1"/>
                </a:solidFill>
              </a:rPr>
              <a:t> value of </a:t>
            </a:r>
            <a:r>
              <a:rPr lang="en-GB" sz="1633" b="1" dirty="0" err="1">
                <a:solidFill>
                  <a:schemeClr val="tx1"/>
                </a:solidFill>
                <a:latin typeface="Arial Narrow" panose="020B0606020202030204" pitchFamily="34" charset="0"/>
              </a:rPr>
              <a:t>onclick</a:t>
            </a:r>
            <a:r>
              <a:rPr lang="en-GB" sz="1633" dirty="0">
                <a:solidFill>
                  <a:schemeClr val="tx1"/>
                </a:solidFill>
              </a:rPr>
              <a:t> attribute </a:t>
            </a:r>
            <a:r>
              <a:rPr lang="en-GB" sz="1633" dirty="0"/>
              <a:t>before evaluation as JS</a:t>
            </a:r>
          </a:p>
          <a:p>
            <a:pPr marL="0" indent="0">
              <a:lnSpc>
                <a:spcPct val="100000"/>
              </a:lnSpc>
              <a:buNone/>
              <a:defRPr/>
            </a:pPr>
            <a:r>
              <a:rPr lang="en-GB" sz="1633" b="1" dirty="0">
                <a:latin typeface="Arial Narrow" panose="020B0606020202030204" pitchFamily="34" charset="0"/>
              </a:rPr>
              <a:t>                                       </a:t>
            </a:r>
            <a:r>
              <a:rPr lang="en-GB" sz="1633" b="1" dirty="0" err="1">
                <a:solidFill>
                  <a:schemeClr val="tx1"/>
                </a:solidFill>
                <a:latin typeface="Arial Narrow" panose="020B0606020202030204" pitchFamily="34" charset="0"/>
              </a:rPr>
              <a:t>createAlbum</a:t>
            </a:r>
            <a:r>
              <a:rPr lang="en-GB" sz="1633" b="1" dirty="0">
                <a:solidFill>
                  <a:schemeClr val="tx1"/>
                </a:solidFill>
                <a:latin typeface="Arial Narrow" panose="020B0606020202030204" pitchFamily="34" charset="0"/>
              </a:rPr>
              <a:t>(' </a:t>
            </a:r>
            <a:r>
              <a:rPr lang="en-GB" sz="1633" b="1" dirty="0">
                <a:solidFill>
                  <a:srgbClr val="FF0000"/>
                </a:solidFill>
                <a:latin typeface="Arial Narrow" panose="020B0606020202030204" pitchFamily="34" charset="0"/>
              </a:rPr>
              <a:t>'</a:t>
            </a:r>
            <a:r>
              <a:rPr lang="en-GB" sz="1633" b="1" dirty="0">
                <a:latin typeface="Arial Narrow" panose="020B0606020202030204" pitchFamily="34" charset="0"/>
              </a:rPr>
              <a:t>);</a:t>
            </a:r>
            <a:r>
              <a:rPr lang="en-GB" sz="1633" b="1" dirty="0" err="1">
                <a:latin typeface="Arial Narrow" panose="020B0606020202030204" pitchFamily="34" charset="0"/>
              </a:rPr>
              <a:t>attackScript</a:t>
            </a:r>
            <a:r>
              <a:rPr lang="en-GB" sz="1633" b="1" dirty="0">
                <a:latin typeface="Arial Narrow" panose="020B0606020202030204" pitchFamily="34" charset="0"/>
              </a:rPr>
              <a:t>();//')</a:t>
            </a:r>
          </a:p>
          <a:p>
            <a:pPr marL="0" indent="0">
              <a:lnSpc>
                <a:spcPct val="100000"/>
              </a:lnSpc>
              <a:buNone/>
              <a:defRPr/>
            </a:pPr>
            <a:r>
              <a:rPr lang="en-GB" sz="1633" dirty="0"/>
              <a:t>so</a:t>
            </a:r>
            <a:r>
              <a:rPr lang="en-GB" sz="1633" b="1" dirty="0">
                <a:latin typeface="Arial Narrow" panose="020B0606020202030204" pitchFamily="34" charset="0"/>
              </a:rPr>
              <a:t> </a:t>
            </a:r>
            <a:r>
              <a:rPr lang="en-GB" sz="1633" b="1" dirty="0" err="1">
                <a:latin typeface="Arial Narrow" panose="020B0606020202030204" pitchFamily="34" charset="0"/>
              </a:rPr>
              <a:t>attackScript</a:t>
            </a:r>
            <a:r>
              <a:rPr lang="en-GB" sz="1633" b="1" dirty="0">
                <a:latin typeface="Arial Narrow" panose="020B0606020202030204" pitchFamily="34" charset="0"/>
              </a:rPr>
              <a:t>();  </a:t>
            </a:r>
            <a:r>
              <a:rPr lang="en-GB" sz="1633" dirty="0"/>
              <a:t>will be executed</a:t>
            </a:r>
            <a:endParaRPr lang="en-GB" sz="1633" b="1" dirty="0">
              <a:latin typeface="Arial Narrow" panose="020B0606020202030204" pitchFamily="34" charset="0"/>
            </a:endParaRPr>
          </a:p>
        </p:txBody>
      </p:sp>
      <p:sp>
        <p:nvSpPr>
          <p:cNvPr id="71684" name="Tijdelijke aanduiding voor dianummer 3">
            <a:extLst>
              <a:ext uri="{FF2B5EF4-FFF2-40B4-BE49-F238E27FC236}">
                <a16:creationId xmlns:a16="http://schemas.microsoft.com/office/drawing/2014/main" id="{54CE8487-0EC1-7FCC-F878-1894E239351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4BC0E51-D315-45F1-A16A-CE3CC1D417D6}" type="slidenum">
              <a:rPr lang="en-GB" altLang="nl-NL"/>
              <a:pPr/>
              <a:t>60</a:t>
            </a:fld>
            <a:endParaRPr lang="en-GB" altLang="nl-NL"/>
          </a:p>
        </p:txBody>
      </p:sp>
      <p:sp>
        <p:nvSpPr>
          <p:cNvPr id="5" name="Tekstvak 4">
            <a:extLst>
              <a:ext uri="{FF2B5EF4-FFF2-40B4-BE49-F238E27FC236}">
                <a16:creationId xmlns:a16="http://schemas.microsoft.com/office/drawing/2014/main" id="{A5A4A0E4-DBAD-0A0F-FA0A-91200DE8A75F}"/>
              </a:ext>
            </a:extLst>
          </p:cNvPr>
          <p:cNvSpPr txBox="1"/>
          <p:nvPr/>
        </p:nvSpPr>
        <p:spPr>
          <a:xfrm>
            <a:off x="2195736" y="5704715"/>
            <a:ext cx="6368667" cy="307777"/>
          </a:xfrm>
          <a:prstGeom prst="rect">
            <a:avLst/>
          </a:prstGeom>
          <a:noFill/>
        </p:spPr>
        <p:txBody>
          <a:bodyPr wrap="none">
            <a:spAutoFit/>
          </a:bodyPr>
          <a:lstStyle/>
          <a:p>
            <a:pPr>
              <a:defRPr/>
            </a:pPr>
            <a:r>
              <a:rPr lang="en-GB" sz="1400" dirty="0">
                <a:solidFill>
                  <a:schemeClr val="tx1"/>
                </a:solidFill>
                <a:latin typeface="Arial Rounded MT Bold" panose="020F0704030504030204" pitchFamily="34" charset="0"/>
              </a:rPr>
              <a:t>[Example from Christoph Kern, Securing the Tangled Web, CACM 2014]</a:t>
            </a:r>
          </a:p>
        </p:txBody>
      </p:sp>
    </p:spTree>
    <p:extLst>
      <p:ext uri="{BB962C8B-B14F-4D97-AF65-F5344CB8AC3E}">
        <p14:creationId xmlns:p14="http://schemas.microsoft.com/office/powerpoint/2010/main" val="3871396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B56A5489-B309-33DF-201A-ECA49878C5A3}"/>
              </a:ext>
            </a:extLst>
          </p:cNvPr>
          <p:cNvSpPr>
            <a:spLocks noGrp="1"/>
          </p:cNvSpPr>
          <p:nvPr>
            <p:ph type="title"/>
          </p:nvPr>
        </p:nvSpPr>
        <p:spPr/>
        <p:txBody>
          <a:bodyPr/>
          <a:lstStyle/>
          <a:p>
            <a:r>
              <a:rPr lang="en-US" altLang="en-US" sz="2400" dirty="0"/>
              <a:t>Preventing DOM-based XSS</a:t>
            </a:r>
            <a:endParaRPr lang="en-GB" altLang="en-US" sz="2400" dirty="0"/>
          </a:p>
        </p:txBody>
      </p:sp>
      <p:sp>
        <p:nvSpPr>
          <p:cNvPr id="21507" name="Tijdelijke aanduiding voor inhoud 2">
            <a:extLst>
              <a:ext uri="{FF2B5EF4-FFF2-40B4-BE49-F238E27FC236}">
                <a16:creationId xmlns:a16="http://schemas.microsoft.com/office/drawing/2014/main" id="{8A3E58C3-ADAA-1653-983B-AB29B53B9DFF}"/>
              </a:ext>
            </a:extLst>
          </p:cNvPr>
          <p:cNvSpPr>
            <a:spLocks noGrp="1"/>
          </p:cNvSpPr>
          <p:nvPr>
            <p:ph idx="1"/>
          </p:nvPr>
        </p:nvSpPr>
        <p:spPr>
          <a:xfrm>
            <a:off x="611560" y="1124745"/>
            <a:ext cx="7761288" cy="4960144"/>
          </a:xfrm>
        </p:spPr>
        <p:txBody>
          <a:bodyPr/>
          <a:lstStyle/>
          <a:p>
            <a:pPr marL="0" indent="0">
              <a:lnSpc>
                <a:spcPct val="100000"/>
              </a:lnSpc>
              <a:buNone/>
              <a:defRPr/>
            </a:pPr>
            <a:r>
              <a:rPr lang="en-GB" altLang="en-US" sz="1800" dirty="0"/>
              <a:t>Writing JavaScript code that properly validates and encodes user input is hard!</a:t>
            </a:r>
          </a:p>
          <a:p>
            <a:pPr marL="400050" lvl="1" indent="0">
              <a:lnSpc>
                <a:spcPct val="100000"/>
              </a:lnSpc>
              <a:buNone/>
              <a:defRPr/>
            </a:pPr>
            <a:r>
              <a:rPr lang="en-GB" altLang="en-US" sz="1600" dirty="0"/>
              <a:t>Modern web pages use a </a:t>
            </a:r>
            <a:r>
              <a:rPr lang="en-GB" altLang="en-US" sz="1600" i="1" dirty="0"/>
              <a:t>LOT </a:t>
            </a:r>
            <a:r>
              <a:rPr lang="en-GB" altLang="en-US" sz="1600" dirty="0"/>
              <a:t> of client side JS code, using large libraries, to provide fancy webpages</a:t>
            </a:r>
          </a:p>
          <a:p>
            <a:pPr marL="400050" lvl="1" indent="0">
              <a:lnSpc>
                <a:spcPct val="100000"/>
              </a:lnSpc>
              <a:buNone/>
              <a:defRPr/>
            </a:pPr>
            <a:r>
              <a:rPr lang="en-GB" altLang="en-US" sz="1600" dirty="0"/>
              <a:t> </a:t>
            </a:r>
            <a:endParaRPr lang="en-GB" altLang="en-US" sz="1800" dirty="0"/>
          </a:p>
          <a:p>
            <a:pPr marL="0" indent="0">
              <a:lnSpc>
                <a:spcPct val="100000"/>
              </a:lnSpc>
              <a:buNone/>
              <a:defRPr/>
            </a:pPr>
            <a:endParaRPr lang="en-GB" altLang="en-US" sz="1800" dirty="0"/>
          </a:p>
          <a:p>
            <a:pPr marL="0" indent="0">
              <a:lnSpc>
                <a:spcPct val="100000"/>
              </a:lnSpc>
              <a:buNone/>
              <a:defRPr/>
            </a:pPr>
            <a:r>
              <a:rPr lang="en-GB" altLang="en-US" sz="1800" dirty="0"/>
              <a:t>The DOM API methods take </a:t>
            </a:r>
            <a:r>
              <a:rPr lang="en-GB" altLang="en-US" sz="1800" dirty="0">
                <a:solidFill>
                  <a:srgbClr val="FF0000"/>
                </a:solidFill>
              </a:rPr>
              <a:t>strings</a:t>
            </a:r>
            <a:r>
              <a:rPr lang="en-GB" altLang="en-US" sz="1800" dirty="0"/>
              <a:t> as arguments, but for these strings it is hard to trace  </a:t>
            </a:r>
          </a:p>
          <a:p>
            <a:pPr>
              <a:lnSpc>
                <a:spcPct val="100000"/>
              </a:lnSpc>
              <a:defRPr/>
            </a:pPr>
            <a:r>
              <a:rPr lang="en-GB" altLang="en-US" sz="1800" dirty="0">
                <a:solidFill>
                  <a:srgbClr val="339933"/>
                </a:solidFill>
              </a:rPr>
              <a:t>where they come from? (are they user input?) </a:t>
            </a:r>
          </a:p>
          <a:p>
            <a:pPr>
              <a:lnSpc>
                <a:spcPct val="100000"/>
              </a:lnSpc>
              <a:defRPr/>
            </a:pPr>
            <a:r>
              <a:rPr lang="en-GB" altLang="en-US" sz="1800" dirty="0">
                <a:solidFill>
                  <a:srgbClr val="339933"/>
                </a:solidFill>
              </a:rPr>
              <a:t>have they been validated? if so, how exactly? </a:t>
            </a:r>
          </a:p>
          <a:p>
            <a:pPr>
              <a:lnSpc>
                <a:spcPct val="100000"/>
              </a:lnSpc>
              <a:defRPr/>
            </a:pPr>
            <a:r>
              <a:rPr lang="en-GB" altLang="en-US" sz="1800" dirty="0">
                <a:solidFill>
                  <a:srgbClr val="339933"/>
                </a:solidFill>
              </a:rPr>
              <a:t>have been encoded? and if so, how </a:t>
            </a:r>
            <a:r>
              <a:rPr lang="en-GB" altLang="en-US" sz="1800" dirty="0" err="1">
                <a:solidFill>
                  <a:srgbClr val="339933"/>
                </a:solidFill>
              </a:rPr>
              <a:t>exacty</a:t>
            </a:r>
            <a:r>
              <a:rPr lang="en-GB" altLang="en-US" sz="1800" dirty="0">
                <a:solidFill>
                  <a:srgbClr val="339933"/>
                </a:solidFill>
              </a:rPr>
              <a:t>?</a:t>
            </a:r>
          </a:p>
          <a:p>
            <a:pPr marL="0" indent="0">
              <a:lnSpc>
                <a:spcPct val="100000"/>
              </a:lnSpc>
              <a:buNone/>
              <a:defRPr/>
            </a:pPr>
            <a:endParaRPr lang="en-GB" altLang="en-US" sz="1800" dirty="0"/>
          </a:p>
          <a:p>
            <a:pPr marL="0" indent="0">
              <a:lnSpc>
                <a:spcPct val="100000"/>
              </a:lnSpc>
              <a:buNone/>
              <a:defRPr/>
            </a:pPr>
            <a:r>
              <a:rPr lang="en-GB" altLang="en-US" sz="1800" dirty="0">
                <a:solidFill>
                  <a:schemeClr val="tx1"/>
                </a:solidFill>
              </a:rPr>
              <a:t>Here we can use the safe builder approach!</a:t>
            </a:r>
          </a:p>
          <a:p>
            <a:pPr>
              <a:lnSpc>
                <a:spcPct val="100000"/>
              </a:lnSpc>
              <a:defRPr/>
            </a:pPr>
            <a:endParaRPr lang="en-GB" altLang="en-US" sz="1800" dirty="0"/>
          </a:p>
          <a:p>
            <a:pPr marL="0" indent="0">
              <a:lnSpc>
                <a:spcPct val="100000"/>
              </a:lnSpc>
              <a:buNone/>
              <a:defRPr/>
            </a:pPr>
            <a:r>
              <a:rPr lang="en-US" altLang="en-US" sz="1800" dirty="0">
                <a:solidFill>
                  <a:schemeClr val="tx1"/>
                </a:solidFill>
              </a:rPr>
              <a:t> </a:t>
            </a:r>
            <a:endParaRPr lang="en-GB" altLang="en-US" sz="1451" dirty="0"/>
          </a:p>
        </p:txBody>
      </p:sp>
      <p:sp>
        <p:nvSpPr>
          <p:cNvPr id="74756" name="Tijdelijke aanduiding voor dianummer 3">
            <a:extLst>
              <a:ext uri="{FF2B5EF4-FFF2-40B4-BE49-F238E27FC236}">
                <a16:creationId xmlns:a16="http://schemas.microsoft.com/office/drawing/2014/main" id="{83E24935-90B6-7657-E4A7-CFD4BCD76A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6D31DAA-3625-4737-8B21-01FD7D1D5F15}" type="slidenum">
              <a:rPr lang="en-US" altLang="nl-NL">
                <a:ea typeface="DejaVu Sans"/>
                <a:cs typeface="DejaVu Sans"/>
              </a:rPr>
              <a:pPr/>
              <a:t>61</a:t>
            </a:fld>
            <a:endParaRPr lang="en-US" altLang="nl-NL">
              <a:ea typeface="DejaVu Sans"/>
              <a:cs typeface="DejaVu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B56A5489-B309-33DF-201A-ECA49878C5A3}"/>
              </a:ext>
            </a:extLst>
          </p:cNvPr>
          <p:cNvSpPr>
            <a:spLocks noGrp="1"/>
          </p:cNvSpPr>
          <p:nvPr>
            <p:ph type="title"/>
          </p:nvPr>
        </p:nvSpPr>
        <p:spPr>
          <a:xfrm>
            <a:off x="685800" y="276225"/>
            <a:ext cx="7761288" cy="845345"/>
          </a:xfrm>
        </p:spPr>
        <p:txBody>
          <a:bodyPr/>
          <a:lstStyle/>
          <a:p>
            <a:r>
              <a:rPr lang="da-DK" altLang="en-US" sz="2400" dirty="0"/>
              <a:t> API hardening for the DOM API </a:t>
            </a:r>
            <a:r>
              <a:rPr lang="da-DK" altLang="en-US" sz="2000" dirty="0"/>
              <a:t>(aka Trusted Types)</a:t>
            </a:r>
            <a:endParaRPr lang="en-GB" altLang="en-US" sz="2400" dirty="0"/>
          </a:p>
        </p:txBody>
      </p:sp>
      <p:sp>
        <p:nvSpPr>
          <p:cNvPr id="21507" name="Tijdelijke aanduiding voor inhoud 2">
            <a:extLst>
              <a:ext uri="{FF2B5EF4-FFF2-40B4-BE49-F238E27FC236}">
                <a16:creationId xmlns:a16="http://schemas.microsoft.com/office/drawing/2014/main" id="{8A3E58C3-ADAA-1653-983B-AB29B53B9DFF}"/>
              </a:ext>
            </a:extLst>
          </p:cNvPr>
          <p:cNvSpPr>
            <a:spLocks noGrp="1"/>
          </p:cNvSpPr>
          <p:nvPr>
            <p:ph idx="1"/>
          </p:nvPr>
        </p:nvSpPr>
        <p:spPr>
          <a:xfrm>
            <a:off x="685800" y="1124745"/>
            <a:ext cx="7918648" cy="4960144"/>
          </a:xfrm>
        </p:spPr>
        <p:txBody>
          <a:bodyPr/>
          <a:lstStyle/>
          <a:p>
            <a:pPr marL="0" indent="0">
              <a:lnSpc>
                <a:spcPct val="100000"/>
              </a:lnSpc>
              <a:buNone/>
              <a:defRPr/>
            </a:pPr>
            <a:r>
              <a:rPr lang="en-GB" altLang="en-US" sz="1800" dirty="0">
                <a:solidFill>
                  <a:schemeClr val="accent2"/>
                </a:solidFill>
              </a:rPr>
              <a:t>Safe builder approach </a:t>
            </a:r>
            <a:r>
              <a:rPr lang="en-GB" altLang="en-US" sz="1800" dirty="0">
                <a:solidFill>
                  <a:schemeClr val="tx1"/>
                </a:solidFill>
              </a:rPr>
              <a:t>for JavaScript &amp; DOM API</a:t>
            </a:r>
          </a:p>
          <a:p>
            <a:pPr>
              <a:lnSpc>
                <a:spcPct val="100000"/>
              </a:lnSpc>
              <a:defRPr/>
            </a:pPr>
            <a:r>
              <a:rPr lang="en-GB" altLang="en-US" sz="1800" dirty="0">
                <a:solidFill>
                  <a:schemeClr val="tx1"/>
                </a:solidFill>
              </a:rPr>
              <a:t>use TypeScript rather than JavaScript</a:t>
            </a:r>
          </a:p>
          <a:p>
            <a:pPr>
              <a:lnSpc>
                <a:spcPct val="100000"/>
              </a:lnSpc>
              <a:defRPr/>
            </a:pPr>
            <a:r>
              <a:rPr lang="en-GB" altLang="en-US" sz="1800" dirty="0">
                <a:solidFill>
                  <a:schemeClr val="tx1"/>
                </a:solidFill>
              </a:rPr>
              <a:t>use  different types instead of just </a:t>
            </a:r>
            <a:r>
              <a:rPr lang="en-GB" altLang="en-US" sz="1800" b="1" dirty="0">
                <a:solidFill>
                  <a:srgbClr val="FF0000"/>
                </a:solidFill>
                <a:latin typeface="Arial Narrow" panose="020B0606020202030204" pitchFamily="34" charset="0"/>
              </a:rPr>
              <a:t>String</a:t>
            </a:r>
            <a:r>
              <a:rPr lang="en-GB" altLang="en-US" sz="1800" dirty="0">
                <a:solidFill>
                  <a:schemeClr val="tx1"/>
                </a:solidFill>
              </a:rPr>
              <a:t>,                                                   </a:t>
            </a:r>
            <a:r>
              <a:rPr lang="en-GB" altLang="en-US" sz="1600" dirty="0">
                <a:solidFill>
                  <a:schemeClr val="tx1"/>
                </a:solidFill>
              </a:rPr>
              <a:t>e.g. </a:t>
            </a:r>
            <a:r>
              <a:rPr lang="en-GB" altLang="en-US" sz="1800" b="1" dirty="0" err="1">
                <a:solidFill>
                  <a:srgbClr val="009900"/>
                </a:solidFill>
                <a:latin typeface="Arial Narrow" panose="020B0606020202030204" pitchFamily="34" charset="0"/>
                <a:cs typeface="Courier New" panose="02070309020205020404" pitchFamily="49" charset="0"/>
              </a:rPr>
              <a:t>TrustedHtml</a:t>
            </a:r>
            <a:r>
              <a:rPr lang="en-GB" altLang="en-US" sz="1800" b="1" dirty="0">
                <a:solidFill>
                  <a:srgbClr val="009900"/>
                </a:solidFill>
                <a:latin typeface="Arial Narrow" panose="020B0606020202030204" pitchFamily="34" charset="0"/>
                <a:cs typeface="Courier New" panose="02070309020205020404" pitchFamily="49" charset="0"/>
              </a:rPr>
              <a:t>, </a:t>
            </a:r>
            <a:r>
              <a:rPr lang="en-GB" altLang="en-US" sz="1800" b="1" dirty="0" err="1">
                <a:solidFill>
                  <a:srgbClr val="009900"/>
                </a:solidFill>
                <a:latin typeface="Arial Narrow" panose="020B0606020202030204" pitchFamily="34" charset="0"/>
                <a:cs typeface="Courier New" panose="02070309020205020404" pitchFamily="49" charset="0"/>
              </a:rPr>
              <a:t>TrustedJavaScript</a:t>
            </a:r>
            <a:r>
              <a:rPr lang="en-GB" altLang="en-US" sz="1800" b="1" dirty="0">
                <a:solidFill>
                  <a:srgbClr val="009900"/>
                </a:solidFill>
                <a:latin typeface="Arial Narrow" panose="020B0606020202030204" pitchFamily="34" charset="0"/>
                <a:cs typeface="Courier New" panose="02070309020205020404" pitchFamily="49" charset="0"/>
              </a:rPr>
              <a:t>, </a:t>
            </a:r>
            <a:r>
              <a:rPr lang="en-GB" altLang="en-US" sz="1800" b="1" dirty="0" err="1">
                <a:solidFill>
                  <a:srgbClr val="009900"/>
                </a:solidFill>
                <a:latin typeface="Arial Narrow" panose="020B0606020202030204" pitchFamily="34" charset="0"/>
                <a:cs typeface="Courier New" panose="02070309020205020404" pitchFamily="49" charset="0"/>
              </a:rPr>
              <a:t>TrustedUrl</a:t>
            </a:r>
            <a:r>
              <a:rPr lang="en-GB" altLang="en-US" sz="1800" b="1" dirty="0">
                <a:solidFill>
                  <a:srgbClr val="009900"/>
                </a:solidFill>
                <a:latin typeface="Arial Narrow" panose="020B0606020202030204" pitchFamily="34" charset="0"/>
                <a:cs typeface="Courier New" panose="02070309020205020404" pitchFamily="49" charset="0"/>
              </a:rPr>
              <a:t>, </a:t>
            </a:r>
            <a:r>
              <a:rPr lang="en-GB" altLang="en-US" sz="1800" b="1" dirty="0" err="1">
                <a:solidFill>
                  <a:srgbClr val="009900"/>
                </a:solidFill>
                <a:latin typeface="Arial Narrow" panose="020B0606020202030204" pitchFamily="34" charset="0"/>
                <a:cs typeface="Courier New" panose="02070309020205020404" pitchFamily="49" charset="0"/>
              </a:rPr>
              <a:t>TrustedScriptUrl</a:t>
            </a:r>
            <a:r>
              <a:rPr lang="en-GB" altLang="en-US" sz="1800" b="1" dirty="0">
                <a:solidFill>
                  <a:srgbClr val="009900"/>
                </a:solidFill>
                <a:latin typeface="Arial Narrow" panose="020B0606020202030204" pitchFamily="34" charset="0"/>
                <a:cs typeface="Courier New" panose="02070309020205020404" pitchFamily="49" charset="0"/>
              </a:rPr>
              <a:t> …</a:t>
            </a:r>
            <a:endParaRPr lang="en-GB" altLang="en-US" sz="1800" dirty="0">
              <a:solidFill>
                <a:schemeClr val="tx1"/>
              </a:solidFill>
              <a:latin typeface="Arial Narrow" panose="020B0606020202030204" pitchFamily="34" charset="0"/>
            </a:endParaRPr>
          </a:p>
          <a:p>
            <a:pPr>
              <a:lnSpc>
                <a:spcPct val="100000"/>
              </a:lnSpc>
              <a:defRPr/>
            </a:pPr>
            <a:r>
              <a:rPr lang="en-GB" altLang="en-US" sz="1800" dirty="0">
                <a:solidFill>
                  <a:schemeClr val="tx1"/>
                </a:solidFill>
              </a:rPr>
              <a:t>replace string-based DOM API with new typed API where operations  take the right 'safe' type as parameter</a:t>
            </a:r>
          </a:p>
          <a:p>
            <a:pPr lvl="1">
              <a:lnSpc>
                <a:spcPct val="100000"/>
              </a:lnSpc>
              <a:defRPr/>
            </a:pPr>
            <a:r>
              <a:rPr lang="en-GB" altLang="en-US" sz="1800" dirty="0" err="1">
                <a:solidFill>
                  <a:schemeClr val="tx1"/>
                </a:solidFill>
              </a:rPr>
              <a:t>eg</a:t>
            </a:r>
            <a:r>
              <a:rPr lang="en-GB" altLang="en-US" sz="1800" dirty="0">
                <a:solidFill>
                  <a:schemeClr val="tx1"/>
                </a:solidFill>
              </a:rPr>
              <a:t> </a:t>
            </a:r>
            <a:r>
              <a:rPr lang="en-GB" altLang="nl-NL" sz="1800" b="1" dirty="0">
                <a:solidFill>
                  <a:srgbClr val="7030A0"/>
                </a:solidFill>
                <a:latin typeface="Arial Narrow" panose="020B0606020202030204" pitchFamily="34" charset="0"/>
              </a:rPr>
              <a:t> </a:t>
            </a:r>
            <a:r>
              <a:rPr lang="en-GB" altLang="nl-NL" sz="1800" b="1" dirty="0" err="1">
                <a:solidFill>
                  <a:schemeClr val="tx2"/>
                </a:solidFill>
                <a:latin typeface="Arial Narrow" panose="020B0606020202030204" pitchFamily="34" charset="0"/>
              </a:rPr>
              <a:t>innerHTML</a:t>
            </a:r>
            <a:r>
              <a:rPr lang="en-GB" altLang="nl-NL" sz="1800" b="1" dirty="0">
                <a:solidFill>
                  <a:srgbClr val="7030A0"/>
                </a:solidFill>
                <a:latin typeface="Arial Narrow" panose="020B0606020202030204" pitchFamily="34" charset="0"/>
              </a:rPr>
              <a:t> </a:t>
            </a:r>
            <a:r>
              <a:rPr lang="en-GB" altLang="en-US" sz="1800" dirty="0">
                <a:solidFill>
                  <a:schemeClr val="tx2"/>
                </a:solidFill>
                <a:cs typeface="Courier New" panose="02070309020205020404" pitchFamily="49" charset="0"/>
              </a:rPr>
              <a:t>takes </a:t>
            </a:r>
            <a:r>
              <a:rPr lang="en-GB" altLang="en-US" sz="1800" b="1" dirty="0" err="1">
                <a:solidFill>
                  <a:srgbClr val="009900"/>
                </a:solidFill>
                <a:latin typeface="Arial Narrow" panose="020B0606020202030204" pitchFamily="34" charset="0"/>
                <a:cs typeface="Courier New" panose="02070309020205020404" pitchFamily="49" charset="0"/>
              </a:rPr>
              <a:t>TrustedHtml</a:t>
            </a:r>
            <a:r>
              <a:rPr lang="en-GB" altLang="en-US" sz="1800" dirty="0">
                <a:solidFill>
                  <a:schemeClr val="tx2"/>
                </a:solidFill>
                <a:cs typeface="Courier New" panose="02070309020205020404" pitchFamily="49" charset="0"/>
              </a:rPr>
              <a:t> instead of a </a:t>
            </a:r>
            <a:r>
              <a:rPr lang="en-GB" altLang="en-US" sz="1800" b="1" dirty="0">
                <a:solidFill>
                  <a:srgbClr val="FF0000"/>
                </a:solidFill>
                <a:latin typeface="Arial Narrow" panose="020B0606020202030204" pitchFamily="34" charset="0"/>
                <a:cs typeface="Courier New" panose="02070309020205020404" pitchFamily="49" charset="0"/>
              </a:rPr>
              <a:t>String</a:t>
            </a:r>
          </a:p>
          <a:p>
            <a:pPr>
              <a:lnSpc>
                <a:spcPct val="100000"/>
              </a:lnSpc>
              <a:defRPr/>
            </a:pPr>
            <a:endParaRPr lang="en-GB" altLang="en-US" sz="1800" dirty="0"/>
          </a:p>
          <a:p>
            <a:pPr marL="300426" indent="-285750">
              <a:lnSpc>
                <a:spcPct val="100000"/>
              </a:lnSpc>
              <a:defRPr/>
            </a:pPr>
            <a:r>
              <a:rPr lang="en-GB" altLang="en-US" sz="1800" dirty="0"/>
              <a:t>Typing guarantees proper escaping &amp; validation </a:t>
            </a:r>
            <a:r>
              <a:rPr lang="en-GB" altLang="en-US" sz="1800" b="1" dirty="0">
                <a:sym typeface="Wingdings" panose="05000000000000000000" pitchFamily="2" charset="2"/>
              </a:rPr>
              <a:t></a:t>
            </a:r>
          </a:p>
          <a:p>
            <a:pPr marL="700476" lvl="1">
              <a:lnSpc>
                <a:spcPct val="100000"/>
              </a:lnSpc>
              <a:defRPr/>
            </a:pPr>
            <a:r>
              <a:rPr lang="en-GB" altLang="en-US" sz="1600" dirty="0">
                <a:sym typeface="Wingdings" panose="05000000000000000000" pitchFamily="2" charset="2"/>
              </a:rPr>
              <a:t>This is checked statically</a:t>
            </a:r>
          </a:p>
          <a:p>
            <a:pPr marL="300426" indent="-285750">
              <a:lnSpc>
                <a:spcPct val="100000"/>
              </a:lnSpc>
              <a:defRPr/>
            </a:pPr>
            <a:r>
              <a:rPr lang="en-GB" altLang="en-US" sz="1800" dirty="0">
                <a:sym typeface="Wingdings" panose="05000000000000000000" pitchFamily="2" charset="2"/>
              </a:rPr>
              <a:t>DOM API must be replaced &amp; all JS code needs to be rewritten </a:t>
            </a:r>
            <a:r>
              <a:rPr lang="en-GB" altLang="en-US" sz="1800" b="1" dirty="0">
                <a:sym typeface="Wingdings" panose="05000000000000000000" pitchFamily="2" charset="2"/>
              </a:rPr>
              <a:t></a:t>
            </a:r>
          </a:p>
          <a:p>
            <a:pPr marL="14676" indent="0">
              <a:lnSpc>
                <a:spcPct val="100000"/>
              </a:lnSpc>
              <a:buNone/>
              <a:defRPr/>
            </a:pPr>
            <a:r>
              <a:rPr lang="en-GB" altLang="en-US" sz="1800" dirty="0">
                <a:sym typeface="Wingdings" panose="05000000000000000000" pitchFamily="2" charset="2"/>
              </a:rPr>
              <a:t>           </a:t>
            </a:r>
            <a:r>
              <a:rPr lang="en-GB" altLang="en-US" sz="1600" dirty="0">
                <a:sym typeface="Wingdings" panose="05000000000000000000" pitchFamily="2" charset="2"/>
              </a:rPr>
              <a:t>but ... this can be done incrementally, using old &amp; new APIs side by side</a:t>
            </a:r>
            <a:endParaRPr lang="en-GB" altLang="en-US" sz="1800" dirty="0"/>
          </a:p>
          <a:p>
            <a:pPr marL="51841" indent="0">
              <a:lnSpc>
                <a:spcPct val="100000"/>
              </a:lnSpc>
              <a:buNone/>
              <a:defRPr/>
            </a:pPr>
            <a:endParaRPr lang="en-GB" altLang="en-US" sz="1600" dirty="0">
              <a:solidFill>
                <a:schemeClr val="tx1"/>
              </a:solidFill>
            </a:endParaRPr>
          </a:p>
          <a:p>
            <a:pPr marL="51841" indent="0">
              <a:lnSpc>
                <a:spcPct val="100000"/>
              </a:lnSpc>
              <a:buNone/>
              <a:defRPr/>
            </a:pPr>
            <a:r>
              <a:rPr lang="en-GB" altLang="en-US" sz="1400" dirty="0">
                <a:solidFill>
                  <a:schemeClr val="tx1"/>
                </a:solidFill>
              </a:rPr>
              <a:t>[</a:t>
            </a:r>
            <a:r>
              <a:rPr lang="en-US" sz="1400" dirty="0">
                <a:solidFill>
                  <a:schemeClr val="tx1"/>
                </a:solidFill>
              </a:rPr>
              <a:t>https://github.com/WICG/trusted-types] </a:t>
            </a:r>
          </a:p>
          <a:p>
            <a:pPr marL="51841" indent="0">
              <a:lnSpc>
                <a:spcPct val="100000"/>
              </a:lnSpc>
              <a:buNone/>
              <a:defRPr/>
            </a:pPr>
            <a:r>
              <a:rPr lang="en-GB" altLang="en-US" sz="1400" dirty="0"/>
              <a:t>[Released as a Chrome browser feature in 2019</a:t>
            </a:r>
          </a:p>
          <a:p>
            <a:pPr marL="414726" lvl="1" indent="0">
              <a:lnSpc>
                <a:spcPct val="100000"/>
              </a:lnSpc>
              <a:buNone/>
              <a:defRPr/>
            </a:pPr>
            <a:r>
              <a:rPr lang="en-GB" altLang="en-US" sz="1400" dirty="0"/>
              <a:t>    https://developers.google.com/web/updates/2019/02/trusted-types]              </a:t>
            </a:r>
          </a:p>
        </p:txBody>
      </p:sp>
      <p:sp>
        <p:nvSpPr>
          <p:cNvPr id="74756" name="Tijdelijke aanduiding voor dianummer 3">
            <a:extLst>
              <a:ext uri="{FF2B5EF4-FFF2-40B4-BE49-F238E27FC236}">
                <a16:creationId xmlns:a16="http://schemas.microsoft.com/office/drawing/2014/main" id="{83E24935-90B6-7657-E4A7-CFD4BCD76A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6D31DAA-3625-4737-8B21-01FD7D1D5F15}" type="slidenum">
              <a:rPr lang="en-US" altLang="nl-NL">
                <a:ea typeface="DejaVu Sans"/>
                <a:cs typeface="DejaVu Sans"/>
              </a:rPr>
              <a:pPr/>
              <a:t>62</a:t>
            </a:fld>
            <a:endParaRPr lang="en-US" altLang="nl-NL">
              <a:ea typeface="DejaVu Sans"/>
              <a:cs typeface="DejaVu Sans"/>
            </a:endParaRPr>
          </a:p>
        </p:txBody>
      </p:sp>
    </p:spTree>
    <p:extLst>
      <p:ext uri="{BB962C8B-B14F-4D97-AF65-F5344CB8AC3E}">
        <p14:creationId xmlns:p14="http://schemas.microsoft.com/office/powerpoint/2010/main" val="403874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07">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B56A5489-B309-33DF-201A-ECA49878C5A3}"/>
              </a:ext>
            </a:extLst>
          </p:cNvPr>
          <p:cNvSpPr>
            <a:spLocks noGrp="1"/>
          </p:cNvSpPr>
          <p:nvPr>
            <p:ph type="title"/>
          </p:nvPr>
        </p:nvSpPr>
        <p:spPr/>
        <p:txBody>
          <a:bodyPr/>
          <a:lstStyle/>
          <a:p>
            <a:r>
              <a:rPr lang="en-GB" altLang="en-US" sz="2400" dirty="0"/>
              <a:t> Custom tweaks </a:t>
            </a:r>
            <a:r>
              <a:rPr lang="da-DK" altLang="en-US" sz="2400" dirty="0"/>
              <a:t>  </a:t>
            </a:r>
            <a:endParaRPr lang="en-GB" altLang="en-US" sz="2400" dirty="0"/>
          </a:p>
        </p:txBody>
      </p:sp>
      <p:sp>
        <p:nvSpPr>
          <p:cNvPr id="21507" name="Tijdelijke aanduiding voor inhoud 2">
            <a:extLst>
              <a:ext uri="{FF2B5EF4-FFF2-40B4-BE49-F238E27FC236}">
                <a16:creationId xmlns:a16="http://schemas.microsoft.com/office/drawing/2014/main" id="{8A3E58C3-ADAA-1653-983B-AB29B53B9DFF}"/>
              </a:ext>
            </a:extLst>
          </p:cNvPr>
          <p:cNvSpPr>
            <a:spLocks noGrp="1"/>
          </p:cNvSpPr>
          <p:nvPr>
            <p:ph idx="1"/>
          </p:nvPr>
        </p:nvSpPr>
        <p:spPr/>
        <p:txBody>
          <a:bodyPr/>
          <a:lstStyle/>
          <a:p>
            <a:pPr marL="0" indent="0">
              <a:lnSpc>
                <a:spcPct val="100000"/>
              </a:lnSpc>
              <a:buNone/>
              <a:defRPr/>
            </a:pPr>
            <a:r>
              <a:rPr lang="en-GB" altLang="en-US" sz="1800" dirty="0">
                <a:solidFill>
                  <a:schemeClr val="tx1"/>
                </a:solidFill>
              </a:rPr>
              <a:t>The Trusted Types / API hardening approach can be customised/extended to specific application:</a:t>
            </a:r>
          </a:p>
          <a:p>
            <a:pPr lvl="1">
              <a:lnSpc>
                <a:spcPct val="100000"/>
              </a:lnSpc>
              <a:buFont typeface="Arial" panose="020B0604020202020204" pitchFamily="34" charset="0"/>
              <a:buChar char="•"/>
              <a:defRPr/>
            </a:pPr>
            <a:endParaRPr lang="en-GB" altLang="en-US" sz="1600" dirty="0">
              <a:solidFill>
                <a:schemeClr val="tx1"/>
              </a:solidFill>
            </a:endParaRPr>
          </a:p>
          <a:p>
            <a:pPr marL="457200" lvl="1" indent="0">
              <a:lnSpc>
                <a:spcPct val="100000"/>
              </a:lnSpc>
              <a:buNone/>
              <a:defRPr/>
            </a:pPr>
            <a:r>
              <a:rPr lang="en-GB" altLang="en-US" sz="1800" dirty="0">
                <a:solidFill>
                  <a:schemeClr val="tx1"/>
                </a:solidFill>
              </a:rPr>
              <a:t>For example, Brightspace allows a restricted set of HTML tags in forum postings.        </a:t>
            </a:r>
          </a:p>
          <a:p>
            <a:pPr marL="457200" lvl="1" indent="0">
              <a:lnSpc>
                <a:spcPct val="100000"/>
              </a:lnSpc>
              <a:buNone/>
              <a:defRPr/>
            </a:pPr>
            <a:r>
              <a:rPr lang="en-GB" altLang="en-US" sz="1600" dirty="0">
                <a:solidFill>
                  <a:schemeClr val="tx1"/>
                </a:solidFill>
              </a:rPr>
              <a:t>                                                                                                                                           </a:t>
            </a:r>
            <a:r>
              <a:rPr lang="en-GB" altLang="en-US" sz="1800" dirty="0">
                <a:solidFill>
                  <a:schemeClr val="tx1"/>
                </a:solidFill>
              </a:rPr>
              <a:t>To do this we would introduce </a:t>
            </a:r>
          </a:p>
          <a:p>
            <a:pPr lvl="1">
              <a:lnSpc>
                <a:spcPct val="100000"/>
              </a:lnSpc>
              <a:defRPr/>
            </a:pPr>
            <a:r>
              <a:rPr lang="en-GB" altLang="en-US" sz="1800" dirty="0">
                <a:solidFill>
                  <a:schemeClr val="tx1"/>
                </a:solidFill>
              </a:rPr>
              <a:t>introduce a custom type, </a:t>
            </a:r>
            <a:r>
              <a:rPr lang="en-GB" altLang="en-US" sz="1800" b="1" dirty="0" err="1">
                <a:solidFill>
                  <a:srgbClr val="339933"/>
                </a:solidFill>
                <a:latin typeface="Arial Narrow" panose="020B0606020202030204" pitchFamily="34" charset="0"/>
              </a:rPr>
              <a:t>SafeForumPosting</a:t>
            </a:r>
            <a:r>
              <a:rPr lang="en-GB" altLang="en-US" sz="1800" dirty="0">
                <a:solidFill>
                  <a:schemeClr val="tx1"/>
                </a:solidFill>
              </a:rPr>
              <a:t>, </a:t>
            </a:r>
          </a:p>
          <a:p>
            <a:pPr lvl="1">
              <a:lnSpc>
                <a:spcPct val="100000"/>
              </a:lnSpc>
              <a:defRPr/>
            </a:pPr>
            <a:r>
              <a:rPr lang="en-GB" altLang="en-US" sz="1800" dirty="0">
                <a:solidFill>
                  <a:schemeClr val="tx1"/>
                </a:solidFill>
              </a:rPr>
              <a:t>specify which functions require input of this type  </a:t>
            </a:r>
          </a:p>
          <a:p>
            <a:pPr lvl="1">
              <a:lnSpc>
                <a:spcPct val="100000"/>
              </a:lnSpc>
              <a:defRPr/>
            </a:pPr>
            <a:r>
              <a:rPr lang="en-GB" altLang="en-US" sz="1800" dirty="0">
                <a:solidFill>
                  <a:schemeClr val="tx1"/>
                </a:solidFill>
              </a:rPr>
              <a:t>define custom operations to generate data of this type, </a:t>
            </a:r>
          </a:p>
          <a:p>
            <a:pPr marL="914400" lvl="2" indent="0">
              <a:lnSpc>
                <a:spcPct val="100000"/>
              </a:lnSpc>
              <a:buNone/>
              <a:defRPr/>
            </a:pPr>
            <a:r>
              <a:rPr lang="en-GB" altLang="en-US" sz="1800" dirty="0">
                <a:solidFill>
                  <a:schemeClr val="tx1"/>
                </a:solidFill>
              </a:rPr>
              <a:t>Using validation and/or encoding. This code should be rigorously reviewed to make sure it is bullet-proof!</a:t>
            </a:r>
          </a:p>
          <a:p>
            <a:pPr marL="0" indent="0">
              <a:lnSpc>
                <a:spcPct val="100000"/>
              </a:lnSpc>
              <a:buNone/>
              <a:defRPr/>
            </a:pPr>
            <a:endParaRPr lang="en-GB" altLang="en-US" sz="1800" dirty="0">
              <a:solidFill>
                <a:schemeClr val="tx1"/>
              </a:solidFill>
            </a:endParaRPr>
          </a:p>
          <a:p>
            <a:pPr lvl="1">
              <a:lnSpc>
                <a:spcPct val="100000"/>
              </a:lnSpc>
              <a:defRPr/>
            </a:pPr>
            <a:endParaRPr lang="en-GB" altLang="en-US" sz="1451" dirty="0"/>
          </a:p>
        </p:txBody>
      </p:sp>
      <p:sp>
        <p:nvSpPr>
          <p:cNvPr id="74756" name="Tijdelijke aanduiding voor dianummer 3">
            <a:extLst>
              <a:ext uri="{FF2B5EF4-FFF2-40B4-BE49-F238E27FC236}">
                <a16:creationId xmlns:a16="http://schemas.microsoft.com/office/drawing/2014/main" id="{83E24935-90B6-7657-E4A7-CFD4BCD76A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C6D31DAA-3625-4737-8B21-01FD7D1D5F15}" type="slidenum">
              <a:rPr lang="en-US" altLang="nl-NL">
                <a:ea typeface="DejaVu Sans"/>
                <a:cs typeface="DejaVu Sans"/>
              </a:rPr>
              <a:pPr/>
              <a:t>63</a:t>
            </a:fld>
            <a:endParaRPr lang="en-US" altLang="nl-NL">
              <a:ea typeface="DejaVu Sans"/>
              <a:cs typeface="DejaVu Sans"/>
            </a:endParaRPr>
          </a:p>
        </p:txBody>
      </p:sp>
    </p:spTree>
    <p:extLst>
      <p:ext uri="{BB962C8B-B14F-4D97-AF65-F5344CB8AC3E}">
        <p14:creationId xmlns:p14="http://schemas.microsoft.com/office/powerpoint/2010/main" val="25454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22C72-E5F3-88BA-4FB2-C383D2B00441}"/>
              </a:ext>
            </a:extLst>
          </p:cNvPr>
          <p:cNvSpPr>
            <a:spLocks noGrp="1"/>
          </p:cNvSpPr>
          <p:nvPr>
            <p:ph type="title"/>
          </p:nvPr>
        </p:nvSpPr>
        <p:spPr/>
        <p:txBody>
          <a:bodyPr/>
          <a:lstStyle/>
          <a:p>
            <a:r>
              <a:rPr lang="en-US" sz="2400" dirty="0"/>
              <a:t>Yet another complication:  different kind of URLs</a:t>
            </a:r>
            <a:endParaRPr lang="en-NL" sz="2400" dirty="0"/>
          </a:p>
        </p:txBody>
      </p:sp>
      <p:sp>
        <p:nvSpPr>
          <p:cNvPr id="4" name="Slide Number Placeholder 3">
            <a:extLst>
              <a:ext uri="{FF2B5EF4-FFF2-40B4-BE49-F238E27FC236}">
                <a16:creationId xmlns:a16="http://schemas.microsoft.com/office/drawing/2014/main" id="{F0406333-8F45-6503-EF66-4BAF7E0AE1F6}"/>
              </a:ext>
            </a:extLst>
          </p:cNvPr>
          <p:cNvSpPr>
            <a:spLocks noGrp="1"/>
          </p:cNvSpPr>
          <p:nvPr>
            <p:ph type="sldNum" idx="10"/>
          </p:nvPr>
        </p:nvSpPr>
        <p:spPr/>
        <p:txBody>
          <a:bodyPr/>
          <a:lstStyle/>
          <a:p>
            <a:pPr>
              <a:defRPr/>
            </a:pPr>
            <a:fld id="{203D43D3-408D-4D7A-B290-7A4D7FA16B86}" type="slidenum">
              <a:rPr lang="en-GB" altLang="nl-NL" smtClean="0"/>
              <a:pPr>
                <a:defRPr/>
              </a:pPr>
              <a:t>64</a:t>
            </a:fld>
            <a:endParaRPr lang="en-GB" altLang="nl-NL" dirty="0"/>
          </a:p>
        </p:txBody>
      </p:sp>
      <p:sp>
        <p:nvSpPr>
          <p:cNvPr id="6" name="Content Placeholder 5">
            <a:extLst>
              <a:ext uri="{FF2B5EF4-FFF2-40B4-BE49-F238E27FC236}">
                <a16:creationId xmlns:a16="http://schemas.microsoft.com/office/drawing/2014/main" id="{49BC95DD-71C6-0CDC-DE9F-E0E9E7B72160}"/>
              </a:ext>
            </a:extLst>
          </p:cNvPr>
          <p:cNvSpPr>
            <a:spLocks noGrp="1"/>
          </p:cNvSpPr>
          <p:nvPr>
            <p:ph idx="1"/>
          </p:nvPr>
        </p:nvSpPr>
        <p:spPr>
          <a:xfrm>
            <a:off x="685800" y="1121570"/>
            <a:ext cx="7918648" cy="4960144"/>
          </a:xfrm>
        </p:spPr>
        <p:txBody>
          <a:bodyPr/>
          <a:lstStyle/>
          <a:p>
            <a:pPr marL="0" indent="0">
              <a:buNone/>
            </a:pPr>
            <a:r>
              <a:rPr lang="en-US" sz="1600" dirty="0">
                <a:solidFill>
                  <a:schemeClr val="tx1"/>
                </a:solidFill>
              </a:rPr>
              <a:t>Suppose we let users add a link to jump to their homepage on another website</a:t>
            </a:r>
            <a:endParaRPr lang="en-US" sz="1100" dirty="0">
              <a:solidFill>
                <a:schemeClr val="tx1"/>
              </a:solidFill>
            </a:endParaRPr>
          </a:p>
          <a:p>
            <a:pPr marL="0" indent="0">
              <a:lnSpc>
                <a:spcPct val="100000"/>
              </a:lnSpc>
              <a:buNone/>
            </a:pPr>
            <a:r>
              <a:rPr lang="en-US" sz="1400" b="1" dirty="0">
                <a:solidFill>
                  <a:schemeClr val="bg2">
                    <a:lumMod val="60000"/>
                    <a:lumOff val="40000"/>
                  </a:schemeClr>
                </a:solidFill>
                <a:latin typeface="Arial Narrow" panose="020B0606020202030204" pitchFamily="34" charset="0"/>
              </a:rPr>
              <a:t>       </a:t>
            </a:r>
            <a:r>
              <a:rPr lang="en-US" sz="1400" b="1" dirty="0">
                <a:solidFill>
                  <a:schemeClr val="tx1"/>
                </a:solidFill>
                <a:latin typeface="Arial Narrow" panose="020B0606020202030204" pitchFamily="34" charset="0"/>
              </a:rPr>
              <a:t>&lt;html&gt;  &lt;body&gt;</a:t>
            </a:r>
          </a:p>
          <a:p>
            <a:pPr marL="0" indent="0">
              <a:lnSpc>
                <a:spcPct val="100000"/>
              </a:lnSpc>
              <a:buNone/>
            </a:pPr>
            <a:r>
              <a:rPr lang="en-US" sz="1400" b="1" dirty="0">
                <a:solidFill>
                  <a:schemeClr val="tx1"/>
                </a:solidFill>
                <a:latin typeface="Arial Narrow" panose="020B0606020202030204" pitchFamily="34" charset="0"/>
              </a:rPr>
              <a:t>           &lt;h1&gt; </a:t>
            </a:r>
            <a:r>
              <a:rPr lang="en-US" sz="1400" b="1" dirty="0">
                <a:solidFill>
                  <a:srgbClr val="339933"/>
                </a:solidFill>
                <a:latin typeface="Arial Narrow" panose="020B0606020202030204" pitchFamily="34" charset="0"/>
              </a:rPr>
              <a:t>${name} </a:t>
            </a:r>
            <a:r>
              <a:rPr lang="en-US" sz="1400" b="1" dirty="0">
                <a:solidFill>
                  <a:schemeClr val="tx1"/>
                </a:solidFill>
                <a:latin typeface="Arial Narrow" panose="020B0606020202030204" pitchFamily="34" charset="0"/>
              </a:rPr>
              <a:t>&amp;</a:t>
            </a:r>
            <a:r>
              <a:rPr lang="en-US" sz="1400" b="1" dirty="0" err="1">
                <a:solidFill>
                  <a:schemeClr val="tx1"/>
                </a:solidFill>
                <a:latin typeface="Arial Narrow" panose="020B0606020202030204" pitchFamily="34" charset="0"/>
              </a:rPr>
              <a:t>apos;s</a:t>
            </a:r>
            <a:r>
              <a:rPr lang="en-US" sz="1400" b="1" dirty="0">
                <a:solidFill>
                  <a:schemeClr val="tx1"/>
                </a:solidFill>
                <a:latin typeface="Arial Narrow" panose="020B0606020202030204" pitchFamily="34" charset="0"/>
              </a:rPr>
              <a:t> Blog! &lt;/h1&gt;</a:t>
            </a:r>
          </a:p>
          <a:p>
            <a:pPr marL="0" indent="0">
              <a:lnSpc>
                <a:spcPct val="100000"/>
              </a:lnSpc>
              <a:buNone/>
            </a:pPr>
            <a:r>
              <a:rPr lang="en-US" sz="1400" b="1" dirty="0">
                <a:solidFill>
                  <a:schemeClr val="tx1"/>
                </a:solidFill>
                <a:latin typeface="Arial Narrow" panose="020B0606020202030204" pitchFamily="34" charset="0"/>
              </a:rPr>
              <a:t>            ${description}</a:t>
            </a:r>
          </a:p>
          <a:p>
            <a:pPr marL="0" indent="0">
              <a:lnSpc>
                <a:spcPct val="100000"/>
              </a:lnSpc>
              <a:buNone/>
            </a:pPr>
            <a:r>
              <a:rPr lang="en-US" sz="1400" b="1" dirty="0">
                <a:solidFill>
                  <a:schemeClr val="tx1"/>
                </a:solidFill>
                <a:latin typeface="Arial Narrow" panose="020B0606020202030204" pitchFamily="34" charset="0"/>
              </a:rPr>
              <a:t>            ...</a:t>
            </a:r>
          </a:p>
          <a:p>
            <a:pPr marL="0" indent="0">
              <a:lnSpc>
                <a:spcPct val="100000"/>
              </a:lnSpc>
              <a:buNone/>
            </a:pPr>
            <a:r>
              <a:rPr lang="en-US" sz="1400" b="1" dirty="0">
                <a:solidFill>
                  <a:schemeClr val="tx1"/>
                </a:solidFill>
                <a:latin typeface="Arial Narrow" panose="020B0606020202030204" pitchFamily="34" charset="0"/>
              </a:rPr>
              <a:t>            &lt;script&gt; function </a:t>
            </a:r>
            <a:r>
              <a:rPr lang="en-US" sz="1400" b="1" dirty="0" err="1">
                <a:solidFill>
                  <a:srgbClr val="339933"/>
                </a:solidFill>
                <a:latin typeface="Arial Narrow" panose="020B0606020202030204" pitchFamily="34" charset="0"/>
              </a:rPr>
              <a:t>goHome</a:t>
            </a:r>
            <a:r>
              <a:rPr lang="en-US" sz="1400" b="1" dirty="0">
                <a:solidFill>
                  <a:srgbClr val="339933"/>
                </a:solidFill>
                <a:latin typeface="Arial Narrow" panose="020B0606020202030204" pitchFamily="34" charset="0"/>
              </a:rPr>
              <a:t>() </a:t>
            </a:r>
            <a:r>
              <a:rPr lang="en-US" sz="1400" b="1" dirty="0">
                <a:solidFill>
                  <a:schemeClr val="tx1"/>
                </a:solidFill>
                <a:latin typeface="Arial Narrow" panose="020B0606020202030204" pitchFamily="34" charset="0"/>
              </a:rPr>
              <a:t>{ </a:t>
            </a:r>
            <a:r>
              <a:rPr lang="en-US" sz="1400" b="1" dirty="0" err="1">
                <a:solidFill>
                  <a:schemeClr val="tx1"/>
                </a:solidFill>
                <a:latin typeface="Arial Narrow" panose="020B0606020202030204" pitchFamily="34" charset="0"/>
              </a:rPr>
              <a:t>window.location.href</a:t>
            </a:r>
            <a:r>
              <a:rPr lang="en-US" sz="1400" b="1" dirty="0">
                <a:solidFill>
                  <a:schemeClr val="tx1"/>
                </a:solidFill>
                <a:latin typeface="Arial Narrow" panose="020B0606020202030204" pitchFamily="34" charset="0"/>
              </a:rPr>
              <a:t> = </a:t>
            </a:r>
            <a:r>
              <a:rPr lang="en-US" sz="1400" b="1" dirty="0">
                <a:solidFill>
                  <a:srgbClr val="339933"/>
                </a:solidFill>
                <a:latin typeface="Arial Narrow" panose="020B0606020202030204" pitchFamily="34" charset="0"/>
              </a:rPr>
              <a:t>${</a:t>
            </a:r>
            <a:r>
              <a:rPr lang="en-US" sz="1400" b="1" dirty="0" err="1">
                <a:solidFill>
                  <a:srgbClr val="339933"/>
                </a:solidFill>
                <a:latin typeface="Arial Narrow" panose="020B0606020202030204" pitchFamily="34" charset="0"/>
              </a:rPr>
              <a:t>homeUrl</a:t>
            </a:r>
            <a:r>
              <a:rPr lang="en-US" sz="1400" b="1" dirty="0">
                <a:solidFill>
                  <a:srgbClr val="339933"/>
                </a:solidFill>
                <a:latin typeface="Arial Narrow" panose="020B0606020202030204" pitchFamily="34" charset="0"/>
              </a:rPr>
              <a:t>} </a:t>
            </a:r>
            <a:r>
              <a:rPr lang="en-US" sz="1400" b="1" dirty="0">
                <a:solidFill>
                  <a:schemeClr val="tx1"/>
                </a:solidFill>
                <a:latin typeface="Arial Narrow" panose="020B0606020202030204" pitchFamily="34" charset="0"/>
              </a:rPr>
              <a:t>;}  &lt;/script&gt;</a:t>
            </a:r>
          </a:p>
          <a:p>
            <a:pPr marL="0" indent="0">
              <a:lnSpc>
                <a:spcPct val="100000"/>
              </a:lnSpc>
              <a:buNone/>
            </a:pPr>
            <a:r>
              <a:rPr lang="en-US" sz="1400" b="1" dirty="0">
                <a:solidFill>
                  <a:schemeClr val="tx1"/>
                </a:solidFill>
                <a:latin typeface="Arial Narrow" panose="020B0606020202030204" pitchFamily="34" charset="0"/>
              </a:rPr>
              <a:t>            &lt;button type="button" </a:t>
            </a:r>
            <a:r>
              <a:rPr lang="en-US" sz="1400" b="1" dirty="0">
                <a:solidFill>
                  <a:srgbClr val="339933"/>
                </a:solidFill>
                <a:latin typeface="Arial Narrow" panose="020B0606020202030204" pitchFamily="34" charset="0"/>
              </a:rPr>
              <a:t>onclick="</a:t>
            </a:r>
            <a:r>
              <a:rPr lang="en-US" sz="1400" b="1" dirty="0" err="1">
                <a:solidFill>
                  <a:srgbClr val="339933"/>
                </a:solidFill>
                <a:latin typeface="Arial Narrow" panose="020B0606020202030204" pitchFamily="34" charset="0"/>
              </a:rPr>
              <a:t>goHome</a:t>
            </a:r>
            <a:r>
              <a:rPr lang="en-US" sz="1400" b="1" dirty="0">
                <a:solidFill>
                  <a:srgbClr val="339933"/>
                </a:solidFill>
                <a:latin typeface="Arial Narrow" panose="020B0606020202030204" pitchFamily="34" charset="0"/>
              </a:rPr>
              <a:t>()"&gt;</a:t>
            </a:r>
            <a:r>
              <a:rPr lang="en-US" sz="1400" b="1" dirty="0">
                <a:solidFill>
                  <a:schemeClr val="tx1"/>
                </a:solidFill>
                <a:latin typeface="Arial Narrow" panose="020B0606020202030204" pitchFamily="34" charset="0"/>
              </a:rPr>
              <a:t>Click here to go to  </a:t>
            </a:r>
            <a:r>
              <a:rPr lang="en-US" sz="1400" b="1" dirty="0">
                <a:solidFill>
                  <a:srgbClr val="339933"/>
                </a:solidFill>
                <a:latin typeface="Arial Narrow" panose="020B0606020202030204" pitchFamily="34" charset="0"/>
              </a:rPr>
              <a:t>${name} </a:t>
            </a:r>
            <a:r>
              <a:rPr lang="en-US" sz="1400" b="1" dirty="0">
                <a:solidFill>
                  <a:schemeClr val="tx1"/>
                </a:solidFill>
                <a:latin typeface="Arial Narrow" panose="020B0606020202030204" pitchFamily="34" charset="0"/>
              </a:rPr>
              <a:t>'s</a:t>
            </a:r>
            <a:r>
              <a:rPr lang="en-US" sz="1400" b="1" dirty="0">
                <a:solidFill>
                  <a:schemeClr val="accent2"/>
                </a:solidFill>
                <a:latin typeface="Arial Narrow" panose="020B0606020202030204" pitchFamily="34" charset="0"/>
              </a:rPr>
              <a:t> </a:t>
            </a:r>
            <a:r>
              <a:rPr lang="en-US" sz="1400" b="1" dirty="0">
                <a:solidFill>
                  <a:schemeClr val="tx1"/>
                </a:solidFill>
                <a:latin typeface="Arial Narrow" panose="020B0606020202030204" pitchFamily="34" charset="0"/>
              </a:rPr>
              <a:t>home page!&lt;/button&gt;</a:t>
            </a:r>
          </a:p>
          <a:p>
            <a:pPr marL="0" indent="0">
              <a:lnSpc>
                <a:spcPct val="100000"/>
              </a:lnSpc>
              <a:buNone/>
            </a:pPr>
            <a:r>
              <a:rPr lang="en-US" sz="1400" b="1" dirty="0">
                <a:solidFill>
                  <a:schemeClr val="tx1"/>
                </a:solidFill>
                <a:latin typeface="Arial Narrow" panose="020B0606020202030204" pitchFamily="34" charset="0"/>
              </a:rPr>
              <a:t>            ...</a:t>
            </a:r>
            <a:endParaRPr lang="en-US" sz="1400" b="1" dirty="0">
              <a:solidFill>
                <a:srgbClr val="FF0000"/>
              </a:solidFill>
              <a:latin typeface="Arial Narrow" panose="020B0606020202030204" pitchFamily="34" charset="0"/>
            </a:endParaRPr>
          </a:p>
          <a:p>
            <a:pPr marL="0" indent="0">
              <a:buNone/>
            </a:pPr>
            <a:r>
              <a:rPr lang="en-US" sz="1600" i="1" dirty="0">
                <a:solidFill>
                  <a:schemeClr val="tx1"/>
                </a:solidFill>
              </a:rPr>
              <a:t>Spot the XSS, if we allow users to specify any  </a:t>
            </a:r>
            <a:r>
              <a:rPr lang="en-US" sz="1600" b="1" i="1" dirty="0">
                <a:solidFill>
                  <a:srgbClr val="339933"/>
                </a:solidFill>
                <a:latin typeface="Arial Narrow" panose="020B0606020202030204" pitchFamily="34" charset="0"/>
              </a:rPr>
              <a:t>${</a:t>
            </a:r>
            <a:r>
              <a:rPr lang="en-US" sz="1600" b="1" i="1" dirty="0" err="1">
                <a:solidFill>
                  <a:srgbClr val="339933"/>
                </a:solidFill>
                <a:latin typeface="Arial Narrow" panose="020B0606020202030204" pitchFamily="34" charset="0"/>
              </a:rPr>
              <a:t>homeUrl</a:t>
            </a:r>
            <a:r>
              <a:rPr lang="en-US" sz="1600" b="1" i="1" dirty="0">
                <a:solidFill>
                  <a:srgbClr val="339933"/>
                </a:solidFill>
                <a:latin typeface="Arial Narrow" panose="020B0606020202030204" pitchFamily="34" charset="0"/>
              </a:rPr>
              <a:t>}</a:t>
            </a:r>
            <a:endParaRPr lang="en-US" sz="1600" i="1" dirty="0">
              <a:solidFill>
                <a:srgbClr val="339933"/>
              </a:solidFill>
            </a:endParaRPr>
          </a:p>
          <a:p>
            <a:pPr marL="0" indent="0">
              <a:buNone/>
            </a:pPr>
            <a:r>
              <a:rPr lang="en-US" sz="1600" dirty="0">
                <a:solidFill>
                  <a:schemeClr val="tx1"/>
                </a:solidFill>
              </a:rPr>
              <a:t>Browsers support </a:t>
            </a:r>
            <a:r>
              <a:rPr lang="en-US" sz="1600" dirty="0">
                <a:solidFill>
                  <a:schemeClr val="accent2"/>
                </a:solidFill>
              </a:rPr>
              <a:t>pseudo URLs </a:t>
            </a:r>
            <a:r>
              <a:rPr lang="en-US" sz="1600" dirty="0">
                <a:solidFill>
                  <a:schemeClr val="tx1"/>
                </a:solidFill>
              </a:rPr>
              <a:t>starting with </a:t>
            </a:r>
            <a:r>
              <a:rPr lang="en-US" sz="1800" dirty="0" err="1">
                <a:solidFill>
                  <a:schemeClr val="accent2"/>
                </a:solidFill>
                <a:latin typeface="Arial Narrow" panose="020B0606020202030204" pitchFamily="34" charset="0"/>
              </a:rPr>
              <a:t>javascript</a:t>
            </a:r>
            <a:r>
              <a:rPr lang="en-US" sz="1800" dirty="0">
                <a:solidFill>
                  <a:schemeClr val="accent2"/>
                </a:solidFill>
                <a:latin typeface="Arial Narrow" panose="020B0606020202030204" pitchFamily="34" charset="0"/>
              </a:rPr>
              <a:t>:</a:t>
            </a:r>
            <a:r>
              <a:rPr lang="en-US" sz="1600" dirty="0">
                <a:solidFill>
                  <a:schemeClr val="tx1"/>
                </a:solidFill>
              </a:rPr>
              <a:t>, e.g.</a:t>
            </a:r>
            <a:r>
              <a:rPr lang="en-US" sz="1600" b="1" dirty="0">
                <a:solidFill>
                  <a:schemeClr val="accent2"/>
                </a:solidFill>
                <a:latin typeface="Arial Narrow" panose="020B0606020202030204" pitchFamily="34" charset="0"/>
              </a:rPr>
              <a:t>  </a:t>
            </a:r>
            <a:r>
              <a:rPr lang="en-US" sz="1600" b="1" dirty="0" err="1">
                <a:solidFill>
                  <a:schemeClr val="tx1"/>
                </a:solidFill>
                <a:latin typeface="Arial Narrow" panose="020B0606020202030204" pitchFamily="34" charset="0"/>
              </a:rPr>
              <a:t>javascript:alert</a:t>
            </a:r>
            <a:r>
              <a:rPr lang="en-US" sz="1600" b="1" dirty="0">
                <a:solidFill>
                  <a:schemeClr val="tx1"/>
                </a:solidFill>
                <a:latin typeface="Arial Narrow" panose="020B0606020202030204" pitchFamily="34" charset="0"/>
              </a:rPr>
              <a:t>('Hi!'). </a:t>
            </a:r>
          </a:p>
          <a:p>
            <a:pPr marL="0" indent="0">
              <a:buNone/>
            </a:pPr>
            <a:r>
              <a:rPr lang="en-US" sz="1600" dirty="0">
                <a:solidFill>
                  <a:schemeClr val="tx1"/>
                </a:solidFill>
              </a:rPr>
              <a:t>Assigning such a URL to </a:t>
            </a:r>
            <a:r>
              <a:rPr lang="en-US" sz="1600" b="1" dirty="0" err="1">
                <a:solidFill>
                  <a:schemeClr val="tx1"/>
                </a:solidFill>
                <a:latin typeface="Arial Narrow" panose="020B0606020202030204" pitchFamily="34" charset="0"/>
              </a:rPr>
              <a:t>location.href</a:t>
            </a:r>
            <a:r>
              <a:rPr lang="en-US" sz="1600" dirty="0">
                <a:solidFill>
                  <a:schemeClr val="tx1"/>
                </a:solidFill>
              </a:rPr>
              <a:t>  will execute the script! </a:t>
            </a:r>
          </a:p>
          <a:p>
            <a:pPr marL="0" indent="0">
              <a:buNone/>
            </a:pPr>
            <a:r>
              <a:rPr lang="en-US" sz="1600" dirty="0">
                <a:solidFill>
                  <a:schemeClr val="tx1"/>
                </a:solidFill>
              </a:rPr>
              <a:t>User-supplied URLs have to be</a:t>
            </a:r>
            <a:r>
              <a:rPr lang="en-US" sz="1600" dirty="0">
                <a:solidFill>
                  <a:srgbClr val="339933"/>
                </a:solidFill>
              </a:rPr>
              <a:t> validated</a:t>
            </a:r>
            <a:r>
              <a:rPr lang="en-US" sz="1600" dirty="0">
                <a:solidFill>
                  <a:schemeClr val="tx1"/>
                </a:solidFill>
              </a:rPr>
              <a:t> to check for </a:t>
            </a:r>
            <a:r>
              <a:rPr lang="en-US" sz="1600" dirty="0" err="1">
                <a:solidFill>
                  <a:schemeClr val="tx1"/>
                </a:solidFill>
                <a:latin typeface="Arial Narrow" panose="020B0606020202030204" pitchFamily="34" charset="0"/>
              </a:rPr>
              <a:t>javascript</a:t>
            </a:r>
            <a:r>
              <a:rPr lang="en-US" sz="1600" dirty="0">
                <a:solidFill>
                  <a:schemeClr val="accent2"/>
                </a:solidFill>
                <a:latin typeface="Arial Narrow" panose="020B0606020202030204" pitchFamily="34" charset="0"/>
              </a:rPr>
              <a:t>:</a:t>
            </a:r>
            <a:r>
              <a:rPr lang="en-US" sz="1400" dirty="0">
                <a:solidFill>
                  <a:schemeClr val="tx1"/>
                </a:solidFill>
              </a:rPr>
              <a:t> </a:t>
            </a:r>
            <a:r>
              <a:rPr lang="en-US" sz="1600" dirty="0">
                <a:solidFill>
                  <a:schemeClr val="tx1"/>
                </a:solidFill>
              </a:rPr>
              <a:t>URLs:</a:t>
            </a:r>
          </a:p>
          <a:p>
            <a:r>
              <a:rPr lang="en-US" sz="1600" dirty="0">
                <a:solidFill>
                  <a:schemeClr val="tx1"/>
                </a:solidFill>
              </a:rPr>
              <a:t>server-side, of if its passed around in JS, client-side in JS code</a:t>
            </a:r>
          </a:p>
          <a:p>
            <a:pPr marL="0" indent="0">
              <a:buNone/>
            </a:pPr>
            <a:r>
              <a:rPr lang="en-US" sz="1600" dirty="0">
                <a:solidFill>
                  <a:schemeClr val="tx1"/>
                </a:solidFill>
              </a:rPr>
              <a:t>The Trusted Types API uses special type </a:t>
            </a:r>
            <a:r>
              <a:rPr lang="en-GB" altLang="en-US" sz="1600" b="1" dirty="0" err="1">
                <a:solidFill>
                  <a:srgbClr val="009900"/>
                </a:solidFill>
                <a:latin typeface="Arial Narrow" panose="020B0606020202030204" pitchFamily="34" charset="0"/>
                <a:cs typeface="Courier New" panose="02070309020205020404" pitchFamily="49" charset="0"/>
              </a:rPr>
              <a:t>TrustedResourceUrl</a:t>
            </a:r>
            <a:r>
              <a:rPr lang="en-GB" altLang="en-US" sz="1600" b="1" dirty="0">
                <a:solidFill>
                  <a:srgbClr val="009900"/>
                </a:solidFill>
                <a:latin typeface="Arial Narrow" panose="020B0606020202030204" pitchFamily="34" charset="0"/>
                <a:cs typeface="Courier New" panose="02070309020205020404" pitchFamily="49" charset="0"/>
              </a:rPr>
              <a:t>  </a:t>
            </a:r>
            <a:r>
              <a:rPr lang="en-US" sz="1600" dirty="0">
                <a:solidFill>
                  <a:schemeClr val="tx1"/>
                </a:solidFill>
              </a:rPr>
              <a:t>for sinks, such as </a:t>
            </a:r>
            <a:r>
              <a:rPr lang="en-US" sz="1600" b="1" dirty="0" err="1">
                <a:solidFill>
                  <a:schemeClr val="tx1"/>
                </a:solidFill>
                <a:latin typeface="Arial Narrow" panose="020B0606020202030204" pitchFamily="34" charset="0"/>
              </a:rPr>
              <a:t>location.href</a:t>
            </a:r>
            <a:r>
              <a:rPr lang="en-US" sz="1600" dirty="0">
                <a:solidFill>
                  <a:schemeClr val="tx1"/>
                </a:solidFill>
              </a:rPr>
              <a:t>, where (pseudo) URLs can trigger execution of scripts</a:t>
            </a:r>
            <a:endParaRPr lang="en-US" sz="1600" b="1" dirty="0">
              <a:solidFill>
                <a:schemeClr val="accent2"/>
              </a:solidFill>
              <a:latin typeface="Arial Narrow" panose="020B0606020202030204" pitchFamily="34" charset="0"/>
            </a:endParaRPr>
          </a:p>
          <a:p>
            <a:pPr marL="0" indent="0">
              <a:buNone/>
            </a:pPr>
            <a:endParaRPr lang="en-US" sz="1600" dirty="0">
              <a:solidFill>
                <a:schemeClr val="tx1"/>
              </a:solidFill>
            </a:endParaRPr>
          </a:p>
        </p:txBody>
      </p:sp>
    </p:spTree>
    <p:extLst>
      <p:ext uri="{BB962C8B-B14F-4D97-AF65-F5344CB8AC3E}">
        <p14:creationId xmlns:p14="http://schemas.microsoft.com/office/powerpoint/2010/main" val="9347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587566-93B7-9B84-A3DA-8AA83AD31F66}"/>
              </a:ext>
            </a:extLst>
          </p:cNvPr>
          <p:cNvSpPr>
            <a:spLocks noGrp="1"/>
          </p:cNvSpPr>
          <p:nvPr>
            <p:ph type="ctrTitle"/>
          </p:nvPr>
        </p:nvSpPr>
        <p:spPr/>
        <p:txBody>
          <a:bodyPr/>
          <a:lstStyle/>
          <a:p>
            <a:r>
              <a:rPr lang="en-US" dirty="0"/>
              <a:t>Conclusions</a:t>
            </a:r>
            <a:endParaRPr lang="en-NL" dirty="0"/>
          </a:p>
        </p:txBody>
      </p:sp>
      <p:sp>
        <p:nvSpPr>
          <p:cNvPr id="6" name="Subtitle 5">
            <a:extLst>
              <a:ext uri="{FF2B5EF4-FFF2-40B4-BE49-F238E27FC236}">
                <a16:creationId xmlns:a16="http://schemas.microsoft.com/office/drawing/2014/main" id="{09F6CAC9-B460-06FA-A7FA-76F3484EE7CA}"/>
              </a:ext>
            </a:extLst>
          </p:cNvPr>
          <p:cNvSpPr>
            <a:spLocks noGrp="1"/>
          </p:cNvSpPr>
          <p:nvPr>
            <p:ph type="subTitle" idx="1"/>
          </p:nvPr>
        </p:nvSpPr>
        <p:spPr/>
        <p:txBody>
          <a:bodyPr/>
          <a:lstStyle/>
          <a:p>
            <a:endParaRPr lang="en-NL"/>
          </a:p>
        </p:txBody>
      </p:sp>
      <p:sp>
        <p:nvSpPr>
          <p:cNvPr id="4" name="Slide Number Placeholder 3">
            <a:extLst>
              <a:ext uri="{FF2B5EF4-FFF2-40B4-BE49-F238E27FC236}">
                <a16:creationId xmlns:a16="http://schemas.microsoft.com/office/drawing/2014/main" id="{DAAB8BDE-6AA5-751A-579A-29A6C82887F2}"/>
              </a:ext>
            </a:extLst>
          </p:cNvPr>
          <p:cNvSpPr>
            <a:spLocks noGrp="1"/>
          </p:cNvSpPr>
          <p:nvPr>
            <p:ph type="sldNum" idx="10"/>
          </p:nvPr>
        </p:nvSpPr>
        <p:spPr/>
        <p:txBody>
          <a:bodyPr/>
          <a:lstStyle/>
          <a:p>
            <a:pPr>
              <a:defRPr/>
            </a:pPr>
            <a:fld id="{203D43D3-408D-4D7A-B290-7A4D7FA16B86}" type="slidenum">
              <a:rPr lang="en-GB" altLang="nl-NL" smtClean="0"/>
              <a:pPr>
                <a:defRPr/>
              </a:pPr>
              <a:t>65</a:t>
            </a:fld>
            <a:endParaRPr lang="en-GB" altLang="nl-NL" dirty="0"/>
          </a:p>
        </p:txBody>
      </p:sp>
    </p:spTree>
    <p:extLst>
      <p:ext uri="{BB962C8B-B14F-4D97-AF65-F5344CB8AC3E}">
        <p14:creationId xmlns:p14="http://schemas.microsoft.com/office/powerpoint/2010/main" val="1382084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03F9-13C9-6621-2CB9-4FED8BBC3CD3}"/>
              </a:ext>
            </a:extLst>
          </p:cNvPr>
          <p:cNvSpPr>
            <a:spLocks noGrp="1"/>
          </p:cNvSpPr>
          <p:nvPr>
            <p:ph type="title"/>
          </p:nvPr>
        </p:nvSpPr>
        <p:spPr/>
        <p:txBody>
          <a:bodyPr/>
          <a:lstStyle/>
          <a:p>
            <a:r>
              <a:rPr lang="en-US" dirty="0"/>
              <a:t>Languages &amp; Parsing</a:t>
            </a:r>
            <a:endParaRPr lang="en-GB" dirty="0"/>
          </a:p>
        </p:txBody>
      </p:sp>
      <p:sp>
        <p:nvSpPr>
          <p:cNvPr id="3" name="Content Placeholder 2">
            <a:extLst>
              <a:ext uri="{FF2B5EF4-FFF2-40B4-BE49-F238E27FC236}">
                <a16:creationId xmlns:a16="http://schemas.microsoft.com/office/drawing/2014/main" id="{F434351F-0F47-E1A0-3622-2824950F04CE}"/>
              </a:ext>
            </a:extLst>
          </p:cNvPr>
          <p:cNvSpPr>
            <a:spLocks noGrp="1"/>
          </p:cNvSpPr>
          <p:nvPr>
            <p:ph idx="1"/>
          </p:nvPr>
        </p:nvSpPr>
        <p:spPr/>
        <p:txBody>
          <a:bodyPr/>
          <a:lstStyle/>
          <a:p>
            <a:r>
              <a:rPr lang="en-US" dirty="0">
                <a:solidFill>
                  <a:schemeClr val="accent2"/>
                </a:solidFill>
              </a:rPr>
              <a:t>Parsing</a:t>
            </a:r>
            <a:r>
              <a:rPr lang="en-US" dirty="0"/>
              <a:t> of many </a:t>
            </a:r>
            <a:r>
              <a:rPr lang="en-US" dirty="0">
                <a:solidFill>
                  <a:schemeClr val="accent2"/>
                </a:solidFill>
              </a:rPr>
              <a:t>languages</a:t>
            </a:r>
            <a:r>
              <a:rPr lang="en-US" dirty="0"/>
              <a:t> (</a:t>
            </a:r>
            <a:r>
              <a:rPr lang="en-US" dirty="0">
                <a:solidFill>
                  <a:schemeClr val="accent2"/>
                </a:solidFill>
              </a:rPr>
              <a:t>formats</a:t>
            </a:r>
            <a:r>
              <a:rPr lang="en-US" dirty="0"/>
              <a:t>, </a:t>
            </a:r>
            <a:r>
              <a:rPr lang="en-US" dirty="0">
                <a:solidFill>
                  <a:schemeClr val="accent2"/>
                </a:solidFill>
              </a:rPr>
              <a:t>representations</a:t>
            </a:r>
            <a:r>
              <a:rPr lang="en-US" dirty="0"/>
              <a:t>, ...) is where input problems happen, due to </a:t>
            </a:r>
          </a:p>
          <a:p>
            <a:pPr marL="914400" lvl="1" indent="-457200">
              <a:buFont typeface="+mj-lt"/>
              <a:buAutoNum type="arabicPeriod"/>
            </a:pPr>
            <a:r>
              <a:rPr lang="en-US" dirty="0">
                <a:solidFill>
                  <a:srgbClr val="339933"/>
                </a:solidFill>
              </a:rPr>
              <a:t>insecure parsing </a:t>
            </a:r>
          </a:p>
          <a:p>
            <a:pPr marL="914400" lvl="1" indent="-457200">
              <a:buFont typeface="+mj-lt"/>
              <a:buAutoNum type="arabicPeriod"/>
            </a:pPr>
            <a:r>
              <a:rPr lang="en-US" dirty="0">
                <a:solidFill>
                  <a:srgbClr val="339933"/>
                </a:solidFill>
              </a:rPr>
              <a:t>incorrect parsing</a:t>
            </a:r>
            <a:r>
              <a:rPr lang="en-US" dirty="0"/>
              <a:t>, i.e. </a:t>
            </a:r>
            <a:r>
              <a:rPr lang="en-US" dirty="0">
                <a:solidFill>
                  <a:srgbClr val="339933"/>
                </a:solidFill>
              </a:rPr>
              <a:t>parsing differentials</a:t>
            </a:r>
          </a:p>
          <a:p>
            <a:pPr marL="914400" lvl="1" indent="-457200">
              <a:buFont typeface="+mj-lt"/>
              <a:buAutoNum type="arabicPeriod"/>
            </a:pPr>
            <a:r>
              <a:rPr lang="en-US" dirty="0">
                <a:solidFill>
                  <a:srgbClr val="339933"/>
                </a:solidFill>
              </a:rPr>
              <a:t>unintended parsing</a:t>
            </a:r>
            <a:r>
              <a:rPr lang="en-US" dirty="0"/>
              <a:t>, i.e. </a:t>
            </a:r>
            <a:r>
              <a:rPr lang="en-US" dirty="0">
                <a:solidFill>
                  <a:srgbClr val="339933"/>
                </a:solidFill>
              </a:rPr>
              <a:t>injection attacks</a:t>
            </a:r>
          </a:p>
          <a:p>
            <a:pPr marL="457200" lvl="1" indent="0">
              <a:buNone/>
            </a:pPr>
            <a:r>
              <a:rPr lang="en-US" dirty="0">
                <a:solidFill>
                  <a:schemeClr val="tx2"/>
                </a:solidFill>
              </a:rPr>
              <a:t>especially if languages are </a:t>
            </a:r>
            <a:r>
              <a:rPr lang="en-US" dirty="0">
                <a:solidFill>
                  <a:srgbClr val="FF0000"/>
                </a:solidFill>
              </a:rPr>
              <a:t>complex,</a:t>
            </a:r>
            <a:r>
              <a:rPr lang="en-US" dirty="0"/>
              <a:t> </a:t>
            </a:r>
            <a:r>
              <a:rPr lang="en-US" dirty="0">
                <a:solidFill>
                  <a:srgbClr val="FF0000"/>
                </a:solidFill>
              </a:rPr>
              <a:t>poorly defined, and</a:t>
            </a:r>
            <a:r>
              <a:rPr lang="en-US" dirty="0"/>
              <a:t> </a:t>
            </a:r>
            <a:r>
              <a:rPr lang="en-US" dirty="0">
                <a:solidFill>
                  <a:srgbClr val="FF0000"/>
                </a:solidFill>
              </a:rPr>
              <a:t>very</a:t>
            </a:r>
            <a:r>
              <a:rPr lang="en-US" dirty="0"/>
              <a:t> </a:t>
            </a:r>
            <a:r>
              <a:rPr lang="en-US" dirty="0">
                <a:solidFill>
                  <a:srgbClr val="FF0000"/>
                </a:solidFill>
              </a:rPr>
              <a:t>expressive</a:t>
            </a:r>
            <a:endParaRPr lang="en-US" dirty="0">
              <a:solidFill>
                <a:srgbClr val="339933"/>
              </a:solidFill>
            </a:endParaRPr>
          </a:p>
          <a:p>
            <a:r>
              <a:rPr lang="en-US" dirty="0" err="1">
                <a:solidFill>
                  <a:schemeClr val="accent2"/>
                </a:solidFill>
              </a:rPr>
              <a:t>LangSec</a:t>
            </a:r>
            <a:r>
              <a:rPr lang="en-US" dirty="0">
                <a:solidFill>
                  <a:schemeClr val="accent2"/>
                </a:solidFill>
              </a:rPr>
              <a:t> approach </a:t>
            </a:r>
            <a:r>
              <a:rPr lang="en-US" dirty="0">
                <a:solidFill>
                  <a:schemeClr val="tx2"/>
                </a:solidFill>
              </a:rPr>
              <a:t>can prevent </a:t>
            </a:r>
            <a:r>
              <a:rPr lang="en-US" dirty="0">
                <a:solidFill>
                  <a:schemeClr val="tx1"/>
                </a:solidFill>
              </a:rPr>
              <a:t>1 &amp; 2  </a:t>
            </a:r>
          </a:p>
          <a:p>
            <a:r>
              <a:rPr lang="en-US" dirty="0">
                <a:solidFill>
                  <a:schemeClr val="accent2"/>
                </a:solidFill>
              </a:rPr>
              <a:t>Safe builder approach</a:t>
            </a:r>
            <a:r>
              <a:rPr lang="en-US" dirty="0">
                <a:solidFill>
                  <a:schemeClr val="tx2"/>
                </a:solidFill>
              </a:rPr>
              <a:t>, which </a:t>
            </a:r>
            <a:r>
              <a:rPr lang="en-US" dirty="0" err="1">
                <a:solidFill>
                  <a:schemeClr val="tx2"/>
                </a:solidFill>
              </a:rPr>
              <a:t>generalises</a:t>
            </a:r>
            <a:r>
              <a:rPr lang="en-US" dirty="0">
                <a:solidFill>
                  <a:schemeClr val="tx2"/>
                </a:solidFill>
              </a:rPr>
              <a:t> </a:t>
            </a:r>
            <a:r>
              <a:rPr lang="en-US" dirty="0" err="1">
                <a:solidFill>
                  <a:schemeClr val="accent2"/>
                </a:solidFill>
              </a:rPr>
              <a:t>parameterised</a:t>
            </a:r>
            <a:r>
              <a:rPr lang="en-US" dirty="0">
                <a:solidFill>
                  <a:schemeClr val="accent2"/>
                </a:solidFill>
              </a:rPr>
              <a:t> queries</a:t>
            </a:r>
            <a:r>
              <a:rPr lang="en-US" dirty="0">
                <a:solidFill>
                  <a:schemeClr val="tx2"/>
                </a:solidFill>
              </a:rPr>
              <a:t>, can prevent </a:t>
            </a:r>
            <a:r>
              <a:rPr lang="en-US" dirty="0">
                <a:solidFill>
                  <a:schemeClr val="tx1"/>
                </a:solidFill>
              </a:rPr>
              <a:t>3</a:t>
            </a:r>
          </a:p>
          <a:p>
            <a:pPr lvl="1"/>
            <a:endParaRPr lang="en-GB" dirty="0"/>
          </a:p>
        </p:txBody>
      </p:sp>
      <p:sp>
        <p:nvSpPr>
          <p:cNvPr id="4" name="Slide Number Placeholder 3">
            <a:extLst>
              <a:ext uri="{FF2B5EF4-FFF2-40B4-BE49-F238E27FC236}">
                <a16:creationId xmlns:a16="http://schemas.microsoft.com/office/drawing/2014/main" id="{9D4C50C0-4E0D-7896-86F6-200E627D5C4A}"/>
              </a:ext>
            </a:extLst>
          </p:cNvPr>
          <p:cNvSpPr>
            <a:spLocks noGrp="1"/>
          </p:cNvSpPr>
          <p:nvPr>
            <p:ph type="sldNum" idx="10"/>
          </p:nvPr>
        </p:nvSpPr>
        <p:spPr/>
        <p:txBody>
          <a:bodyPr/>
          <a:lstStyle/>
          <a:p>
            <a:pPr>
              <a:defRPr/>
            </a:pPr>
            <a:fld id="{203D43D3-408D-4D7A-B290-7A4D7FA16B86}" type="slidenum">
              <a:rPr lang="en-GB" altLang="nl-NL" smtClean="0"/>
              <a:pPr>
                <a:defRPr/>
              </a:pPr>
              <a:t>66</a:t>
            </a:fld>
            <a:endParaRPr lang="en-GB" altLang="nl-NL" dirty="0"/>
          </a:p>
        </p:txBody>
      </p:sp>
    </p:spTree>
    <p:extLst>
      <p:ext uri="{BB962C8B-B14F-4D97-AF65-F5344CB8AC3E}">
        <p14:creationId xmlns:p14="http://schemas.microsoft.com/office/powerpoint/2010/main" val="6144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400" dirty="0"/>
              <a:t>Validation vs  Sanitisation/Encoding/Escaping</a:t>
            </a:r>
          </a:p>
        </p:txBody>
      </p:sp>
      <p:sp>
        <p:nvSpPr>
          <p:cNvPr id="3" name="Tijdelijke aanduiding voor inhoud 2"/>
          <p:cNvSpPr>
            <a:spLocks noGrp="1"/>
          </p:cNvSpPr>
          <p:nvPr>
            <p:ph idx="1"/>
          </p:nvPr>
        </p:nvSpPr>
        <p:spPr>
          <a:xfrm>
            <a:off x="685800" y="1124745"/>
            <a:ext cx="7702624" cy="4960144"/>
          </a:xfrm>
        </p:spPr>
        <p:txBody>
          <a:bodyPr/>
          <a:lstStyle/>
          <a:p>
            <a:pPr>
              <a:lnSpc>
                <a:spcPct val="100000"/>
              </a:lnSpc>
            </a:pPr>
            <a:r>
              <a:rPr lang="en-GB" sz="1800" dirty="0">
                <a:solidFill>
                  <a:schemeClr val="accent2"/>
                </a:solidFill>
              </a:rPr>
              <a:t>Validation </a:t>
            </a:r>
            <a:r>
              <a:rPr lang="en-GB" sz="1800" dirty="0">
                <a:solidFill>
                  <a:schemeClr val="tx1"/>
                </a:solidFill>
              </a:rPr>
              <a:t>and</a:t>
            </a:r>
            <a:r>
              <a:rPr lang="en-GB" sz="1800" dirty="0">
                <a:solidFill>
                  <a:schemeClr val="accent2"/>
                </a:solidFill>
              </a:rPr>
              <a:t> sanitisation/encoding/escaping </a:t>
            </a:r>
            <a:r>
              <a:rPr lang="en-GB" sz="1800" dirty="0">
                <a:solidFill>
                  <a:schemeClr val="tx1"/>
                </a:solidFill>
              </a:rPr>
              <a:t>are two very different operations</a:t>
            </a:r>
          </a:p>
          <a:p>
            <a:pPr>
              <a:lnSpc>
                <a:spcPct val="100000"/>
              </a:lnSpc>
            </a:pPr>
            <a:endParaRPr lang="en-GB" sz="1800" dirty="0">
              <a:solidFill>
                <a:schemeClr val="tx1"/>
              </a:solidFill>
            </a:endParaRPr>
          </a:p>
          <a:p>
            <a:pPr>
              <a:lnSpc>
                <a:spcPct val="100000"/>
              </a:lnSpc>
            </a:pPr>
            <a:r>
              <a:rPr lang="en-GB" sz="1800" i="1" dirty="0">
                <a:solidFill>
                  <a:schemeClr val="accent2"/>
                </a:solidFill>
              </a:rPr>
              <a:t>Output</a:t>
            </a:r>
            <a:r>
              <a:rPr lang="en-GB" sz="1800" dirty="0">
                <a:solidFill>
                  <a:schemeClr val="accent2"/>
                </a:solidFill>
              </a:rPr>
              <a:t>  encoding </a:t>
            </a:r>
            <a:r>
              <a:rPr lang="en-GB" sz="1800" dirty="0">
                <a:solidFill>
                  <a:schemeClr val="tx1"/>
                </a:solidFill>
              </a:rPr>
              <a:t>makes more sense than </a:t>
            </a:r>
            <a:r>
              <a:rPr lang="en-GB" sz="1800" i="1" dirty="0">
                <a:solidFill>
                  <a:schemeClr val="accent2"/>
                </a:solidFill>
              </a:rPr>
              <a:t>input</a:t>
            </a:r>
            <a:r>
              <a:rPr lang="en-GB" sz="1800" dirty="0">
                <a:solidFill>
                  <a:schemeClr val="accent2"/>
                </a:solidFill>
              </a:rPr>
              <a:t>  sanitisation, </a:t>
            </a:r>
            <a:r>
              <a:rPr lang="en-GB" sz="1800" dirty="0">
                <a:solidFill>
                  <a:schemeClr val="tx1"/>
                </a:solidFill>
              </a:rPr>
              <a:t>because encoding/sanitisation depends on </a:t>
            </a:r>
            <a:r>
              <a:rPr lang="en-GB" sz="1800" dirty="0">
                <a:solidFill>
                  <a:schemeClr val="accent2"/>
                </a:solidFill>
              </a:rPr>
              <a:t>context</a:t>
            </a:r>
          </a:p>
          <a:p>
            <a:pPr>
              <a:lnSpc>
                <a:spcPct val="100000"/>
              </a:lnSpc>
            </a:pPr>
            <a:endParaRPr lang="en-GB" sz="1800" dirty="0">
              <a:solidFill>
                <a:schemeClr val="accent2"/>
              </a:solidFill>
            </a:endParaRPr>
          </a:p>
          <a:p>
            <a:pPr>
              <a:lnSpc>
                <a:spcPct val="100000"/>
              </a:lnSpc>
            </a:pPr>
            <a:r>
              <a:rPr lang="en-GB" sz="1800" dirty="0">
                <a:solidFill>
                  <a:schemeClr val="tx1"/>
                </a:solidFill>
              </a:rPr>
              <a:t>Ideally, </a:t>
            </a:r>
            <a:r>
              <a:rPr lang="en-GB" sz="1800" dirty="0">
                <a:solidFill>
                  <a:schemeClr val="accent2"/>
                </a:solidFill>
              </a:rPr>
              <a:t>don't validate but parse</a:t>
            </a:r>
          </a:p>
          <a:p>
            <a:pPr>
              <a:lnSpc>
                <a:spcPct val="100000"/>
              </a:lnSpc>
            </a:pPr>
            <a:endParaRPr lang="en-GB" sz="1800" dirty="0">
              <a:solidFill>
                <a:schemeClr val="accent2"/>
              </a:solidFill>
            </a:endParaRPr>
          </a:p>
          <a:p>
            <a:pPr>
              <a:lnSpc>
                <a:spcPct val="100000"/>
              </a:lnSpc>
            </a:pPr>
            <a:r>
              <a:rPr lang="en-GB" sz="1800" dirty="0">
                <a:solidFill>
                  <a:schemeClr val="tx1"/>
                </a:solidFill>
              </a:rPr>
              <a:t>Ideally, use</a:t>
            </a:r>
            <a:r>
              <a:rPr lang="en-GB" sz="1800" dirty="0">
                <a:solidFill>
                  <a:schemeClr val="accent2"/>
                </a:solidFill>
              </a:rPr>
              <a:t> ‘safe’ APIs </a:t>
            </a:r>
            <a:r>
              <a:rPr lang="en-GB" sz="1800" dirty="0">
                <a:solidFill>
                  <a:schemeClr val="tx1"/>
                </a:solidFill>
              </a:rPr>
              <a:t>that are immune to injection attacks                               using</a:t>
            </a:r>
            <a:r>
              <a:rPr lang="en-GB" sz="1800" dirty="0">
                <a:solidFill>
                  <a:schemeClr val="accent2"/>
                </a:solidFill>
              </a:rPr>
              <a:t> types </a:t>
            </a:r>
            <a:r>
              <a:rPr lang="en-GB" sz="1800" dirty="0">
                <a:solidFill>
                  <a:schemeClr val="tx1"/>
                </a:solidFill>
              </a:rPr>
              <a:t>to enforce proper sanitisation  &amp; validation</a:t>
            </a:r>
          </a:p>
          <a:p>
            <a:pPr>
              <a:lnSpc>
                <a:spcPct val="100000"/>
              </a:lnSpc>
            </a:pPr>
            <a:endParaRPr lang="en-GB" sz="1800" dirty="0">
              <a:solidFill>
                <a:schemeClr val="tx1"/>
              </a:solidFill>
            </a:endParaRPr>
          </a:p>
          <a:p>
            <a:pPr marL="457200" lvl="1" indent="0">
              <a:lnSpc>
                <a:spcPct val="100000"/>
              </a:lnSpc>
              <a:buNone/>
            </a:pPr>
            <a:r>
              <a:rPr lang="en-GB" sz="1600" dirty="0">
                <a:solidFill>
                  <a:schemeClr val="tx1"/>
                </a:solidFill>
              </a:rPr>
              <a:t> </a:t>
            </a:r>
          </a:p>
          <a:p>
            <a:pPr lvl="1">
              <a:lnSpc>
                <a:spcPct val="100000"/>
              </a:lnSpc>
            </a:pPr>
            <a:endParaRPr lang="en-GB" dirty="0">
              <a:solidFill>
                <a:schemeClr val="tx1"/>
              </a:solidFill>
            </a:endParaRPr>
          </a:p>
          <a:p>
            <a:pPr lvl="1"/>
            <a:endParaRPr lang="en-GB" dirty="0"/>
          </a:p>
        </p:txBody>
      </p:sp>
      <p:sp>
        <p:nvSpPr>
          <p:cNvPr id="4" name="Tijdelijke aanduiding voor dianummer 3"/>
          <p:cNvSpPr>
            <a:spLocks noGrp="1"/>
          </p:cNvSpPr>
          <p:nvPr>
            <p:ph type="sldNum" idx="10"/>
          </p:nvPr>
        </p:nvSpPr>
        <p:spPr/>
        <p:txBody>
          <a:bodyPr/>
          <a:lstStyle/>
          <a:p>
            <a:pPr>
              <a:defRPr/>
            </a:pPr>
            <a:fld id="{203D43D3-408D-4D7A-B290-7A4D7FA16B86}" type="slidenum">
              <a:rPr lang="en-GB" altLang="nl-NL" smtClean="0"/>
              <a:pPr>
                <a:defRPr/>
              </a:pPr>
              <a:t>67</a:t>
            </a:fld>
            <a:endParaRPr lang="en-GB" altLang="nl-NL" dirty="0"/>
          </a:p>
        </p:txBody>
      </p:sp>
    </p:spTree>
    <p:extLst>
      <p:ext uri="{BB962C8B-B14F-4D97-AF65-F5344CB8AC3E}">
        <p14:creationId xmlns:p14="http://schemas.microsoft.com/office/powerpoint/2010/main" val="89848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2485E86A-1EBB-31E3-1038-0BBD3EC9BC83}"/>
              </a:ext>
            </a:extLst>
          </p:cNvPr>
          <p:cNvSpPr>
            <a:spLocks noGrp="1"/>
          </p:cNvSpPr>
          <p:nvPr>
            <p:ph type="title"/>
          </p:nvPr>
        </p:nvSpPr>
        <p:spPr/>
        <p:txBody>
          <a:bodyPr/>
          <a:lstStyle/>
          <a:p>
            <a:r>
              <a:rPr lang="en-GB" altLang="en-US"/>
              <a:t>Anti-pattern:  </a:t>
            </a:r>
            <a:r>
              <a:rPr lang="en-GB" altLang="en-US">
                <a:latin typeface="Pieces NFI" panose="02000000000000000000" pitchFamily="2" charset="0"/>
              </a:rPr>
              <a:t>string concatenation</a:t>
            </a:r>
          </a:p>
        </p:txBody>
      </p:sp>
      <p:sp>
        <p:nvSpPr>
          <p:cNvPr id="23555" name="Tijdelijke aanduiding voor inhoud 2">
            <a:extLst>
              <a:ext uri="{FF2B5EF4-FFF2-40B4-BE49-F238E27FC236}">
                <a16:creationId xmlns:a16="http://schemas.microsoft.com/office/drawing/2014/main" id="{D264474B-6860-C2F1-EB28-3A7558FA91D7}"/>
              </a:ext>
            </a:extLst>
          </p:cNvPr>
          <p:cNvSpPr>
            <a:spLocks noGrp="1"/>
          </p:cNvSpPr>
          <p:nvPr>
            <p:ph idx="1"/>
          </p:nvPr>
        </p:nvSpPr>
        <p:spPr/>
        <p:txBody>
          <a:bodyPr/>
          <a:lstStyle/>
          <a:p>
            <a:pPr marL="0" indent="0">
              <a:buNone/>
              <a:defRPr/>
            </a:pPr>
            <a:r>
              <a:rPr lang="en-GB" altLang="en-US" dirty="0">
                <a:solidFill>
                  <a:schemeClr val="accent2"/>
                </a:solidFill>
              </a:rPr>
              <a:t>Standard recipe for security disaster: </a:t>
            </a:r>
          </a:p>
          <a:p>
            <a:pPr marL="429402" indent="-414726">
              <a:buFont typeface="+mj-lt"/>
              <a:buAutoNum type="arabicPeriod"/>
              <a:defRPr/>
            </a:pPr>
            <a:r>
              <a:rPr lang="en-GB" altLang="en-US" dirty="0">
                <a:solidFill>
                  <a:schemeClr val="accent2"/>
                </a:solidFill>
              </a:rPr>
              <a:t>concatenate several pieces of data, some user input,</a:t>
            </a:r>
          </a:p>
          <a:p>
            <a:pPr marL="429402" indent="-414726">
              <a:buFont typeface="+mj-lt"/>
              <a:buAutoNum type="arabicPeriod"/>
              <a:defRPr/>
            </a:pPr>
            <a:r>
              <a:rPr lang="en-GB" altLang="en-US" dirty="0">
                <a:solidFill>
                  <a:schemeClr val="accent2"/>
                </a:solidFill>
              </a:rPr>
              <a:t> pass the result to some API</a:t>
            </a:r>
          </a:p>
          <a:p>
            <a:pPr marL="429402" indent="-414726">
              <a:buFont typeface="+mj-lt"/>
              <a:buAutoNum type="arabicPeriod"/>
              <a:defRPr/>
            </a:pPr>
            <a:endParaRPr lang="en-GB" altLang="en-US" dirty="0"/>
          </a:p>
          <a:p>
            <a:pPr marL="57150" indent="0">
              <a:buNone/>
              <a:defRPr/>
            </a:pPr>
            <a:endParaRPr lang="en-GB" altLang="en-US" dirty="0"/>
          </a:p>
          <a:p>
            <a:pPr marL="0" indent="0">
              <a:buNone/>
              <a:defRPr/>
            </a:pPr>
            <a:r>
              <a:rPr lang="en-GB" altLang="en-US" dirty="0">
                <a:solidFill>
                  <a:schemeClr val="tx1"/>
                </a:solidFill>
              </a:rPr>
              <a:t>Note: </a:t>
            </a:r>
            <a:r>
              <a:rPr lang="en-GB" altLang="en-US" dirty="0">
                <a:solidFill>
                  <a:srgbClr val="FF0000"/>
                </a:solidFill>
              </a:rPr>
              <a:t>string concatenation is </a:t>
            </a:r>
            <a:r>
              <a:rPr lang="en-GB" altLang="en-US" i="1" dirty="0">
                <a:solidFill>
                  <a:srgbClr val="FF0000"/>
                </a:solidFill>
              </a:rPr>
              <a:t>inverse</a:t>
            </a:r>
            <a:r>
              <a:rPr lang="en-GB" altLang="en-US" dirty="0">
                <a:solidFill>
                  <a:srgbClr val="FF0000"/>
                </a:solidFill>
              </a:rPr>
              <a:t>  of parsing</a:t>
            </a:r>
          </a:p>
        </p:txBody>
      </p:sp>
      <p:sp>
        <p:nvSpPr>
          <p:cNvPr id="55300" name="Tijdelijke aanduiding voor dianummer 4">
            <a:extLst>
              <a:ext uri="{FF2B5EF4-FFF2-40B4-BE49-F238E27FC236}">
                <a16:creationId xmlns:a16="http://schemas.microsoft.com/office/drawing/2014/main" id="{E40DAD68-B8AB-C728-9079-F6850235000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B0412051-E5FE-48F9-816F-4EE257E41D00}" type="slidenum">
              <a:rPr lang="en-US" altLang="nl-NL">
                <a:ea typeface="DejaVu Sans"/>
                <a:cs typeface="DejaVu Sans"/>
              </a:rPr>
              <a:pPr/>
              <a:t>68</a:t>
            </a:fld>
            <a:endParaRPr lang="en-US" altLang="nl-NL">
              <a:ea typeface="DejaVu Sans"/>
              <a:cs typeface="DejaVu Sans"/>
            </a:endParaRPr>
          </a:p>
        </p:txBody>
      </p:sp>
      <p:pic>
        <p:nvPicPr>
          <p:cNvPr id="55301" name="Afbeelding 1">
            <a:extLst>
              <a:ext uri="{FF2B5EF4-FFF2-40B4-BE49-F238E27FC236}">
                <a16:creationId xmlns:a16="http://schemas.microsoft.com/office/drawing/2014/main" id="{30C3323A-D159-E0CC-C7F9-FEEF68C10B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319309"/>
            <a:ext cx="691200" cy="6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363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B0421A2E-6EF1-8E13-0443-C90149E14D23}"/>
              </a:ext>
            </a:extLst>
          </p:cNvPr>
          <p:cNvSpPr>
            <a:spLocks noGrp="1"/>
          </p:cNvSpPr>
          <p:nvPr>
            <p:ph type="title"/>
          </p:nvPr>
        </p:nvSpPr>
        <p:spPr/>
        <p:txBody>
          <a:bodyPr/>
          <a:lstStyle/>
          <a:p>
            <a:r>
              <a:rPr lang="en-GB" altLang="en-US" dirty="0"/>
              <a:t>Anti-pattern:  </a:t>
            </a:r>
            <a:r>
              <a:rPr lang="en-GB" altLang="en-US" dirty="0">
                <a:latin typeface="Pieces NFI" panose="02000000000000000000" pitchFamily="2" charset="0"/>
              </a:rPr>
              <a:t>strings</a:t>
            </a:r>
          </a:p>
        </p:txBody>
      </p:sp>
      <p:sp>
        <p:nvSpPr>
          <p:cNvPr id="3" name="Tijdelijke aanduiding voor inhoud 2">
            <a:extLst>
              <a:ext uri="{FF2B5EF4-FFF2-40B4-BE49-F238E27FC236}">
                <a16:creationId xmlns:a16="http://schemas.microsoft.com/office/drawing/2014/main" id="{04CE2DDA-C071-C044-0A67-3D84AD84F7A3}"/>
              </a:ext>
            </a:extLst>
          </p:cNvPr>
          <p:cNvSpPr>
            <a:spLocks noGrp="1"/>
          </p:cNvSpPr>
          <p:nvPr>
            <p:ph idx="1"/>
          </p:nvPr>
        </p:nvSpPr>
        <p:spPr>
          <a:xfrm>
            <a:off x="652321" y="1012681"/>
            <a:ext cx="7904160" cy="5116320"/>
          </a:xfrm>
        </p:spPr>
        <p:txBody>
          <a:bodyPr/>
          <a:lstStyle/>
          <a:p>
            <a:pPr marL="0" indent="0">
              <a:lnSpc>
                <a:spcPct val="100000"/>
              </a:lnSpc>
              <a:buNone/>
              <a:defRPr/>
            </a:pPr>
            <a:r>
              <a:rPr lang="en-GB" altLang="en-US" sz="1800" dirty="0">
                <a:solidFill>
                  <a:schemeClr val="tx1"/>
                </a:solidFill>
              </a:rPr>
              <a:t>The use of strings in a warning sign</a:t>
            </a:r>
          </a:p>
          <a:p>
            <a:pPr marL="414726" lvl="1" indent="0">
              <a:lnSpc>
                <a:spcPct val="100000"/>
              </a:lnSpc>
              <a:buNone/>
              <a:defRPr/>
            </a:pPr>
            <a:r>
              <a:rPr lang="en-GB" altLang="en-US" sz="1600" dirty="0">
                <a:solidFill>
                  <a:schemeClr val="tx1"/>
                </a:solidFill>
              </a:rPr>
              <a:t>not just  </a:t>
            </a:r>
            <a:r>
              <a:rPr lang="en-GB" altLang="en-US" sz="1600" b="1" dirty="0">
                <a:solidFill>
                  <a:srgbClr val="009900"/>
                </a:solidFill>
                <a:latin typeface="Courier New" panose="02070309020205020404" pitchFamily="49" charset="0"/>
                <a:cs typeface="Courier New" panose="02070309020205020404" pitchFamily="49" charset="0"/>
              </a:rPr>
              <a:t>String </a:t>
            </a:r>
            <a:r>
              <a:rPr lang="en-GB" altLang="en-US" sz="1600" dirty="0">
                <a:solidFill>
                  <a:schemeClr val="tx1"/>
                </a:solidFill>
              </a:rPr>
              <a:t>but also </a:t>
            </a:r>
            <a:r>
              <a:rPr lang="en-GB" altLang="en-US" sz="1600" dirty="0">
                <a:solidFill>
                  <a:schemeClr val="tx1"/>
                </a:solidFill>
                <a:cs typeface="Courier New" panose="02070309020205020404" pitchFamily="49" charset="0"/>
              </a:rPr>
              <a:t>  </a:t>
            </a:r>
            <a:r>
              <a:rPr lang="en-GB" altLang="en-US" sz="1600" b="1" dirty="0">
                <a:solidFill>
                  <a:srgbClr val="009900"/>
                </a:solidFill>
                <a:latin typeface="Courier New" panose="02070309020205020404" pitchFamily="49" charset="0"/>
                <a:cs typeface="Courier New" panose="02070309020205020404" pitchFamily="49" charset="0"/>
              </a:rPr>
              <a:t>char*, char[], StringBuilder, ...</a:t>
            </a:r>
            <a:endParaRPr lang="en-GB" altLang="en-US" sz="1600" b="1" dirty="0">
              <a:solidFill>
                <a:srgbClr val="009900"/>
              </a:solidFill>
            </a:endParaRPr>
          </a:p>
          <a:p>
            <a:pPr marL="0" indent="0">
              <a:buNone/>
              <a:defRPr/>
            </a:pPr>
            <a:r>
              <a:rPr lang="en-GB" altLang="en-US" sz="1800" dirty="0">
                <a:solidFill>
                  <a:schemeClr val="accent2"/>
                </a:solidFill>
              </a:rPr>
              <a:t>Strings are </a:t>
            </a:r>
            <a:r>
              <a:rPr lang="en-GB" altLang="en-US" sz="1800" i="1" dirty="0">
                <a:solidFill>
                  <a:schemeClr val="accent2"/>
                </a:solidFill>
              </a:rPr>
              <a:t>useful</a:t>
            </a:r>
            <a:r>
              <a:rPr lang="en-GB" altLang="en-US" sz="1800" dirty="0">
                <a:solidFill>
                  <a:schemeClr val="accent2"/>
                </a:solidFill>
              </a:rPr>
              <a:t>, because you use them to represent many things:</a:t>
            </a:r>
          </a:p>
          <a:p>
            <a:pPr marL="0" indent="0">
              <a:buNone/>
              <a:defRPr/>
            </a:pPr>
            <a:r>
              <a:rPr lang="en-GB" altLang="en-US" sz="1600" dirty="0">
                <a:solidFill>
                  <a:schemeClr val="accent2"/>
                </a:solidFill>
              </a:rPr>
              <a:t>	</a:t>
            </a:r>
            <a:r>
              <a:rPr lang="en-GB" altLang="en-US" sz="1600" dirty="0" err="1"/>
              <a:t>eg.</a:t>
            </a:r>
            <a:r>
              <a:rPr lang="en-GB" altLang="en-US" sz="1600" dirty="0"/>
              <a:t> username, file name, email address, URL, HTML, …</a:t>
            </a:r>
          </a:p>
          <a:p>
            <a:pPr marL="0" indent="0">
              <a:buNone/>
              <a:defRPr/>
            </a:pPr>
            <a:endParaRPr lang="en-GB" altLang="en-US" sz="1800" dirty="0">
              <a:solidFill>
                <a:schemeClr val="tx1"/>
              </a:solidFill>
            </a:endParaRPr>
          </a:p>
          <a:p>
            <a:pPr marL="0" indent="0">
              <a:buNone/>
              <a:defRPr/>
            </a:pPr>
            <a:r>
              <a:rPr lang="en-GB" altLang="en-US" sz="1800" dirty="0">
                <a:solidFill>
                  <a:schemeClr val="tx1"/>
                </a:solidFill>
              </a:rPr>
              <a:t>This also make strings </a:t>
            </a:r>
            <a:r>
              <a:rPr lang="en-GB" altLang="en-US" sz="1800" i="1" dirty="0">
                <a:solidFill>
                  <a:schemeClr val="accent2"/>
                </a:solidFill>
              </a:rPr>
              <a:t>dangerous:</a:t>
            </a:r>
            <a:endParaRPr lang="en-GB" altLang="en-US" sz="1800" dirty="0"/>
          </a:p>
          <a:p>
            <a:pPr marL="429402" indent="-414726">
              <a:defRPr/>
            </a:pPr>
            <a:r>
              <a:rPr lang="en-GB" altLang="en-US" sz="1800" dirty="0">
                <a:solidFill>
                  <a:schemeClr val="tx1"/>
                </a:solidFill>
              </a:rPr>
              <a:t>Strings are unstructured data that still needs to be parsed</a:t>
            </a:r>
          </a:p>
          <a:p>
            <a:pPr marL="429402" indent="-414726">
              <a:defRPr/>
            </a:pPr>
            <a:r>
              <a:rPr lang="en-GB" altLang="en-US" sz="1800" dirty="0">
                <a:solidFill>
                  <a:schemeClr val="tx1"/>
                </a:solidFill>
              </a:rPr>
              <a:t>T</a:t>
            </a:r>
            <a:r>
              <a:rPr lang="en-GB" altLang="en-US" sz="1800" dirty="0"/>
              <a:t>he type does not tell if it has been validated, encoded, or what the intended use</a:t>
            </a:r>
            <a:endParaRPr lang="en-GB" altLang="en-US" sz="1800" dirty="0">
              <a:solidFill>
                <a:srgbClr val="009900"/>
              </a:solidFill>
            </a:endParaRPr>
          </a:p>
          <a:p>
            <a:pPr marL="429402" indent="-414726">
              <a:defRPr/>
            </a:pPr>
            <a:r>
              <a:rPr lang="en-GB" altLang="en-US" sz="1800" dirty="0">
                <a:solidFill>
                  <a:schemeClr val="tx1"/>
                </a:solidFill>
              </a:rPr>
              <a:t>A single string parameter in an API call often hides                          an expressive &amp; powerful language</a:t>
            </a:r>
          </a:p>
          <a:p>
            <a:pPr marL="429402" indent="-414726">
              <a:buFont typeface="+mj-lt"/>
              <a:buAutoNum type="arabicPeriod"/>
              <a:defRPr/>
            </a:pPr>
            <a:endParaRPr lang="en-GB" altLang="en-US" sz="1800" dirty="0">
              <a:solidFill>
                <a:srgbClr val="009900"/>
              </a:solidFill>
            </a:endParaRPr>
          </a:p>
          <a:p>
            <a:pPr>
              <a:defRPr/>
            </a:pPr>
            <a:endParaRPr lang="en-GB" altLang="en-US" dirty="0">
              <a:solidFill>
                <a:schemeClr val="tx1"/>
              </a:solidFill>
            </a:endParaRPr>
          </a:p>
          <a:p>
            <a:pPr lvl="1">
              <a:defRPr/>
            </a:pPr>
            <a:endParaRPr lang="en-GB" altLang="en-US" dirty="0"/>
          </a:p>
          <a:p>
            <a:pPr>
              <a:defRPr/>
            </a:pPr>
            <a:endParaRPr lang="en-GB" altLang="en-US" dirty="0"/>
          </a:p>
          <a:p>
            <a:pPr>
              <a:defRPr/>
            </a:pPr>
            <a:endParaRPr lang="en-GB" dirty="0"/>
          </a:p>
        </p:txBody>
      </p:sp>
      <p:sp>
        <p:nvSpPr>
          <p:cNvPr id="56324" name="Tijdelijke aanduiding voor dianummer 4">
            <a:extLst>
              <a:ext uri="{FF2B5EF4-FFF2-40B4-BE49-F238E27FC236}">
                <a16:creationId xmlns:a16="http://schemas.microsoft.com/office/drawing/2014/main" id="{E9322BB2-1695-5BB9-A899-31A9492DA9A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A2CCB16C-62E9-4E1D-B072-C907640A9EFE}" type="slidenum">
              <a:rPr lang="en-US" altLang="nl-NL">
                <a:ea typeface="DejaVu Sans"/>
                <a:cs typeface="DejaVu Sans"/>
              </a:rPr>
              <a:pPr/>
              <a:t>69</a:t>
            </a:fld>
            <a:endParaRPr lang="en-US" altLang="nl-NL">
              <a:ea typeface="DejaVu Sans"/>
              <a:cs typeface="DejaVu Sans"/>
            </a:endParaRPr>
          </a:p>
        </p:txBody>
      </p:sp>
      <p:pic>
        <p:nvPicPr>
          <p:cNvPr id="56325" name="Afbeelding 1">
            <a:extLst>
              <a:ext uri="{FF2B5EF4-FFF2-40B4-BE49-F238E27FC236}">
                <a16:creationId xmlns:a16="http://schemas.microsoft.com/office/drawing/2014/main" id="{9D2A313B-7F13-9898-6E50-A6E70DC4D8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4721" y="373321"/>
            <a:ext cx="691200" cy="6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704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994" y="2492896"/>
            <a:ext cx="3609648" cy="2921758"/>
          </a:xfrm>
          <a:prstGeom prst="rect">
            <a:avLst/>
          </a:prstGeom>
        </p:spPr>
      </p:pic>
      <p:sp>
        <p:nvSpPr>
          <p:cNvPr id="2" name="Title 1"/>
          <p:cNvSpPr>
            <a:spLocks noGrp="1"/>
          </p:cNvSpPr>
          <p:nvPr>
            <p:ph type="title"/>
          </p:nvPr>
        </p:nvSpPr>
        <p:spPr/>
        <p:txBody>
          <a:bodyPr/>
          <a:lstStyle/>
          <a:p>
            <a:r>
              <a:rPr lang="nl-NL" sz="2400" dirty="0"/>
              <a:t>Trust boundaries &amp; choke points</a:t>
            </a:r>
            <a:endParaRPr lang="en-GB" sz="2400" dirty="0"/>
          </a:p>
        </p:txBody>
      </p:sp>
      <p:sp>
        <p:nvSpPr>
          <p:cNvPr id="6" name="Content Placeholder 5"/>
          <p:cNvSpPr>
            <a:spLocks noGrp="1"/>
          </p:cNvSpPr>
          <p:nvPr>
            <p:ph idx="1"/>
          </p:nvPr>
        </p:nvSpPr>
        <p:spPr/>
        <p:txBody>
          <a:bodyPr/>
          <a:lstStyle/>
          <a:p>
            <a:pPr marL="0" indent="0">
              <a:buNone/>
            </a:pPr>
            <a:r>
              <a:rPr lang="nl-NL" dirty="0"/>
              <a:t>Identifying </a:t>
            </a:r>
            <a:r>
              <a:rPr lang="nl-NL" dirty="0">
                <a:solidFill>
                  <a:schemeClr val="accent2"/>
                </a:solidFill>
              </a:rPr>
              <a:t>trust boundaries </a:t>
            </a:r>
            <a:r>
              <a:rPr lang="nl-NL" dirty="0"/>
              <a:t>useful to decide </a:t>
            </a:r>
            <a:r>
              <a:rPr lang="nl-NL" i="1" dirty="0"/>
              <a:t>where</a:t>
            </a:r>
            <a:r>
              <a:rPr lang="nl-NL" dirty="0"/>
              <a:t>  to have choke points  </a:t>
            </a:r>
          </a:p>
          <a:p>
            <a:r>
              <a:rPr lang="nl-NL" sz="1800" dirty="0"/>
              <a:t>in a </a:t>
            </a:r>
            <a:r>
              <a:rPr lang="nl-NL" sz="1800" dirty="0" err="1">
                <a:solidFill>
                  <a:schemeClr val="accent2"/>
                </a:solidFill>
              </a:rPr>
              <a:t>network</a:t>
            </a:r>
            <a:r>
              <a:rPr lang="nl-NL" sz="1800" dirty="0"/>
              <a:t>, on a </a:t>
            </a:r>
            <a:r>
              <a:rPr lang="nl-NL" sz="1800" dirty="0">
                <a:solidFill>
                  <a:schemeClr val="accent2"/>
                </a:solidFill>
              </a:rPr>
              <a:t>computer</a:t>
            </a:r>
            <a:r>
              <a:rPr lang="nl-NL" sz="1800" dirty="0"/>
              <a:t>, or </a:t>
            </a:r>
            <a:r>
              <a:rPr lang="nl-NL" sz="1800" dirty="0" err="1"/>
              <a:t>within</a:t>
            </a:r>
            <a:r>
              <a:rPr lang="nl-NL" sz="1800" dirty="0"/>
              <a:t> </a:t>
            </a:r>
            <a:r>
              <a:rPr lang="nl-NL" sz="1800" dirty="0" err="1"/>
              <a:t>an</a:t>
            </a:r>
            <a:r>
              <a:rPr lang="nl-NL" sz="1800" dirty="0"/>
              <a:t> </a:t>
            </a:r>
            <a:r>
              <a:rPr lang="nl-NL" sz="1800" dirty="0" err="1">
                <a:solidFill>
                  <a:schemeClr val="accent2"/>
                </a:solidFill>
              </a:rPr>
              <a:t>application</a:t>
            </a:r>
            <a:endParaRPr lang="nl-NL" sz="1800" dirty="0">
              <a:solidFill>
                <a:schemeClr val="accent2"/>
              </a:solidFill>
            </a:endParaRPr>
          </a:p>
          <a:p>
            <a:pPr marL="0" indent="0">
              <a:buNone/>
            </a:pPr>
            <a:r>
              <a:rPr lang="nl-NL" sz="1800" dirty="0">
                <a:solidFill>
                  <a:schemeClr val="tx1"/>
                </a:solidFill>
              </a:rPr>
              <a:t> </a:t>
            </a:r>
          </a:p>
          <a:p>
            <a:endParaRPr lang="nl-NL" dirty="0">
              <a:solidFill>
                <a:schemeClr val="accent2"/>
              </a:solidFill>
            </a:endParaRPr>
          </a:p>
          <a:p>
            <a:endParaRPr lang="nl-NL" dirty="0">
              <a:solidFill>
                <a:schemeClr val="accent2"/>
              </a:solidFill>
            </a:endParaRPr>
          </a:p>
          <a:p>
            <a:endParaRPr lang="nl-NL" dirty="0">
              <a:solidFill>
                <a:schemeClr val="accent2"/>
              </a:solidFill>
            </a:endParaRPr>
          </a:p>
          <a:p>
            <a:endParaRPr lang="nl-NL" dirty="0">
              <a:solidFill>
                <a:schemeClr val="accent2"/>
              </a:solidFill>
            </a:endParaRPr>
          </a:p>
          <a:p>
            <a:endParaRPr lang="nl-NL" dirty="0">
              <a:solidFill>
                <a:schemeClr val="accent2"/>
              </a:solidFill>
            </a:endParaRPr>
          </a:p>
          <a:p>
            <a:pPr marL="0" indent="0">
              <a:buNone/>
            </a:pPr>
            <a:endParaRPr lang="nl-NL" dirty="0">
              <a:solidFill>
                <a:schemeClr val="accent2"/>
              </a:solidFill>
            </a:endParaRPr>
          </a:p>
          <a:p>
            <a:pPr marL="0" indent="0">
              <a:buNone/>
            </a:pPr>
            <a:r>
              <a:rPr lang="nl-NL" dirty="0">
                <a:solidFill>
                  <a:schemeClr val="accent2"/>
                </a:solidFill>
              </a:rPr>
              <a:t> </a:t>
            </a:r>
          </a:p>
          <a:p>
            <a:endParaRPr lang="nl-NL" sz="1800" dirty="0"/>
          </a:p>
          <a:p>
            <a:endParaRPr lang="nl-NL" dirty="0"/>
          </a:p>
          <a:p>
            <a:endParaRPr lang="nl-NL" dirty="0"/>
          </a:p>
          <a:p>
            <a:endParaRPr lang="nl-NL" dirty="0"/>
          </a:p>
          <a:p>
            <a:endParaRPr lang="nl-NL" dirty="0"/>
          </a:p>
          <a:p>
            <a:endParaRPr lang="nl-NL" dirty="0"/>
          </a:p>
          <a:p>
            <a:endParaRPr lang="nl-NL" dirty="0"/>
          </a:p>
        </p:txBody>
      </p:sp>
      <p:sp>
        <p:nvSpPr>
          <p:cNvPr id="4" name="Slide Number Placeholder 3"/>
          <p:cNvSpPr>
            <a:spLocks noGrp="1"/>
          </p:cNvSpPr>
          <p:nvPr>
            <p:ph type="sldNum" idx="10"/>
          </p:nvPr>
        </p:nvSpPr>
        <p:spPr/>
        <p:txBody>
          <a:bodyPr/>
          <a:lstStyle/>
          <a:p>
            <a:pPr>
              <a:defRPr/>
            </a:pPr>
            <a:fld id="{203D43D3-408D-4D7A-B290-7A4D7FA16B86}" type="slidenum">
              <a:rPr lang="en-GB" altLang="nl-NL" smtClean="0"/>
              <a:pPr>
                <a:defRPr/>
              </a:pPr>
              <a:t>7</a:t>
            </a:fld>
            <a:endParaRPr lang="en-GB" altLang="nl-NL"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1061"/>
          <a:stretch/>
        </p:blipFill>
        <p:spPr>
          <a:xfrm>
            <a:off x="804469" y="2924944"/>
            <a:ext cx="3978856" cy="1555674"/>
          </a:xfrm>
          <a:prstGeom prst="rect">
            <a:avLst/>
          </a:prstGeom>
        </p:spPr>
      </p:pic>
    </p:spTree>
    <p:extLst>
      <p:ext uri="{BB962C8B-B14F-4D97-AF65-F5344CB8AC3E}">
        <p14:creationId xmlns:p14="http://schemas.microsoft.com/office/powerpoint/2010/main" val="1442006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B907-A909-E4D2-4416-60DB6D867E63}"/>
              </a:ext>
            </a:extLst>
          </p:cNvPr>
          <p:cNvSpPr>
            <a:spLocks noGrp="1"/>
          </p:cNvSpPr>
          <p:nvPr>
            <p:ph type="title"/>
          </p:nvPr>
        </p:nvSpPr>
        <p:spPr/>
        <p:txBody>
          <a:bodyPr/>
          <a:lstStyle/>
          <a:p>
            <a:r>
              <a:rPr lang="en-US" dirty="0"/>
              <a:t>Pattern: Use Types</a:t>
            </a:r>
            <a:endParaRPr lang="en-GB" dirty="0"/>
          </a:p>
        </p:txBody>
      </p:sp>
      <p:sp>
        <p:nvSpPr>
          <p:cNvPr id="3" name="Content Placeholder 2">
            <a:extLst>
              <a:ext uri="{FF2B5EF4-FFF2-40B4-BE49-F238E27FC236}">
                <a16:creationId xmlns:a16="http://schemas.microsoft.com/office/drawing/2014/main" id="{E355D7BA-DB4B-CC3E-711B-12B2649B63C8}"/>
              </a:ext>
            </a:extLst>
          </p:cNvPr>
          <p:cNvSpPr>
            <a:spLocks noGrp="1"/>
          </p:cNvSpPr>
          <p:nvPr>
            <p:ph idx="1"/>
          </p:nvPr>
        </p:nvSpPr>
        <p:spPr/>
        <p:txBody>
          <a:bodyPr/>
          <a:lstStyle/>
          <a:p>
            <a:pPr marL="0" indent="0">
              <a:buNone/>
            </a:pPr>
            <a:r>
              <a:rPr lang="en-US" dirty="0"/>
              <a:t>Types can record &amp; ensure various aspects of data </a:t>
            </a:r>
            <a:endParaRPr lang="en-GB" dirty="0"/>
          </a:p>
          <a:p>
            <a:r>
              <a:rPr lang="en-GB" dirty="0">
                <a:solidFill>
                  <a:srgbClr val="339933"/>
                </a:solidFill>
              </a:rPr>
              <a:t>origin of data</a:t>
            </a:r>
            <a:r>
              <a:rPr lang="en-GB" dirty="0">
                <a:solidFill>
                  <a:schemeClr val="tx1"/>
                </a:solidFill>
              </a:rPr>
              <a:t>, and hence the </a:t>
            </a:r>
            <a:r>
              <a:rPr lang="en-GB" dirty="0">
                <a:solidFill>
                  <a:srgbClr val="339933"/>
                </a:solidFill>
              </a:rPr>
              <a:t>trust </a:t>
            </a:r>
            <a:r>
              <a:rPr lang="en-GB" dirty="0">
                <a:solidFill>
                  <a:schemeClr val="tx1"/>
                </a:solidFill>
              </a:rPr>
              <a:t>we have in it </a:t>
            </a:r>
          </a:p>
          <a:p>
            <a:pPr lvl="1"/>
            <a:r>
              <a:rPr lang="en-GB" dirty="0">
                <a:solidFill>
                  <a:schemeClr val="tx1"/>
                </a:solidFill>
              </a:rPr>
              <a:t>special mention: </a:t>
            </a:r>
            <a:r>
              <a:rPr lang="en-GB" dirty="0">
                <a:solidFill>
                  <a:srgbClr val="339933"/>
                </a:solidFill>
              </a:rPr>
              <a:t>compile-time constants</a:t>
            </a:r>
          </a:p>
          <a:p>
            <a:r>
              <a:rPr lang="en-GB" dirty="0">
                <a:solidFill>
                  <a:srgbClr val="339933"/>
                </a:solidFill>
              </a:rPr>
              <a:t>language/format it is intended for</a:t>
            </a:r>
          </a:p>
          <a:p>
            <a:r>
              <a:rPr lang="en-GB" dirty="0">
                <a:solidFill>
                  <a:srgbClr val="339933"/>
                </a:solidFill>
              </a:rPr>
              <a:t>validated or not, and how exactly?</a:t>
            </a:r>
          </a:p>
          <a:p>
            <a:r>
              <a:rPr lang="en-GB" dirty="0">
                <a:solidFill>
                  <a:srgbClr val="339933"/>
                </a:solidFill>
              </a:rPr>
              <a:t>encoded or not, and how exactly?</a:t>
            </a:r>
          </a:p>
          <a:p>
            <a:pPr marL="0" indent="0">
              <a:buNone/>
            </a:pPr>
            <a:r>
              <a:rPr lang="en-GB" sz="1800" dirty="0">
                <a:solidFill>
                  <a:schemeClr val="tx1"/>
                </a:solidFill>
              </a:rPr>
              <a:t>preventing ambiguity &amp; confusion</a:t>
            </a:r>
          </a:p>
        </p:txBody>
      </p:sp>
      <p:sp>
        <p:nvSpPr>
          <p:cNvPr id="4" name="Slide Number Placeholder 3">
            <a:extLst>
              <a:ext uri="{FF2B5EF4-FFF2-40B4-BE49-F238E27FC236}">
                <a16:creationId xmlns:a16="http://schemas.microsoft.com/office/drawing/2014/main" id="{922F2E9C-75C5-B262-7FE3-383860842C65}"/>
              </a:ext>
            </a:extLst>
          </p:cNvPr>
          <p:cNvSpPr>
            <a:spLocks noGrp="1"/>
          </p:cNvSpPr>
          <p:nvPr>
            <p:ph type="sldNum" idx="10"/>
          </p:nvPr>
        </p:nvSpPr>
        <p:spPr/>
        <p:txBody>
          <a:bodyPr/>
          <a:lstStyle/>
          <a:p>
            <a:pPr>
              <a:defRPr/>
            </a:pPr>
            <a:fld id="{203D43D3-408D-4D7A-B290-7A4D7FA16B86}" type="slidenum">
              <a:rPr lang="en-GB" altLang="nl-NL" smtClean="0"/>
              <a:pPr>
                <a:defRPr/>
              </a:pPr>
              <a:t>70</a:t>
            </a:fld>
            <a:endParaRPr lang="en-GB" altLang="nl-NL" dirty="0"/>
          </a:p>
        </p:txBody>
      </p:sp>
      <p:grpSp>
        <p:nvGrpSpPr>
          <p:cNvPr id="16" name="Group 15">
            <a:extLst>
              <a:ext uri="{FF2B5EF4-FFF2-40B4-BE49-F238E27FC236}">
                <a16:creationId xmlns:a16="http://schemas.microsoft.com/office/drawing/2014/main" id="{FF71D500-93BE-D7DB-ED8E-3C4CA2D902B5}"/>
              </a:ext>
            </a:extLst>
          </p:cNvPr>
          <p:cNvGrpSpPr/>
          <p:nvPr/>
        </p:nvGrpSpPr>
        <p:grpSpPr>
          <a:xfrm>
            <a:off x="1983011" y="4365104"/>
            <a:ext cx="4610880" cy="1520640"/>
            <a:chOff x="1983011" y="4365104"/>
            <a:chExt cx="4610880" cy="1520640"/>
          </a:xfrm>
        </p:grpSpPr>
        <p:sp>
          <p:nvSpPr>
            <p:cNvPr id="6" name="Afgeronde rechthoek 7">
              <a:extLst>
                <a:ext uri="{FF2B5EF4-FFF2-40B4-BE49-F238E27FC236}">
                  <a16:creationId xmlns:a16="http://schemas.microsoft.com/office/drawing/2014/main" id="{92659C0A-5B38-1CC4-28E3-C67F503B1086}"/>
                </a:ext>
              </a:extLst>
            </p:cNvPr>
            <p:cNvSpPr>
              <a:spLocks noChangeArrowheads="1"/>
            </p:cNvSpPr>
            <p:nvPr/>
          </p:nvSpPr>
          <p:spPr bwMode="auto">
            <a:xfrm>
              <a:off x="5881091" y="5221904"/>
              <a:ext cx="712800" cy="663840"/>
            </a:xfrm>
            <a:prstGeom prst="roundRect">
              <a:avLst>
                <a:gd name="adj" fmla="val 16667"/>
              </a:avLst>
            </a:prstGeom>
            <a:solidFill>
              <a:srgbClr val="FFFF00"/>
            </a:solidFill>
            <a:ln w="9525" algn="ctr">
              <a:solidFill>
                <a:schemeClr val="tx1"/>
              </a:solidFill>
              <a:round/>
              <a:headEnd/>
              <a:tailEnd/>
            </a:ln>
          </p:spPr>
          <p:txBody>
            <a:bodyPr/>
            <a:lstStyle/>
            <a:p>
              <a:pPr algn="r" eaLnBrk="1">
                <a:lnSpc>
                  <a:spcPct val="116000"/>
                </a:lnSpc>
                <a:buClr>
                  <a:srgbClr val="000000"/>
                </a:buClr>
                <a:buSzPct val="100000"/>
                <a:buFont typeface="Times New Roman" panose="02020603050405020304" pitchFamily="18" charset="0"/>
                <a:buNone/>
              </a:pPr>
              <a:endParaRPr lang="en-US" altLang="en-US" sz="2177">
                <a:latin typeface="Arial Rounded MT Bold" panose="020F0704030504030204" pitchFamily="34" charset="0"/>
                <a:ea typeface="DejaVu Sans"/>
                <a:cs typeface="DejaVu Sans"/>
              </a:endParaRPr>
            </a:p>
          </p:txBody>
        </p:sp>
        <p:sp>
          <p:nvSpPr>
            <p:cNvPr id="7" name="Right Arrow 34">
              <a:extLst>
                <a:ext uri="{FF2B5EF4-FFF2-40B4-BE49-F238E27FC236}">
                  <a16:creationId xmlns:a16="http://schemas.microsoft.com/office/drawing/2014/main" id="{2AB4EC66-E567-D7EF-02F7-972795CABA11}"/>
                </a:ext>
              </a:extLst>
            </p:cNvPr>
            <p:cNvSpPr/>
            <p:nvPr/>
          </p:nvSpPr>
          <p:spPr bwMode="auto">
            <a:xfrm>
              <a:off x="5174051" y="5335664"/>
              <a:ext cx="627840" cy="23328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pic>
          <p:nvPicPr>
            <p:cNvPr id="8" name="Picture 2" descr="C:\Users\erikpoll\Desktop\.png">
              <a:extLst>
                <a:ext uri="{FF2B5EF4-FFF2-40B4-BE49-F238E27FC236}">
                  <a16:creationId xmlns:a16="http://schemas.microsoft.com/office/drawing/2014/main" id="{34280169-B7D9-1670-AD34-6C18C478B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011" y="4457264"/>
              <a:ext cx="555840" cy="52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28">
              <a:extLst>
                <a:ext uri="{FF2B5EF4-FFF2-40B4-BE49-F238E27FC236}">
                  <a16:creationId xmlns:a16="http://schemas.microsoft.com/office/drawing/2014/main" id="{B549032A-F3EF-F8C4-12E2-4644F0889CAA}"/>
                </a:ext>
              </a:extLst>
            </p:cNvPr>
            <p:cNvSpPr/>
            <p:nvPr/>
          </p:nvSpPr>
          <p:spPr bwMode="auto">
            <a:xfrm>
              <a:off x="2636771" y="4645904"/>
              <a:ext cx="918720" cy="230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0" name="Afgeronde rechthoek 11">
              <a:extLst>
                <a:ext uri="{FF2B5EF4-FFF2-40B4-BE49-F238E27FC236}">
                  <a16:creationId xmlns:a16="http://schemas.microsoft.com/office/drawing/2014/main" id="{DB1D8D31-DE7B-5FFE-45A0-065E0A6811A9}"/>
                </a:ext>
              </a:extLst>
            </p:cNvPr>
            <p:cNvSpPr>
              <a:spLocks noChangeArrowheads="1"/>
            </p:cNvSpPr>
            <p:nvPr/>
          </p:nvSpPr>
          <p:spPr bwMode="auto">
            <a:xfrm>
              <a:off x="3614530" y="4434224"/>
              <a:ext cx="1491840" cy="1314720"/>
            </a:xfrm>
            <a:prstGeom prst="roundRect">
              <a:avLst>
                <a:gd name="adj" fmla="val 16667"/>
              </a:avLst>
            </a:prstGeom>
            <a:solidFill>
              <a:srgbClr val="FFFF00"/>
            </a:solidFill>
            <a:ln w="3175" algn="ctr">
              <a:solidFill>
                <a:schemeClr val="tx1"/>
              </a:solidFill>
              <a:round/>
              <a:headEnd/>
              <a:tailEnd/>
            </a:ln>
          </p:spPr>
          <p:txBody>
            <a:bodyPr/>
            <a:lstStyle/>
            <a:p>
              <a:pPr algn="ctr" eaLnBrk="1">
                <a:lnSpc>
                  <a:spcPct val="116000"/>
                </a:lnSpc>
                <a:buClr>
                  <a:srgbClr val="000000"/>
                </a:buClr>
                <a:buSzPct val="100000"/>
                <a:buFont typeface="Times New Roman" panose="02020603050405020304" pitchFamily="18" charset="0"/>
                <a:buNone/>
              </a:pPr>
              <a:endParaRPr lang="en-US" altLang="en-US" sz="1451">
                <a:latin typeface="Arial Rounded MT Bold" panose="020F0704030504030204" pitchFamily="34" charset="0"/>
                <a:ea typeface="DejaVu Sans"/>
                <a:cs typeface="DejaVu Sans"/>
              </a:endParaRPr>
            </a:p>
          </p:txBody>
        </p:sp>
        <p:sp>
          <p:nvSpPr>
            <p:cNvPr id="11" name="Afgeronde rechthoek 12">
              <a:extLst>
                <a:ext uri="{FF2B5EF4-FFF2-40B4-BE49-F238E27FC236}">
                  <a16:creationId xmlns:a16="http://schemas.microsoft.com/office/drawing/2014/main" id="{684CCA90-A96B-F462-7859-7302F4D85F9D}"/>
                </a:ext>
              </a:extLst>
            </p:cNvPr>
            <p:cNvSpPr>
              <a:spLocks noChangeArrowheads="1"/>
            </p:cNvSpPr>
            <p:nvPr/>
          </p:nvSpPr>
          <p:spPr bwMode="auto">
            <a:xfrm>
              <a:off x="5869571" y="4365104"/>
              <a:ext cx="724320" cy="620640"/>
            </a:xfrm>
            <a:prstGeom prst="roundRect">
              <a:avLst>
                <a:gd name="adj" fmla="val 16667"/>
              </a:avLst>
            </a:prstGeom>
            <a:solidFill>
              <a:srgbClr val="FFFF00"/>
            </a:solidFill>
            <a:ln w="9525" algn="ctr">
              <a:solidFill>
                <a:schemeClr val="tx1"/>
              </a:solidFill>
              <a:round/>
              <a:headEnd/>
              <a:tailEnd/>
            </a:ln>
          </p:spPr>
          <p:txBody>
            <a:bodyPr/>
            <a:lstStyle/>
            <a:p>
              <a:pPr algn="r" eaLnBrk="1">
                <a:lnSpc>
                  <a:spcPct val="116000"/>
                </a:lnSpc>
                <a:buClr>
                  <a:srgbClr val="000000"/>
                </a:buClr>
                <a:buSzPct val="100000"/>
                <a:buFont typeface="Times New Roman" panose="02020603050405020304" pitchFamily="18" charset="0"/>
                <a:buNone/>
              </a:pPr>
              <a:endParaRPr lang="en-US" altLang="en-US" sz="2177">
                <a:latin typeface="Arial Rounded MT Bold" panose="020F0704030504030204" pitchFamily="34" charset="0"/>
                <a:ea typeface="DejaVu Sans"/>
                <a:cs typeface="DejaVu Sans"/>
              </a:endParaRPr>
            </a:p>
          </p:txBody>
        </p:sp>
        <p:sp>
          <p:nvSpPr>
            <p:cNvPr id="12" name="Right Arrow 34">
              <a:extLst>
                <a:ext uri="{FF2B5EF4-FFF2-40B4-BE49-F238E27FC236}">
                  <a16:creationId xmlns:a16="http://schemas.microsoft.com/office/drawing/2014/main" id="{16ED7F9C-5C5A-03A1-4F8A-66D5EC322395}"/>
                </a:ext>
              </a:extLst>
            </p:cNvPr>
            <p:cNvSpPr/>
            <p:nvPr/>
          </p:nvSpPr>
          <p:spPr bwMode="auto">
            <a:xfrm>
              <a:off x="5165411" y="4607024"/>
              <a:ext cx="627840" cy="23472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13" name="Vrije vorm 25">
              <a:extLst>
                <a:ext uri="{FF2B5EF4-FFF2-40B4-BE49-F238E27FC236}">
                  <a16:creationId xmlns:a16="http://schemas.microsoft.com/office/drawing/2014/main" id="{4FC08C5D-10F9-0877-033B-47BE58CE01AA}"/>
                </a:ext>
              </a:extLst>
            </p:cNvPr>
            <p:cNvSpPr>
              <a:spLocks/>
            </p:cNvSpPr>
            <p:nvPr/>
          </p:nvSpPr>
          <p:spPr bwMode="auto">
            <a:xfrm>
              <a:off x="3641890" y="5162864"/>
              <a:ext cx="1474560" cy="345600"/>
            </a:xfrm>
            <a:custGeom>
              <a:avLst/>
              <a:gdLst>
                <a:gd name="T0" fmla="*/ 0 w 1626781"/>
                <a:gd name="T1" fmla="*/ 0 h 930267"/>
                <a:gd name="T2" fmla="*/ 557313 w 1626781"/>
                <a:gd name="T3" fmla="*/ 0 h 930267"/>
                <a:gd name="T4" fmla="*/ 629561 w 1626781"/>
                <a:gd name="T5" fmla="*/ 0 h 930267"/>
                <a:gd name="T6" fmla="*/ 897893 w 1626781"/>
                <a:gd name="T7" fmla="*/ 0 h 930267"/>
                <a:gd name="T8" fmla="*/ 1052705 w 1626781"/>
                <a:gd name="T9" fmla="*/ 0 h 930267"/>
                <a:gd name="T10" fmla="*/ 835971 w 1626781"/>
                <a:gd name="T11" fmla="*/ 0 h 930267"/>
                <a:gd name="T12" fmla="*/ 1093987 w 1626781"/>
                <a:gd name="T13" fmla="*/ 0 h 930267"/>
                <a:gd name="T14" fmla="*/ 1228153 w 1626781"/>
                <a:gd name="T15" fmla="*/ 0 h 930267"/>
                <a:gd name="T16" fmla="*/ 1579056 w 1626781"/>
                <a:gd name="T17" fmla="*/ 0 h 930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6781" h="930267">
                  <a:moveTo>
                    <a:pt x="0" y="0"/>
                  </a:moveTo>
                  <a:cubicBezTo>
                    <a:pt x="233030" y="54935"/>
                    <a:pt x="466060" y="109870"/>
                    <a:pt x="574158" y="223284"/>
                  </a:cubicBezTo>
                  <a:cubicBezTo>
                    <a:pt x="682256" y="336698"/>
                    <a:pt x="590107" y="575931"/>
                    <a:pt x="648586" y="680484"/>
                  </a:cubicBezTo>
                  <a:cubicBezTo>
                    <a:pt x="707065" y="785037"/>
                    <a:pt x="852376" y="903768"/>
                    <a:pt x="925032" y="850605"/>
                  </a:cubicBezTo>
                  <a:cubicBezTo>
                    <a:pt x="997688" y="797442"/>
                    <a:pt x="1095153" y="482009"/>
                    <a:pt x="1084521" y="361507"/>
                  </a:cubicBezTo>
                  <a:cubicBezTo>
                    <a:pt x="1073889" y="241005"/>
                    <a:pt x="854149" y="178982"/>
                    <a:pt x="861237" y="127591"/>
                  </a:cubicBezTo>
                  <a:cubicBezTo>
                    <a:pt x="868325" y="76200"/>
                    <a:pt x="1059712" y="-72656"/>
                    <a:pt x="1127051" y="53163"/>
                  </a:cubicBezTo>
                  <a:cubicBezTo>
                    <a:pt x="1194391" y="178982"/>
                    <a:pt x="1181986" y="756683"/>
                    <a:pt x="1265274" y="882502"/>
                  </a:cubicBezTo>
                  <a:cubicBezTo>
                    <a:pt x="1348562" y="1008321"/>
                    <a:pt x="1543493" y="850605"/>
                    <a:pt x="1626781" y="808075"/>
                  </a:cubicBezTo>
                </a:path>
              </a:pathLst>
            </a:custGeom>
            <a:noFill/>
            <a:ln w="19050" cap="flat" cmpd="sng" algn="ctr">
              <a:solidFill>
                <a:schemeClr val="accent2"/>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GB" sz="2177"/>
            </a:p>
          </p:txBody>
        </p:sp>
        <p:sp>
          <p:nvSpPr>
            <p:cNvPr id="14" name="Vrije vorm 27">
              <a:extLst>
                <a:ext uri="{FF2B5EF4-FFF2-40B4-BE49-F238E27FC236}">
                  <a16:creationId xmlns:a16="http://schemas.microsoft.com/office/drawing/2014/main" id="{1164329D-D72C-142B-DD87-8C78558ABC5B}"/>
                </a:ext>
              </a:extLst>
            </p:cNvPr>
            <p:cNvSpPr>
              <a:spLocks/>
            </p:cNvSpPr>
            <p:nvPr/>
          </p:nvSpPr>
          <p:spPr bwMode="auto">
            <a:xfrm>
              <a:off x="3624611" y="4581104"/>
              <a:ext cx="1470239" cy="1054080"/>
            </a:xfrm>
            <a:custGeom>
              <a:avLst/>
              <a:gdLst>
                <a:gd name="T0" fmla="*/ 0 w 1643743"/>
                <a:gd name="T1" fmla="*/ 150846 h 1162427"/>
                <a:gd name="T2" fmla="*/ 241387 w 1643743"/>
                <a:gd name="T3" fmla="*/ 460 h 1162427"/>
                <a:gd name="T4" fmla="*/ 386220 w 1643743"/>
                <a:gd name="T5" fmla="*/ 193810 h 1162427"/>
                <a:gd name="T6" fmla="*/ 162936 w 1643743"/>
                <a:gd name="T7" fmla="*/ 559033 h 1162427"/>
                <a:gd name="T8" fmla="*/ 229319 w 1643743"/>
                <a:gd name="T9" fmla="*/ 956482 h 1162427"/>
                <a:gd name="T10" fmla="*/ 434501 w 1643743"/>
                <a:gd name="T11" fmla="*/ 1128354 h 1162427"/>
                <a:gd name="T12" fmla="*/ 621576 w 1643743"/>
                <a:gd name="T13" fmla="*/ 1074643 h 1162427"/>
                <a:gd name="T14" fmla="*/ 718129 w 1643743"/>
                <a:gd name="T15" fmla="*/ 526807 h 1162427"/>
                <a:gd name="T16" fmla="*/ 754336 w 1643743"/>
                <a:gd name="T17" fmla="*/ 150846 h 1162427"/>
                <a:gd name="T18" fmla="*/ 911241 w 1643743"/>
                <a:gd name="T19" fmla="*/ 140092 h 11624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3743" h="1162427">
                  <a:moveTo>
                    <a:pt x="0" y="152860"/>
                  </a:moveTo>
                  <a:cubicBezTo>
                    <a:pt x="159657" y="73031"/>
                    <a:pt x="319314" y="-6797"/>
                    <a:pt x="435428" y="460"/>
                  </a:cubicBezTo>
                  <a:cubicBezTo>
                    <a:pt x="551542" y="7717"/>
                    <a:pt x="720272" y="102060"/>
                    <a:pt x="696686" y="196403"/>
                  </a:cubicBezTo>
                  <a:cubicBezTo>
                    <a:pt x="673100" y="290746"/>
                    <a:pt x="341086" y="437703"/>
                    <a:pt x="293914" y="566517"/>
                  </a:cubicBezTo>
                  <a:cubicBezTo>
                    <a:pt x="246743" y="695331"/>
                    <a:pt x="332014" y="873131"/>
                    <a:pt x="413657" y="969288"/>
                  </a:cubicBezTo>
                  <a:cubicBezTo>
                    <a:pt x="495300" y="1065445"/>
                    <a:pt x="665843" y="1123503"/>
                    <a:pt x="783771" y="1143460"/>
                  </a:cubicBezTo>
                  <a:cubicBezTo>
                    <a:pt x="901699" y="1163417"/>
                    <a:pt x="1035957" y="1190631"/>
                    <a:pt x="1121228" y="1089031"/>
                  </a:cubicBezTo>
                  <a:cubicBezTo>
                    <a:pt x="1206499" y="987431"/>
                    <a:pt x="1255486" y="689888"/>
                    <a:pt x="1295400" y="533860"/>
                  </a:cubicBezTo>
                  <a:cubicBezTo>
                    <a:pt x="1335314" y="377832"/>
                    <a:pt x="1302657" y="218174"/>
                    <a:pt x="1360714" y="152860"/>
                  </a:cubicBezTo>
                  <a:cubicBezTo>
                    <a:pt x="1418771" y="87546"/>
                    <a:pt x="1596572" y="151045"/>
                    <a:pt x="1643743" y="141974"/>
                  </a:cubicBezTo>
                </a:path>
              </a:pathLst>
            </a:custGeom>
            <a:noFill/>
            <a:ln w="19050" cap="flat" cmpd="sng" algn="ctr">
              <a:solidFill>
                <a:srgbClr val="FF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GB" sz="2177"/>
            </a:p>
          </p:txBody>
        </p:sp>
        <p:sp>
          <p:nvSpPr>
            <p:cNvPr id="15" name="Right Arrow 28">
              <a:extLst>
                <a:ext uri="{FF2B5EF4-FFF2-40B4-BE49-F238E27FC236}">
                  <a16:creationId xmlns:a16="http://schemas.microsoft.com/office/drawing/2014/main" id="{EEF58EDC-F17B-DC8A-CE4C-20E88068B9FF}"/>
                </a:ext>
              </a:extLst>
            </p:cNvPr>
            <p:cNvSpPr/>
            <p:nvPr/>
          </p:nvSpPr>
          <p:spPr bwMode="auto">
            <a:xfrm>
              <a:off x="2618050" y="5047664"/>
              <a:ext cx="918720" cy="2304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177" dirty="0">
                <a:latin typeface="Arial Rounded MT Bold" panose="020F0704030504030204" pitchFamily="34" charset="0"/>
              </a:endParaRPr>
            </a:p>
          </p:txBody>
        </p:sp>
        <p:sp>
          <p:nvSpPr>
            <p:cNvPr id="24" name="Vrije vorm 28">
              <a:extLst>
                <a:ext uri="{FF2B5EF4-FFF2-40B4-BE49-F238E27FC236}">
                  <a16:creationId xmlns:a16="http://schemas.microsoft.com/office/drawing/2014/main" id="{A343C11F-8F09-793E-BA3F-D1034A2A1D93}"/>
                </a:ext>
              </a:extLst>
            </p:cNvPr>
            <p:cNvSpPr>
              <a:spLocks/>
            </p:cNvSpPr>
            <p:nvPr/>
          </p:nvSpPr>
          <p:spPr bwMode="auto">
            <a:xfrm>
              <a:off x="3631811" y="4675424"/>
              <a:ext cx="1512769" cy="1073331"/>
            </a:xfrm>
            <a:custGeom>
              <a:avLst/>
              <a:gdLst>
                <a:gd name="T0" fmla="*/ 0 w 1589315"/>
                <a:gd name="T1" fmla="*/ 1037387 h 1230494"/>
                <a:gd name="T2" fmla="*/ 335490 w 1589315"/>
                <a:gd name="T3" fmla="*/ 786406 h 1230494"/>
                <a:gd name="T4" fmla="*/ 443705 w 1589315"/>
                <a:gd name="T5" fmla="*/ 79154 h 1230494"/>
                <a:gd name="T6" fmla="*/ 660149 w 1589315"/>
                <a:gd name="T7" fmla="*/ 79154 h 1230494"/>
                <a:gd name="T8" fmla="*/ 898237 w 1589315"/>
                <a:gd name="T9" fmla="*/ 44930 h 1230494"/>
                <a:gd name="T10" fmla="*/ 595228 w 1589315"/>
                <a:gd name="T11" fmla="*/ 775027 h 1230494"/>
                <a:gd name="T12" fmla="*/ 454535 w 1589315"/>
                <a:gd name="T13" fmla="*/ 1288350 h 1230494"/>
                <a:gd name="T14" fmla="*/ 1352771 w 1589315"/>
                <a:gd name="T15" fmla="*/ 638122 h 1230494"/>
                <a:gd name="T16" fmla="*/ 1406880 w 1589315"/>
                <a:gd name="T17" fmla="*/ 900494 h 1230494"/>
                <a:gd name="T18" fmla="*/ 1580033 w 1589315"/>
                <a:gd name="T19" fmla="*/ 1025978 h 12304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9315" h="1230494">
                  <a:moveTo>
                    <a:pt x="0" y="989933"/>
                  </a:moveTo>
                  <a:cubicBezTo>
                    <a:pt x="131536" y="946390"/>
                    <a:pt x="263072" y="902847"/>
                    <a:pt x="337458" y="750447"/>
                  </a:cubicBezTo>
                  <a:cubicBezTo>
                    <a:pt x="411844" y="598047"/>
                    <a:pt x="391887" y="188019"/>
                    <a:pt x="446315" y="75533"/>
                  </a:cubicBezTo>
                  <a:cubicBezTo>
                    <a:pt x="500743" y="-36953"/>
                    <a:pt x="587829" y="80976"/>
                    <a:pt x="664029" y="75533"/>
                  </a:cubicBezTo>
                  <a:cubicBezTo>
                    <a:pt x="740229" y="70090"/>
                    <a:pt x="914401" y="-67795"/>
                    <a:pt x="903515" y="42876"/>
                  </a:cubicBezTo>
                  <a:cubicBezTo>
                    <a:pt x="892629" y="153547"/>
                    <a:pt x="673101" y="541805"/>
                    <a:pt x="598715" y="739562"/>
                  </a:cubicBezTo>
                  <a:cubicBezTo>
                    <a:pt x="524329" y="937319"/>
                    <a:pt x="330200" y="1251190"/>
                    <a:pt x="457200" y="1229419"/>
                  </a:cubicBezTo>
                  <a:cubicBezTo>
                    <a:pt x="584200" y="1207648"/>
                    <a:pt x="1201058" y="670619"/>
                    <a:pt x="1360715" y="608933"/>
                  </a:cubicBezTo>
                  <a:cubicBezTo>
                    <a:pt x="1520372" y="547247"/>
                    <a:pt x="1377043" y="797618"/>
                    <a:pt x="1415143" y="859304"/>
                  </a:cubicBezTo>
                  <a:cubicBezTo>
                    <a:pt x="1453243" y="920990"/>
                    <a:pt x="1549401" y="960904"/>
                    <a:pt x="1589315" y="979047"/>
                  </a:cubicBezTo>
                </a:path>
              </a:pathLst>
            </a:custGeom>
            <a:noFill/>
            <a:ln w="19050" cap="flat" cmpd="sng" algn="ctr">
              <a:solidFill>
                <a:srgbClr val="0099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Right Arrow 28">
              <a:extLst>
                <a:ext uri="{FF2B5EF4-FFF2-40B4-BE49-F238E27FC236}">
                  <a16:creationId xmlns:a16="http://schemas.microsoft.com/office/drawing/2014/main" id="{BA2B5E46-E341-BED6-0FBD-72E2DD91FC6C}"/>
                </a:ext>
              </a:extLst>
            </p:cNvPr>
            <p:cNvSpPr/>
            <p:nvPr/>
          </p:nvSpPr>
          <p:spPr bwMode="auto">
            <a:xfrm>
              <a:off x="2587255" y="5426053"/>
              <a:ext cx="970892" cy="285781"/>
            </a:xfrm>
            <a:prstGeom prst="right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Arial Rounded MT Bold" panose="020F0704030504030204" pitchFamily="34" charset="0"/>
              </a:endParaRPr>
            </a:p>
          </p:txBody>
        </p:sp>
        <p:pic>
          <p:nvPicPr>
            <p:cNvPr id="27" name="Afbeelding 29">
              <a:extLst>
                <a:ext uri="{FF2B5EF4-FFF2-40B4-BE49-F238E27FC236}">
                  <a16:creationId xmlns:a16="http://schemas.microsoft.com/office/drawing/2014/main" id="{6C95C5B1-28F4-5831-7067-76AFB166D735}"/>
                </a:ext>
              </a:extLst>
            </p:cNvPr>
            <p:cNvPicPr>
              <a:picLocks noChangeAspect="1"/>
            </p:cNvPicPr>
            <p:nvPr/>
          </p:nvPicPr>
          <p:blipFill>
            <a:blip r:embed="rId3" cstate="print">
              <a:extLst>
                <a:ext uri="{28A0092B-C50C-407E-A947-70E740481C1C}">
                  <a14:useLocalDpi xmlns:a14="http://schemas.microsoft.com/office/drawing/2010/main" val="0"/>
                </a:ext>
              </a:extLst>
            </a:blip>
            <a:srcRect l="19199" t="19199" r="18401" b="18401"/>
            <a:stretch>
              <a:fillRect/>
            </a:stretch>
          </p:blipFill>
          <p:spPr bwMode="auto">
            <a:xfrm>
              <a:off x="1986775" y="5271076"/>
              <a:ext cx="521280" cy="52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0005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a:extLst>
              <a:ext uri="{FF2B5EF4-FFF2-40B4-BE49-F238E27FC236}">
                <a16:creationId xmlns:a16="http://schemas.microsoft.com/office/drawing/2014/main" id="{EA14E64A-A046-2CE5-399D-E579E766FAB8}"/>
              </a:ext>
            </a:extLst>
          </p:cNvPr>
          <p:cNvSpPr>
            <a:spLocks noGrp="1"/>
          </p:cNvSpPr>
          <p:nvPr>
            <p:ph type="title"/>
          </p:nvPr>
        </p:nvSpPr>
        <p:spPr/>
        <p:txBody>
          <a:bodyPr/>
          <a:lstStyle/>
          <a:p>
            <a:r>
              <a:rPr lang="en-GB" altLang="en-US"/>
              <a:t>To read</a:t>
            </a:r>
          </a:p>
        </p:txBody>
      </p:sp>
      <p:sp>
        <p:nvSpPr>
          <p:cNvPr id="77827" name="Tijdelijke aanduiding voor inhoud 2">
            <a:extLst>
              <a:ext uri="{FF2B5EF4-FFF2-40B4-BE49-F238E27FC236}">
                <a16:creationId xmlns:a16="http://schemas.microsoft.com/office/drawing/2014/main" id="{0BF51FB5-E469-6452-4D40-8D9A7CD84C2D}"/>
              </a:ext>
            </a:extLst>
          </p:cNvPr>
          <p:cNvSpPr>
            <a:spLocks noGrp="1"/>
          </p:cNvSpPr>
          <p:nvPr>
            <p:ph idx="1"/>
          </p:nvPr>
        </p:nvSpPr>
        <p:spPr/>
        <p:txBody>
          <a:bodyPr/>
          <a:lstStyle/>
          <a:p>
            <a:r>
              <a:rPr lang="en-US" altLang="en-US" sz="1633" dirty="0"/>
              <a:t>Wang et al., </a:t>
            </a:r>
            <a:r>
              <a:rPr lang="en-US" altLang="en-US" sz="1633" dirty="0">
                <a:solidFill>
                  <a:srgbClr val="009900"/>
                </a:solidFill>
              </a:rPr>
              <a:t>If It's Not Secure, It Should Not Compile: Preventing DOM-Based XSS in Large-Scale Web Development with API Hardening</a:t>
            </a:r>
            <a:r>
              <a:rPr lang="en-US" altLang="en-US" sz="1633" dirty="0"/>
              <a:t>, ICSE'21, ACM/IEEE, 2021</a:t>
            </a:r>
          </a:p>
          <a:p>
            <a:r>
              <a:rPr lang="en-US" altLang="en-US" sz="1633" dirty="0"/>
              <a:t>Lectures notes on Secure Input Handling</a:t>
            </a:r>
            <a:endParaRPr lang="en-US" altLang="en-US" sz="1633" dirty="0">
              <a:solidFill>
                <a:srgbClr val="009900"/>
              </a:solidFill>
            </a:endParaRPr>
          </a:p>
          <a:p>
            <a:endParaRPr lang="en-US" altLang="en-US" sz="1633" dirty="0"/>
          </a:p>
          <a:p>
            <a:endParaRPr lang="en-GB" altLang="en-US" dirty="0"/>
          </a:p>
        </p:txBody>
      </p:sp>
      <p:sp>
        <p:nvSpPr>
          <p:cNvPr id="77828" name="Tijdelijke aanduiding voor dianummer 3">
            <a:extLst>
              <a:ext uri="{FF2B5EF4-FFF2-40B4-BE49-F238E27FC236}">
                <a16:creationId xmlns:a16="http://schemas.microsoft.com/office/drawing/2014/main" id="{A119D3F8-941A-B589-0493-29C820214B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790D8849-DD8B-4112-A1D0-F8A56F9D59EB}" type="slidenum">
              <a:rPr lang="en-US" altLang="nl-NL"/>
              <a:pPr/>
              <a:t>71</a:t>
            </a:fld>
            <a:endParaRPr lang="en-US" altLang="nl-NL"/>
          </a:p>
        </p:txBody>
      </p:sp>
      <p:pic>
        <p:nvPicPr>
          <p:cNvPr id="77829" name="Afbeelding 5">
            <a:extLst>
              <a:ext uri="{FF2B5EF4-FFF2-40B4-BE49-F238E27FC236}">
                <a16:creationId xmlns:a16="http://schemas.microsoft.com/office/drawing/2014/main" id="{2D73CA1F-48A7-D41B-4253-C67CC6792D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7447" y="2645251"/>
            <a:ext cx="6797993" cy="382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4761DDE-8579-F86F-9F5D-F9A50062A0DA}"/>
              </a:ext>
            </a:extLst>
          </p:cNvPr>
          <p:cNvSpPr>
            <a:spLocks noGrp="1"/>
          </p:cNvSpPr>
          <p:nvPr>
            <p:ph type="title"/>
          </p:nvPr>
        </p:nvSpPr>
        <p:spPr/>
        <p:txBody>
          <a:bodyPr/>
          <a:lstStyle/>
          <a:p>
            <a:r>
              <a:rPr lang="nl-NL" altLang="en-US" sz="2177" dirty="0"/>
              <a:t>Getting things wrong: double en/decodings </a:t>
            </a:r>
            <a:endParaRPr lang="en-GB" altLang="en-US" sz="2177" dirty="0"/>
          </a:p>
        </p:txBody>
      </p:sp>
      <p:sp>
        <p:nvSpPr>
          <p:cNvPr id="56323" name="Content Placeholder 2">
            <a:extLst>
              <a:ext uri="{FF2B5EF4-FFF2-40B4-BE49-F238E27FC236}">
                <a16:creationId xmlns:a16="http://schemas.microsoft.com/office/drawing/2014/main" id="{8EEEB97B-33A1-F95B-BA72-FD32089ACA21}"/>
              </a:ext>
            </a:extLst>
          </p:cNvPr>
          <p:cNvSpPr>
            <a:spLocks noGrp="1"/>
          </p:cNvSpPr>
          <p:nvPr>
            <p:ph idx="1"/>
          </p:nvPr>
        </p:nvSpPr>
        <p:spPr>
          <a:xfrm>
            <a:off x="652321" y="1012681"/>
            <a:ext cx="7839360" cy="5159520"/>
          </a:xfrm>
        </p:spPr>
        <p:txBody>
          <a:bodyPr/>
          <a:lstStyle/>
          <a:p>
            <a:pPr marL="0" indent="0">
              <a:buNone/>
              <a:defRPr/>
            </a:pPr>
            <a:r>
              <a:rPr lang="en-GB" sz="1600" dirty="0"/>
              <a:t> Chrome used to crash on the URL    </a:t>
            </a:r>
            <a:r>
              <a:rPr lang="en-GB" sz="1600" b="1" dirty="0">
                <a:solidFill>
                  <a:srgbClr val="008000"/>
                </a:solidFill>
                <a:latin typeface="Courier New" panose="02070309020205020404" pitchFamily="49" charset="0"/>
                <a:cs typeface="Courier New" panose="02070309020205020404" pitchFamily="49" charset="0"/>
              </a:rPr>
              <a:t>http://%%30%30</a:t>
            </a:r>
          </a:p>
          <a:p>
            <a:pPr lvl="1">
              <a:lnSpc>
                <a:spcPct val="100000"/>
              </a:lnSpc>
              <a:defRPr/>
            </a:pPr>
            <a:r>
              <a:rPr lang="en-GB" sz="1600" b="1" dirty="0">
                <a:solidFill>
                  <a:srgbClr val="008000"/>
                </a:solidFill>
                <a:latin typeface="Courier New" panose="02070309020205020404" pitchFamily="49" charset="0"/>
                <a:cs typeface="Courier New" panose="02070309020205020404" pitchFamily="49" charset="0"/>
              </a:rPr>
              <a:t>%30 </a:t>
            </a:r>
            <a:r>
              <a:rPr lang="en-GB" sz="1600" dirty="0">
                <a:cs typeface="Courier New" panose="02070309020205020404" pitchFamily="49" charset="0"/>
              </a:rPr>
              <a:t>is the </a:t>
            </a:r>
            <a:r>
              <a:rPr lang="en-GB" sz="1600" dirty="0">
                <a:solidFill>
                  <a:schemeClr val="accent2"/>
                </a:solidFill>
                <a:cs typeface="Courier New" panose="02070309020205020404" pitchFamily="49" charset="0"/>
              </a:rPr>
              <a:t>URL-encoding</a:t>
            </a:r>
            <a:r>
              <a:rPr lang="en-GB" sz="1600" dirty="0">
                <a:cs typeface="Courier New" panose="02070309020205020404" pitchFamily="49" charset="0"/>
              </a:rPr>
              <a:t> of the character </a:t>
            </a:r>
            <a:r>
              <a:rPr lang="en-GB" sz="1600" b="1" dirty="0">
                <a:solidFill>
                  <a:srgbClr val="008000"/>
                </a:solidFill>
                <a:latin typeface="Courier New" panose="02070309020205020404" pitchFamily="49" charset="0"/>
                <a:cs typeface="Courier New" panose="02070309020205020404" pitchFamily="49" charset="0"/>
              </a:rPr>
              <a:t>0</a:t>
            </a:r>
            <a:r>
              <a:rPr lang="en-GB" sz="1600" b="1" dirty="0">
                <a:solidFill>
                  <a:srgbClr val="006600"/>
                </a:solidFill>
                <a:latin typeface="Courier New" panose="02070309020205020404" pitchFamily="49" charset="0"/>
                <a:cs typeface="Courier New" panose="02070309020205020404" pitchFamily="49" charset="0"/>
              </a:rPr>
              <a:t> </a:t>
            </a:r>
            <a:endParaRPr lang="en-GB" sz="1600" dirty="0">
              <a:solidFill>
                <a:srgbClr val="006600"/>
              </a:solidFill>
              <a:cs typeface="Courier New" panose="02070309020205020404" pitchFamily="49" charset="0"/>
            </a:endParaRPr>
          </a:p>
          <a:p>
            <a:pPr lvl="1">
              <a:lnSpc>
                <a:spcPct val="100000"/>
              </a:lnSpc>
              <a:defRPr/>
            </a:pPr>
            <a:r>
              <a:rPr lang="en-GB" sz="1600" dirty="0">
                <a:cs typeface="Courier New" panose="02070309020205020404" pitchFamily="49" charset="0"/>
              </a:rPr>
              <a:t>So </a:t>
            </a:r>
            <a:r>
              <a:rPr lang="en-GB" sz="1600" b="1" dirty="0">
                <a:solidFill>
                  <a:srgbClr val="008000"/>
                </a:solidFill>
                <a:latin typeface="Courier New" panose="02070309020205020404" pitchFamily="49" charset="0"/>
                <a:cs typeface="Courier New" panose="02070309020205020404" pitchFamily="49" charset="0"/>
              </a:rPr>
              <a:t>%%30%30 </a:t>
            </a:r>
            <a:r>
              <a:rPr lang="en-GB" sz="1600" dirty="0">
                <a:cs typeface="Courier New" panose="02070309020205020404" pitchFamily="49" charset="0"/>
              </a:rPr>
              <a:t>is the URL-encoding of </a:t>
            </a:r>
            <a:r>
              <a:rPr lang="en-GB" sz="1600" b="1" dirty="0">
                <a:solidFill>
                  <a:srgbClr val="008000"/>
                </a:solidFill>
                <a:latin typeface="Courier New" panose="02070309020205020404" pitchFamily="49" charset="0"/>
                <a:cs typeface="Courier New" panose="02070309020205020404" pitchFamily="49" charset="0"/>
              </a:rPr>
              <a:t>%00 </a:t>
            </a:r>
            <a:endParaRPr lang="en-GB" sz="1600" dirty="0">
              <a:solidFill>
                <a:srgbClr val="008000"/>
              </a:solidFill>
              <a:cs typeface="Courier New" panose="02070309020205020404" pitchFamily="49" charset="0"/>
            </a:endParaRPr>
          </a:p>
          <a:p>
            <a:pPr lvl="1">
              <a:lnSpc>
                <a:spcPct val="100000"/>
              </a:lnSpc>
              <a:defRPr/>
            </a:pPr>
            <a:r>
              <a:rPr lang="en-GB" sz="1600" b="1" dirty="0">
                <a:solidFill>
                  <a:srgbClr val="008000"/>
                </a:solidFill>
                <a:latin typeface="Courier New" panose="02070309020205020404" pitchFamily="49" charset="0"/>
                <a:cs typeface="Courier New" panose="02070309020205020404" pitchFamily="49" charset="0"/>
              </a:rPr>
              <a:t>%00 </a:t>
            </a:r>
            <a:r>
              <a:rPr lang="en-GB" sz="1600" dirty="0">
                <a:cs typeface="Courier New" panose="02070309020205020404" pitchFamily="49" charset="0"/>
              </a:rPr>
              <a:t>is the URL-encoding of  null character</a:t>
            </a:r>
          </a:p>
          <a:p>
            <a:pPr marL="780068" lvl="1">
              <a:lnSpc>
                <a:spcPct val="100000"/>
              </a:lnSpc>
              <a:defRPr/>
            </a:pPr>
            <a:r>
              <a:rPr lang="en-GB" sz="1600" dirty="0">
                <a:cs typeface="Courier New" panose="02070309020205020404" pitchFamily="49" charset="0"/>
              </a:rPr>
              <a:t>So </a:t>
            </a:r>
            <a:r>
              <a:rPr lang="en-GB" sz="1600" b="1" dirty="0">
                <a:solidFill>
                  <a:srgbClr val="008000"/>
                </a:solidFill>
                <a:latin typeface="Courier New" panose="02070309020205020404" pitchFamily="49" charset="0"/>
                <a:cs typeface="Courier New" panose="02070309020205020404" pitchFamily="49" charset="0"/>
              </a:rPr>
              <a:t>%%30%30</a:t>
            </a:r>
            <a:r>
              <a:rPr lang="en-GB" sz="1600" dirty="0">
                <a:solidFill>
                  <a:srgbClr val="008000"/>
                </a:solidFill>
                <a:cs typeface="Courier New" panose="02070309020205020404" pitchFamily="49" charset="0"/>
              </a:rPr>
              <a:t>  </a:t>
            </a:r>
            <a:r>
              <a:rPr lang="en-GB" sz="1600" dirty="0">
                <a:cs typeface="Courier New" panose="02070309020205020404" pitchFamily="49" charset="0"/>
              </a:rPr>
              <a:t>is a </a:t>
            </a:r>
            <a:r>
              <a:rPr lang="en-GB" sz="1600" dirty="0">
                <a:solidFill>
                  <a:schemeClr val="accent2"/>
                </a:solidFill>
                <a:cs typeface="Courier New" panose="02070309020205020404" pitchFamily="49" charset="0"/>
              </a:rPr>
              <a:t>double-encoded</a:t>
            </a:r>
            <a:r>
              <a:rPr lang="en-GB" sz="1600" dirty="0">
                <a:cs typeface="Courier New" panose="02070309020205020404" pitchFamily="49" charset="0"/>
              </a:rPr>
              <a:t> null character</a:t>
            </a:r>
          </a:p>
          <a:p>
            <a:pPr marL="494318" lvl="1" indent="0">
              <a:buNone/>
              <a:defRPr/>
            </a:pPr>
            <a:r>
              <a:rPr lang="en-GB" altLang="en-US" sz="1600" dirty="0">
                <a:cs typeface="Courier New" panose="02070309020205020404" pitchFamily="49" charset="0"/>
              </a:rPr>
              <a:t>Cause of the crash: c</a:t>
            </a:r>
            <a:r>
              <a:rPr lang="en-GB" altLang="en-US" sz="1600" dirty="0"/>
              <a:t>ode deep inside Chrome performs a second URL-</a:t>
            </a:r>
            <a:r>
              <a:rPr lang="en-GB" altLang="en-US" sz="1600" i="1" dirty="0">
                <a:solidFill>
                  <a:schemeClr val="accent2"/>
                </a:solidFill>
              </a:rPr>
              <a:t>de</a:t>
            </a:r>
            <a:r>
              <a:rPr lang="en-GB" altLang="en-US" sz="1600" dirty="0"/>
              <a:t>coding (as well-intended ‘service’ to its client code?) and then some other code crashes on the resulting null character. </a:t>
            </a:r>
          </a:p>
          <a:p>
            <a:pPr marL="94268" indent="0">
              <a:buNone/>
              <a:defRPr/>
            </a:pPr>
            <a:r>
              <a:rPr lang="en-US" altLang="en-US" sz="1600" i="1" dirty="0">
                <a:solidFill>
                  <a:schemeClr val="tx1"/>
                </a:solidFill>
                <a:cs typeface="Courier New" panose="02070309020205020404" pitchFamily="49" charset="0"/>
              </a:rPr>
              <a:t>How could this bug have been detected or prevented?                                    </a:t>
            </a:r>
          </a:p>
          <a:p>
            <a:pPr marL="94268" indent="0">
              <a:buNone/>
              <a:defRPr/>
            </a:pPr>
            <a:r>
              <a:rPr lang="en-US" altLang="en-US" sz="1800" dirty="0">
                <a:solidFill>
                  <a:schemeClr val="accent2"/>
                </a:solidFill>
              </a:rPr>
              <a:t>Having encoded data around makes validation harder!                                    </a:t>
            </a:r>
            <a:r>
              <a:rPr lang="en-GB" altLang="en-US" sz="1600" dirty="0"/>
              <a:t>Double encoding is a common way to get past validation checks.</a:t>
            </a:r>
          </a:p>
          <a:p>
            <a:pPr marL="494318" lvl="1" indent="0">
              <a:buNone/>
              <a:defRPr/>
            </a:pPr>
            <a:r>
              <a:rPr lang="en-US" altLang="en-US" sz="1600" dirty="0"/>
              <a:t>Note that encoding is the opposite of </a:t>
            </a:r>
            <a:r>
              <a:rPr lang="en-US" altLang="en-US" sz="1600" dirty="0" err="1"/>
              <a:t>canonicalisation</a:t>
            </a:r>
            <a:r>
              <a:rPr lang="en-US" altLang="en-US" sz="1600" dirty="0"/>
              <a:t>:                                                     it introduces </a:t>
            </a:r>
            <a:r>
              <a:rPr lang="en-US" altLang="en-US" sz="1600" i="1" dirty="0"/>
              <a:t>different</a:t>
            </a:r>
            <a:r>
              <a:rPr lang="en-US" altLang="en-US" sz="1600" dirty="0"/>
              <a:t>  representations of the </a:t>
            </a:r>
            <a:r>
              <a:rPr lang="en-US" altLang="en-US" sz="1600" i="1" dirty="0"/>
              <a:t>same</a:t>
            </a:r>
            <a:r>
              <a:rPr lang="en-US" altLang="en-US" sz="1600" dirty="0"/>
              <a:t> data</a:t>
            </a:r>
            <a:r>
              <a:rPr lang="en-GB" altLang="en-US" sz="1600" dirty="0"/>
              <a:t>.</a:t>
            </a:r>
            <a:endParaRPr lang="en-US" altLang="en-US" sz="1600" dirty="0">
              <a:solidFill>
                <a:srgbClr val="FF0000"/>
              </a:solidFill>
            </a:endParaRPr>
          </a:p>
          <a:p>
            <a:pPr marL="94268" indent="0">
              <a:buNone/>
              <a:defRPr/>
            </a:pPr>
            <a:r>
              <a:rPr lang="en-US" altLang="en-US" sz="1800" dirty="0">
                <a:solidFill>
                  <a:schemeClr val="tx1"/>
                </a:solidFill>
              </a:rPr>
              <a:t>Problem: </a:t>
            </a:r>
            <a:r>
              <a:rPr lang="en-US" altLang="en-US" sz="1800" dirty="0">
                <a:solidFill>
                  <a:schemeClr val="accent2"/>
                </a:solidFill>
              </a:rPr>
              <a:t>keeping track of which data is encoded / may be decoded can be tricky in larger programs. Typing can help!</a:t>
            </a:r>
          </a:p>
          <a:p>
            <a:pPr marL="457153" lvl="1" indent="0">
              <a:buNone/>
              <a:defRPr/>
            </a:pPr>
            <a:endParaRPr lang="en-US" altLang="en-US" dirty="0"/>
          </a:p>
          <a:p>
            <a:pPr marL="457153" lvl="1" indent="0">
              <a:buNone/>
              <a:defRPr/>
            </a:pPr>
            <a:endParaRPr lang="en-US" altLang="en-US" dirty="0"/>
          </a:p>
        </p:txBody>
      </p:sp>
      <p:sp>
        <p:nvSpPr>
          <p:cNvPr id="26628" name="Slide Number Placeholder 3">
            <a:extLst>
              <a:ext uri="{FF2B5EF4-FFF2-40B4-BE49-F238E27FC236}">
                <a16:creationId xmlns:a16="http://schemas.microsoft.com/office/drawing/2014/main" id="{CA3A008A-3806-7E65-D13B-F0D00BAC92E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A76E0C3D-B182-4D33-B457-15BA5B004C82}" type="slidenum">
              <a:rPr lang="en-GB" altLang="nl-NL"/>
              <a:pPr/>
              <a:t>72</a:t>
            </a:fld>
            <a:endParaRPr lang="en-GB" altLang="nl-NL"/>
          </a:p>
        </p:txBody>
      </p:sp>
    </p:spTree>
    <p:extLst>
      <p:ext uri="{BB962C8B-B14F-4D97-AF65-F5344CB8AC3E}">
        <p14:creationId xmlns:p14="http://schemas.microsoft.com/office/powerpoint/2010/main" val="2409448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el 1">
            <a:extLst>
              <a:ext uri="{FF2B5EF4-FFF2-40B4-BE49-F238E27FC236}">
                <a16:creationId xmlns:a16="http://schemas.microsoft.com/office/drawing/2014/main" id="{C0B94397-21CB-E4C7-8303-2B32CBEE0AA9}"/>
              </a:ext>
            </a:extLst>
          </p:cNvPr>
          <p:cNvSpPr>
            <a:spLocks noGrp="1"/>
          </p:cNvSpPr>
          <p:nvPr>
            <p:ph type="title"/>
          </p:nvPr>
        </p:nvSpPr>
        <p:spPr/>
        <p:txBody>
          <a:bodyPr/>
          <a:lstStyle/>
          <a:p>
            <a:r>
              <a:rPr lang="en-GB" altLang="en-US" dirty="0"/>
              <a:t>Recap: Why XSS is so tricky to prevent</a:t>
            </a:r>
          </a:p>
        </p:txBody>
      </p:sp>
      <p:sp>
        <p:nvSpPr>
          <p:cNvPr id="3" name="Tijdelijke aanduiding voor inhoud 2">
            <a:extLst>
              <a:ext uri="{FF2B5EF4-FFF2-40B4-BE49-F238E27FC236}">
                <a16:creationId xmlns:a16="http://schemas.microsoft.com/office/drawing/2014/main" id="{7E4FDB52-F347-4398-F95D-5D5FAE87850E}"/>
              </a:ext>
            </a:extLst>
          </p:cNvPr>
          <p:cNvSpPr>
            <a:spLocks noGrp="1"/>
          </p:cNvSpPr>
          <p:nvPr>
            <p:ph idx="1"/>
          </p:nvPr>
        </p:nvSpPr>
        <p:spPr>
          <a:xfrm>
            <a:off x="686881" y="1125001"/>
            <a:ext cx="7917120" cy="4959360"/>
          </a:xfrm>
        </p:spPr>
        <p:txBody>
          <a:bodyPr/>
          <a:lstStyle/>
          <a:p>
            <a:pPr>
              <a:lnSpc>
                <a:spcPct val="100000"/>
              </a:lnSpc>
              <a:defRPr/>
            </a:pPr>
            <a:r>
              <a:rPr lang="en-GB" sz="1800" dirty="0">
                <a:solidFill>
                  <a:schemeClr val="accent2"/>
                </a:solidFill>
              </a:rPr>
              <a:t>Many sources </a:t>
            </a:r>
            <a:r>
              <a:rPr lang="en-GB" sz="1800" dirty="0">
                <a:solidFill>
                  <a:schemeClr val="tx1"/>
                </a:solidFill>
              </a:rPr>
              <a:t>&amp;</a:t>
            </a:r>
            <a:r>
              <a:rPr lang="en-GB" sz="1800" dirty="0">
                <a:solidFill>
                  <a:schemeClr val="accent2"/>
                </a:solidFill>
              </a:rPr>
              <a:t> sinks</a:t>
            </a:r>
            <a:r>
              <a:rPr lang="en-GB" sz="1800" dirty="0">
                <a:solidFill>
                  <a:schemeClr val="tx1"/>
                </a:solidFill>
              </a:rPr>
              <a:t>, with </a:t>
            </a:r>
            <a:r>
              <a:rPr lang="en-GB" sz="1800" dirty="0">
                <a:solidFill>
                  <a:schemeClr val="accent2"/>
                </a:solidFill>
              </a:rPr>
              <a:t>complex data flows </a:t>
            </a:r>
            <a:r>
              <a:rPr lang="en-GB" sz="1800" dirty="0">
                <a:solidFill>
                  <a:schemeClr val="tx1"/>
                </a:solidFill>
              </a:rPr>
              <a:t>between them</a:t>
            </a:r>
          </a:p>
          <a:p>
            <a:pPr>
              <a:lnSpc>
                <a:spcPct val="100000"/>
              </a:lnSpc>
              <a:defRPr/>
            </a:pPr>
            <a:r>
              <a:rPr lang="en-GB" sz="1800" dirty="0">
                <a:solidFill>
                  <a:schemeClr val="accent2"/>
                </a:solidFill>
              </a:rPr>
              <a:t>Many different</a:t>
            </a:r>
            <a:r>
              <a:rPr lang="en-GB" sz="1800" dirty="0"/>
              <a:t> </a:t>
            </a:r>
            <a:r>
              <a:rPr lang="en-GB" sz="1800" dirty="0">
                <a:solidFill>
                  <a:schemeClr val="accent2"/>
                </a:solidFill>
              </a:rPr>
              <a:t>types of data</a:t>
            </a:r>
            <a:r>
              <a:rPr lang="en-GB" sz="1800" dirty="0"/>
              <a:t>  </a:t>
            </a:r>
            <a:endParaRPr lang="en-GB" sz="1800" dirty="0">
              <a:solidFill>
                <a:srgbClr val="339933"/>
              </a:solidFill>
            </a:endParaRPr>
          </a:p>
          <a:p>
            <a:pPr marL="742873" lvl="2" indent="-285720">
              <a:lnSpc>
                <a:spcPct val="100000"/>
              </a:lnSpc>
              <a:buFont typeface="Arial" panose="020B0604020202020204" pitchFamily="34" charset="0"/>
              <a:buChar char="•"/>
              <a:defRPr/>
            </a:pPr>
            <a:r>
              <a:rPr lang="en-GB" sz="1600" dirty="0">
                <a:solidFill>
                  <a:srgbClr val="339933"/>
                </a:solidFill>
              </a:rPr>
              <a:t>URLs, URL parameters, </a:t>
            </a:r>
            <a:r>
              <a:rPr lang="en-GB" sz="1600" dirty="0" err="1">
                <a:solidFill>
                  <a:srgbClr val="339933"/>
                </a:solidFill>
                <a:latin typeface="Arial Narrow" panose="020B0606020202030204" pitchFamily="34" charset="0"/>
              </a:rPr>
              <a:t>javascript</a:t>
            </a:r>
            <a:r>
              <a:rPr lang="en-GB" sz="1600" dirty="0">
                <a:solidFill>
                  <a:srgbClr val="339933"/>
                </a:solidFill>
                <a:latin typeface="Arial Narrow" panose="020B0606020202030204" pitchFamily="34" charset="0"/>
              </a:rPr>
              <a:t>: </a:t>
            </a:r>
            <a:r>
              <a:rPr lang="en-GB" sz="1600" dirty="0">
                <a:solidFill>
                  <a:srgbClr val="339933"/>
                </a:solidFill>
              </a:rPr>
              <a:t>pseudo URLs,                                          (snippets of) HTML and JavaScript,  JavaScript strings, CSS, …</a:t>
            </a:r>
          </a:p>
          <a:p>
            <a:pPr marL="400008" lvl="1" indent="0">
              <a:lnSpc>
                <a:spcPct val="100000"/>
              </a:lnSpc>
              <a:buNone/>
              <a:defRPr/>
            </a:pPr>
            <a:r>
              <a:rPr lang="en-GB" sz="1800" dirty="0"/>
              <a:t>with </a:t>
            </a:r>
            <a:r>
              <a:rPr lang="en-GB" sz="1800" dirty="0">
                <a:solidFill>
                  <a:schemeClr val="accent2"/>
                </a:solidFill>
              </a:rPr>
              <a:t>different trust levels, </a:t>
            </a:r>
            <a:r>
              <a:rPr lang="en-GB" sz="1800" dirty="0" err="1">
                <a:solidFill>
                  <a:schemeClr val="tx1"/>
                </a:solidFill>
              </a:rPr>
              <a:t>eg</a:t>
            </a:r>
            <a:endParaRPr lang="en-GB" sz="1800" dirty="0">
              <a:solidFill>
                <a:schemeClr val="tx1"/>
              </a:solidFill>
            </a:endParaRPr>
          </a:p>
          <a:p>
            <a:pPr lvl="1">
              <a:lnSpc>
                <a:spcPct val="100000"/>
              </a:lnSpc>
              <a:buFont typeface="Arial" panose="020B0604020202020204" pitchFamily="34" charset="0"/>
              <a:buChar char="•"/>
              <a:defRPr/>
            </a:pPr>
            <a:r>
              <a:rPr lang="en-GB" sz="1600" dirty="0">
                <a:solidFill>
                  <a:srgbClr val="339933"/>
                </a:solidFill>
              </a:rPr>
              <a:t>HTML with scripts that we trust, unsafe HTML, possibly with scripts, safe HTML without scripts,                                                                                           links that we trust even in places where they might trigger scripts,     links that we trust except in places where they might trigger scripts, ...</a:t>
            </a:r>
            <a:endParaRPr lang="en-GB" sz="1800" dirty="0"/>
          </a:p>
          <a:p>
            <a:pPr marL="400008" lvl="1" indent="0">
              <a:lnSpc>
                <a:spcPct val="100000"/>
              </a:lnSpc>
              <a:buNone/>
              <a:defRPr/>
            </a:pPr>
            <a:r>
              <a:rPr lang="en-GB" sz="1800" dirty="0">
                <a:solidFill>
                  <a:schemeClr val="tx1"/>
                </a:solidFill>
              </a:rPr>
              <a:t>and </a:t>
            </a:r>
            <a:r>
              <a:rPr lang="en-GB" sz="1800" dirty="0">
                <a:solidFill>
                  <a:schemeClr val="accent2"/>
                </a:solidFill>
              </a:rPr>
              <a:t>different association forms of encoding </a:t>
            </a:r>
            <a:r>
              <a:rPr lang="en-GB" sz="1800" dirty="0">
                <a:solidFill>
                  <a:schemeClr val="tx2"/>
                </a:solidFill>
              </a:rPr>
              <a:t>and</a:t>
            </a:r>
            <a:r>
              <a:rPr lang="en-GB" sz="1800" dirty="0">
                <a:solidFill>
                  <a:schemeClr val="accent2"/>
                </a:solidFill>
              </a:rPr>
              <a:t> validation</a:t>
            </a:r>
            <a:r>
              <a:rPr lang="en-GB" sz="1800" dirty="0">
                <a:solidFill>
                  <a:schemeClr val="tx1"/>
                </a:solidFill>
              </a:rPr>
              <a:t>, </a:t>
            </a:r>
            <a:r>
              <a:rPr lang="en-GB" sz="1800" dirty="0" err="1">
                <a:solidFill>
                  <a:schemeClr val="tx1"/>
                </a:solidFill>
              </a:rPr>
              <a:t>eg</a:t>
            </a:r>
            <a:endParaRPr lang="en-GB" sz="1800" dirty="0">
              <a:solidFill>
                <a:schemeClr val="tx1"/>
              </a:solidFill>
            </a:endParaRPr>
          </a:p>
          <a:p>
            <a:pPr lvl="1">
              <a:lnSpc>
                <a:spcPct val="100000"/>
              </a:lnSpc>
              <a:buFont typeface="Arial" panose="020B0604020202020204" pitchFamily="34" charset="0"/>
              <a:buChar char="•"/>
              <a:defRPr/>
            </a:pPr>
            <a:r>
              <a:rPr lang="en-GB" sz="1600" dirty="0">
                <a:solidFill>
                  <a:srgbClr val="339933"/>
                </a:solidFill>
              </a:rPr>
              <a:t>HTML-encoding, </a:t>
            </a:r>
            <a:r>
              <a:rPr lang="en-GB" sz="1600" dirty="0" err="1">
                <a:solidFill>
                  <a:srgbClr val="339933"/>
                </a:solidFill>
              </a:rPr>
              <a:t>JavaString</a:t>
            </a:r>
            <a:r>
              <a:rPr lang="en-GB" sz="1600" dirty="0">
                <a:solidFill>
                  <a:srgbClr val="339933"/>
                </a:solidFill>
              </a:rPr>
              <a:t>-literal encoding, URLs validated not to start with </a:t>
            </a:r>
            <a:r>
              <a:rPr lang="en-GB" sz="1600" b="1" dirty="0" err="1">
                <a:solidFill>
                  <a:srgbClr val="339933"/>
                </a:solidFill>
                <a:latin typeface="Arial Narrow" panose="020B0606020202030204" pitchFamily="34" charset="0"/>
              </a:rPr>
              <a:t>javascript</a:t>
            </a:r>
            <a:r>
              <a:rPr lang="en-GB" sz="1600" b="1" dirty="0">
                <a:solidFill>
                  <a:srgbClr val="339933"/>
                </a:solidFill>
                <a:latin typeface="Arial Narrow" panose="020B0606020202030204" pitchFamily="34" charset="0"/>
              </a:rPr>
              <a:t>:, </a:t>
            </a:r>
            <a:r>
              <a:rPr lang="en-GB" sz="1600" dirty="0">
                <a:solidFill>
                  <a:srgbClr val="339933"/>
                </a:solidFill>
              </a:rPr>
              <a:t>...</a:t>
            </a:r>
          </a:p>
          <a:p>
            <a:pPr marL="457200" lvl="1" indent="0">
              <a:lnSpc>
                <a:spcPct val="100000"/>
              </a:lnSpc>
              <a:buNone/>
              <a:defRPr/>
            </a:pPr>
            <a:r>
              <a:rPr lang="en-GB" sz="1800" dirty="0">
                <a:solidFill>
                  <a:schemeClr val="tx2"/>
                </a:solidFill>
              </a:rPr>
              <a:t>that can be done </a:t>
            </a:r>
            <a:r>
              <a:rPr lang="en-GB" sz="1800" dirty="0">
                <a:solidFill>
                  <a:schemeClr val="accent2"/>
                </a:solidFill>
              </a:rPr>
              <a:t>server-side </a:t>
            </a:r>
            <a:r>
              <a:rPr lang="en-GB" sz="1800" dirty="0">
                <a:solidFill>
                  <a:schemeClr val="tx2"/>
                </a:solidFill>
              </a:rPr>
              <a:t>or</a:t>
            </a:r>
            <a:r>
              <a:rPr lang="en-GB" sz="1800" dirty="0">
                <a:solidFill>
                  <a:schemeClr val="accent2"/>
                </a:solidFill>
              </a:rPr>
              <a:t> client-side</a:t>
            </a:r>
          </a:p>
          <a:p>
            <a:pPr lvl="1">
              <a:defRPr/>
            </a:pPr>
            <a:endParaRPr lang="en-GB" sz="1800" dirty="0"/>
          </a:p>
        </p:txBody>
      </p:sp>
      <p:sp>
        <p:nvSpPr>
          <p:cNvPr id="72708" name="Tijdelijke aanduiding voor dianummer 3">
            <a:extLst>
              <a:ext uri="{FF2B5EF4-FFF2-40B4-BE49-F238E27FC236}">
                <a16:creationId xmlns:a16="http://schemas.microsoft.com/office/drawing/2014/main" id="{3BF1401E-F4FC-3A52-CF11-9F0E8AC426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fld id="{94EDE561-C667-4CE7-8AED-BBC454950976}" type="slidenum">
              <a:rPr lang="en-GB" altLang="nl-NL"/>
              <a:pPr/>
              <a:t>73</a:t>
            </a:fld>
            <a:endParaRPr lang="en-GB" altLang="nl-NL"/>
          </a:p>
        </p:txBody>
      </p:sp>
    </p:spTree>
    <p:extLst>
      <p:ext uri="{BB962C8B-B14F-4D97-AF65-F5344CB8AC3E}">
        <p14:creationId xmlns:p14="http://schemas.microsoft.com/office/powerpoint/2010/main" val="27068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868B-948F-361E-A1BF-66E5A78F01FB}"/>
              </a:ext>
            </a:extLst>
          </p:cNvPr>
          <p:cNvSpPr>
            <a:spLocks noGrp="1"/>
          </p:cNvSpPr>
          <p:nvPr>
            <p:ph type="title"/>
          </p:nvPr>
        </p:nvSpPr>
        <p:spPr/>
        <p:txBody>
          <a:bodyPr/>
          <a:lstStyle/>
          <a:p>
            <a:r>
              <a:rPr lang="en-US" dirty="0"/>
              <a:t> </a:t>
            </a:r>
            <a:endParaRPr lang="en-NL" dirty="0"/>
          </a:p>
        </p:txBody>
      </p:sp>
      <p:sp>
        <p:nvSpPr>
          <p:cNvPr id="3" name="Content Placeholder 2">
            <a:extLst>
              <a:ext uri="{FF2B5EF4-FFF2-40B4-BE49-F238E27FC236}">
                <a16:creationId xmlns:a16="http://schemas.microsoft.com/office/drawing/2014/main" id="{871812FF-9CFB-6E9D-1915-2F49E886CC10}"/>
              </a:ext>
            </a:extLst>
          </p:cNvPr>
          <p:cNvSpPr>
            <a:spLocks noGrp="1"/>
          </p:cNvSpPr>
          <p:nvPr>
            <p:ph idx="1"/>
          </p:nvPr>
        </p:nvSpPr>
        <p:spPr>
          <a:xfrm>
            <a:off x="685800" y="1124745"/>
            <a:ext cx="8134672" cy="4960144"/>
          </a:xfrm>
        </p:spPr>
        <p:txBody>
          <a:bodyPr/>
          <a:lstStyle/>
          <a:p>
            <a:pPr marL="0" indent="0">
              <a:buNone/>
            </a:pPr>
            <a:endParaRPr lang="en-US" sz="700" dirty="0">
              <a:solidFill>
                <a:schemeClr val="accent2"/>
              </a:solidFill>
            </a:endParaRPr>
          </a:p>
          <a:p>
            <a:pPr marL="0" indent="0">
              <a:buNone/>
            </a:pPr>
            <a:r>
              <a:rPr lang="en-US" sz="1800" dirty="0">
                <a:solidFill>
                  <a:schemeClr val="tx1"/>
                </a:solidFill>
              </a:rPr>
              <a:t> </a:t>
            </a:r>
          </a:p>
          <a:p>
            <a:pPr marL="0" indent="0">
              <a:buNone/>
            </a:pPr>
            <a:r>
              <a:rPr lang="en-US" sz="1600" dirty="0"/>
              <a:t>         </a:t>
            </a:r>
            <a:r>
              <a:rPr lang="en-US" sz="1600" b="1" dirty="0" err="1">
                <a:latin typeface="Courier New" panose="02070309020205020404" pitchFamily="49" charset="0"/>
                <a:cs typeface="Courier New" panose="02070309020205020404" pitchFamily="49" charset="0"/>
              </a:rPr>
              <a:t>boolean</a:t>
            </a:r>
            <a:r>
              <a:rPr lang="en-US" sz="1600" b="1" dirty="0">
                <a:latin typeface="Courier New" panose="02070309020205020404" pitchFamily="49" charset="0"/>
                <a:cs typeface="Courier New" panose="02070309020205020404" pitchFamily="49" charset="0"/>
              </a:rPr>
              <a:t> </a:t>
            </a:r>
            <a:r>
              <a:rPr lang="en-US" sz="1600" b="1" dirty="0" err="1">
                <a:solidFill>
                  <a:srgbClr val="339933"/>
                </a:solidFill>
                <a:latin typeface="Courier New" panose="02070309020205020404" pitchFamily="49" charset="0"/>
                <a:cs typeface="Courier New" panose="02070309020205020404" pitchFamily="49" charset="0"/>
              </a:rPr>
              <a:t>isValidURL</a:t>
            </a:r>
            <a:r>
              <a:rPr lang="en-US" sz="1600" b="1" dirty="0">
                <a:latin typeface="Courier New" panose="02070309020205020404" pitchFamily="49" charset="0"/>
                <a:cs typeface="Courier New" panose="02070309020205020404" pitchFamily="49" charset="0"/>
              </a:rPr>
              <a:t>(String s)</a:t>
            </a:r>
          </a:p>
          <a:p>
            <a:pPr marL="0" indent="0">
              <a:buNone/>
            </a:pPr>
            <a:r>
              <a:rPr lang="en-US" sz="1800" dirty="0">
                <a:solidFill>
                  <a:schemeClr val="tx1"/>
                </a:solidFill>
              </a:rPr>
              <a:t> </a:t>
            </a:r>
          </a:p>
          <a:p>
            <a:pPr marL="0" indent="0">
              <a:buNone/>
            </a:pPr>
            <a:r>
              <a:rPr lang="en-US" sz="1600" b="1" dirty="0">
                <a:solidFill>
                  <a:schemeClr val="accent2"/>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a:solidFill>
                  <a:schemeClr val="accent2"/>
                </a:solidFill>
                <a:latin typeface="Courier New" panose="02070309020205020404" pitchFamily="49" charset="0"/>
                <a:cs typeface="Courier New" panose="02070309020205020404" pitchFamily="49" charset="0"/>
              </a:rPr>
              <a:t>URL </a:t>
            </a:r>
            <a:r>
              <a:rPr lang="en-US" sz="1600" b="1" dirty="0" err="1">
                <a:solidFill>
                  <a:schemeClr val="accent2"/>
                </a:solidFill>
                <a:latin typeface="Courier New" panose="02070309020205020404" pitchFamily="49" charset="0"/>
                <a:cs typeface="Courier New" panose="02070309020205020404" pitchFamily="49" charset="0"/>
              </a:rPr>
              <a:t>createURL</a:t>
            </a:r>
            <a:r>
              <a:rPr lang="en-US" sz="1600" b="1" dirty="0">
                <a:latin typeface="Courier New" panose="02070309020205020404" pitchFamily="49" charset="0"/>
                <a:cs typeface="Courier New" panose="02070309020205020404" pitchFamily="49" charset="0"/>
              </a:rPr>
              <a:t>(String s) throws </a:t>
            </a:r>
            <a:r>
              <a:rPr lang="en-US" sz="1600" b="1" dirty="0" err="1">
                <a:latin typeface="Courier New" panose="02070309020205020404" pitchFamily="49" charset="0"/>
                <a:cs typeface="Courier New" panose="02070309020205020404" pitchFamily="49" charset="0"/>
              </a:rPr>
              <a:t>InvalidURLException</a:t>
            </a:r>
            <a:endParaRPr lang="en-US" sz="1800" dirty="0">
              <a:solidFill>
                <a:schemeClr val="tx1"/>
              </a:solidFill>
            </a:endParaRPr>
          </a:p>
          <a:p>
            <a:pPr marL="0" indent="0">
              <a:buNone/>
            </a:pPr>
            <a:r>
              <a:rPr lang="en-US" sz="1600" dirty="0">
                <a:solidFill>
                  <a:schemeClr val="tx1"/>
                </a:solidFill>
              </a:rPr>
              <a:t> </a:t>
            </a:r>
          </a:p>
        </p:txBody>
      </p:sp>
      <p:sp>
        <p:nvSpPr>
          <p:cNvPr id="4" name="Slide Number Placeholder 3">
            <a:extLst>
              <a:ext uri="{FF2B5EF4-FFF2-40B4-BE49-F238E27FC236}">
                <a16:creationId xmlns:a16="http://schemas.microsoft.com/office/drawing/2014/main" id="{BC184239-5AE3-3799-122F-68D147B5F884}"/>
              </a:ext>
            </a:extLst>
          </p:cNvPr>
          <p:cNvSpPr>
            <a:spLocks noGrp="1"/>
          </p:cNvSpPr>
          <p:nvPr>
            <p:ph type="sldNum" idx="10"/>
          </p:nvPr>
        </p:nvSpPr>
        <p:spPr/>
        <p:txBody>
          <a:bodyPr/>
          <a:lstStyle/>
          <a:p>
            <a:pPr>
              <a:defRPr/>
            </a:pPr>
            <a:fld id="{203D43D3-408D-4D7A-B290-7A4D7FA16B86}" type="slidenum">
              <a:rPr lang="en-GB" altLang="nl-NL" smtClean="0"/>
              <a:pPr>
                <a:defRPr/>
              </a:pPr>
              <a:t>8</a:t>
            </a:fld>
            <a:endParaRPr lang="en-GB" altLang="nl-NL" dirty="0"/>
          </a:p>
        </p:txBody>
      </p:sp>
      <p:sp>
        <p:nvSpPr>
          <p:cNvPr id="5" name="Title 1">
            <a:extLst>
              <a:ext uri="{FF2B5EF4-FFF2-40B4-BE49-F238E27FC236}">
                <a16:creationId xmlns:a16="http://schemas.microsoft.com/office/drawing/2014/main" id="{4DB4809A-8147-1B13-1A2D-F6335DE01697}"/>
              </a:ext>
            </a:extLst>
          </p:cNvPr>
          <p:cNvSpPr txBox="1">
            <a:spLocks/>
          </p:cNvSpPr>
          <p:nvPr/>
        </p:nvSpPr>
        <p:spPr bwMode="auto">
          <a:xfrm>
            <a:off x="838200" y="428625"/>
            <a:ext cx="7761288" cy="84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Rounded MT Bold" panose="020F0704030504030204" pitchFamily="34" charset="0"/>
                <a:ea typeface="+mj-ea"/>
                <a:cs typeface="+mj-cs"/>
              </a:defRPr>
            </a:lvl1pPr>
            <a:lvl2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2pPr>
            <a:lvl3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3pPr>
            <a:lvl4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4pPr>
            <a:lvl5pPr algn="ctr" defTabSz="492125" rtl="0" eaLnBrk="0" fontAlgn="base" hangingPunct="0">
              <a:lnSpc>
                <a:spcPct val="116000"/>
              </a:lnSpc>
              <a:spcBef>
                <a:spcPct val="0"/>
              </a:spcBef>
              <a:spcAft>
                <a:spcPct val="0"/>
              </a:spcAft>
              <a:buClr>
                <a:srgbClr val="000000"/>
              </a:buClr>
              <a:buSzPct val="100000"/>
              <a:buFont typeface="Times New Roman" pitchFamily="18" charset="0"/>
              <a:defRPr sz="2800">
                <a:solidFill>
                  <a:srgbClr val="FF0000"/>
                </a:solidFill>
                <a:latin typeface="Arial" charset="0"/>
                <a:cs typeface="Times New Roman" pitchFamily="16" charset="0"/>
              </a:defRPr>
            </a:lvl5pPr>
            <a:lvl6pPr marL="25146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6pPr>
            <a:lvl7pPr marL="29718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7pPr>
            <a:lvl8pPr marL="34290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8pPr>
            <a:lvl9pPr marL="3886200" indent="-228600" algn="ctr" defTabSz="492125" rtl="0" fontAlgn="base">
              <a:lnSpc>
                <a:spcPct val="116000"/>
              </a:lnSpc>
              <a:spcBef>
                <a:spcPct val="0"/>
              </a:spcBef>
              <a:spcAft>
                <a:spcPct val="0"/>
              </a:spcAft>
              <a:buClr>
                <a:srgbClr val="000000"/>
              </a:buClr>
              <a:buSzPct val="100000"/>
              <a:buFont typeface="Times New Roman" pitchFamily="16" charset="0"/>
              <a:defRPr sz="2800">
                <a:solidFill>
                  <a:srgbClr val="FF0000"/>
                </a:solidFill>
                <a:latin typeface="Comic Sans MS" pitchFamily="64" charset="0"/>
                <a:cs typeface="Times New Roman" pitchFamily="16" charset="0"/>
              </a:defRPr>
            </a:lvl9pPr>
          </a:lstStyle>
          <a:p>
            <a:r>
              <a:rPr lang="en-US" kern="0" dirty="0"/>
              <a:t>Different approaches to validation</a:t>
            </a:r>
            <a:endParaRPr lang="en-NL" kern="0" dirty="0"/>
          </a:p>
        </p:txBody>
      </p:sp>
    </p:spTree>
    <p:extLst>
      <p:ext uri="{BB962C8B-B14F-4D97-AF65-F5344CB8AC3E}">
        <p14:creationId xmlns:p14="http://schemas.microsoft.com/office/powerpoint/2010/main" val="349335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868B-948F-361E-A1BF-66E5A78F01FB}"/>
              </a:ext>
            </a:extLst>
          </p:cNvPr>
          <p:cNvSpPr>
            <a:spLocks noGrp="1"/>
          </p:cNvSpPr>
          <p:nvPr>
            <p:ph type="title"/>
          </p:nvPr>
        </p:nvSpPr>
        <p:spPr/>
        <p:txBody>
          <a:bodyPr/>
          <a:lstStyle/>
          <a:p>
            <a:r>
              <a:rPr lang="en-US" dirty="0"/>
              <a:t>Parse, don’t validate!</a:t>
            </a:r>
            <a:endParaRPr lang="en-NL" dirty="0"/>
          </a:p>
        </p:txBody>
      </p:sp>
      <p:sp>
        <p:nvSpPr>
          <p:cNvPr id="3" name="Content Placeholder 2">
            <a:extLst>
              <a:ext uri="{FF2B5EF4-FFF2-40B4-BE49-F238E27FC236}">
                <a16:creationId xmlns:a16="http://schemas.microsoft.com/office/drawing/2014/main" id="{871812FF-9CFB-6E9D-1915-2F49E886CC10}"/>
              </a:ext>
            </a:extLst>
          </p:cNvPr>
          <p:cNvSpPr>
            <a:spLocks noGrp="1"/>
          </p:cNvSpPr>
          <p:nvPr>
            <p:ph idx="1"/>
          </p:nvPr>
        </p:nvSpPr>
        <p:spPr>
          <a:xfrm>
            <a:off x="685800" y="1124745"/>
            <a:ext cx="8134672" cy="4960144"/>
          </a:xfrm>
        </p:spPr>
        <p:txBody>
          <a:bodyPr/>
          <a:lstStyle/>
          <a:p>
            <a:pPr marL="0" indent="0">
              <a:buNone/>
            </a:pPr>
            <a:r>
              <a:rPr lang="en-US" sz="1800" dirty="0">
                <a:solidFill>
                  <a:schemeClr val="accent2"/>
                </a:solidFill>
              </a:rPr>
              <a:t>If input validation requires  parsing,  then parse,  don’t just validate!</a:t>
            </a:r>
          </a:p>
          <a:p>
            <a:pPr marL="0" indent="0">
              <a:buNone/>
            </a:pPr>
            <a:endParaRPr lang="en-US" sz="700" dirty="0">
              <a:solidFill>
                <a:schemeClr val="accent2"/>
              </a:solidFill>
            </a:endParaRPr>
          </a:p>
          <a:p>
            <a:pPr marL="0" indent="0">
              <a:buNone/>
            </a:pPr>
            <a:r>
              <a:rPr lang="en-US" sz="1800" dirty="0" err="1">
                <a:solidFill>
                  <a:schemeClr val="tx1"/>
                </a:solidFill>
              </a:rPr>
              <a:t>Eg</a:t>
            </a:r>
            <a:r>
              <a:rPr lang="en-US" sz="1800" dirty="0">
                <a:solidFill>
                  <a:schemeClr val="tx1"/>
                </a:solidFill>
              </a:rPr>
              <a:t> instead of having a </a:t>
            </a:r>
            <a:r>
              <a:rPr lang="en-US" sz="1800" dirty="0">
                <a:solidFill>
                  <a:srgbClr val="008000"/>
                </a:solidFill>
              </a:rPr>
              <a:t>validation</a:t>
            </a:r>
            <a:r>
              <a:rPr lang="en-US" sz="1800" dirty="0">
                <a:solidFill>
                  <a:schemeClr val="tx1"/>
                </a:solidFill>
              </a:rPr>
              <a:t> function</a:t>
            </a:r>
          </a:p>
          <a:p>
            <a:pPr marL="0" indent="0">
              <a:buNone/>
            </a:pPr>
            <a:r>
              <a:rPr lang="en-US" sz="1600" dirty="0"/>
              <a:t>         </a:t>
            </a:r>
            <a:r>
              <a:rPr lang="en-US" sz="1600" b="1" dirty="0" err="1">
                <a:latin typeface="Courier New" panose="02070309020205020404" pitchFamily="49" charset="0"/>
                <a:cs typeface="Courier New" panose="02070309020205020404" pitchFamily="49" charset="0"/>
              </a:rPr>
              <a:t>boolean</a:t>
            </a:r>
            <a:r>
              <a:rPr lang="en-US" sz="1600" b="1" dirty="0">
                <a:latin typeface="Courier New" panose="02070309020205020404" pitchFamily="49" charset="0"/>
                <a:cs typeface="Courier New" panose="02070309020205020404" pitchFamily="49" charset="0"/>
              </a:rPr>
              <a:t> </a:t>
            </a:r>
            <a:r>
              <a:rPr lang="en-US" sz="1600" b="1" dirty="0" err="1">
                <a:solidFill>
                  <a:srgbClr val="339933"/>
                </a:solidFill>
                <a:latin typeface="Courier New" panose="02070309020205020404" pitchFamily="49" charset="0"/>
                <a:cs typeface="Courier New" panose="02070309020205020404" pitchFamily="49" charset="0"/>
              </a:rPr>
              <a:t>isValidURL</a:t>
            </a:r>
            <a:r>
              <a:rPr lang="en-US" sz="1600" b="1" dirty="0">
                <a:latin typeface="Courier New" panose="02070309020205020404" pitchFamily="49" charset="0"/>
                <a:cs typeface="Courier New" panose="02070309020205020404" pitchFamily="49" charset="0"/>
              </a:rPr>
              <a:t>(String s)</a:t>
            </a:r>
          </a:p>
          <a:p>
            <a:pPr marL="0" indent="0">
              <a:buNone/>
            </a:pPr>
            <a:r>
              <a:rPr lang="en-US" sz="1800" dirty="0">
                <a:solidFill>
                  <a:schemeClr val="tx1"/>
                </a:solidFill>
              </a:rPr>
              <a:t>it’s better to </a:t>
            </a:r>
            <a:r>
              <a:rPr lang="en-US" sz="1800" dirty="0" err="1">
                <a:solidFill>
                  <a:schemeClr val="tx1"/>
                </a:solidFill>
              </a:rPr>
              <a:t>to</a:t>
            </a:r>
            <a:r>
              <a:rPr lang="en-US" sz="1800" dirty="0">
                <a:solidFill>
                  <a:schemeClr val="tx1"/>
                </a:solidFill>
              </a:rPr>
              <a:t> have a </a:t>
            </a:r>
            <a:r>
              <a:rPr lang="en-US" sz="1800" dirty="0">
                <a:solidFill>
                  <a:schemeClr val="accent2"/>
                </a:solidFill>
              </a:rPr>
              <a:t>parsing</a:t>
            </a:r>
            <a:r>
              <a:rPr lang="en-US" sz="1800" dirty="0">
                <a:solidFill>
                  <a:schemeClr val="tx1"/>
                </a:solidFill>
              </a:rPr>
              <a:t> function</a:t>
            </a:r>
          </a:p>
          <a:p>
            <a:pPr marL="0" indent="0">
              <a:buNone/>
            </a:pPr>
            <a:r>
              <a:rPr lang="en-US" sz="1600" b="1" dirty="0">
                <a:solidFill>
                  <a:schemeClr val="accent2"/>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a:solidFill>
                  <a:schemeClr val="accent2"/>
                </a:solidFill>
                <a:latin typeface="Courier New" panose="02070309020205020404" pitchFamily="49" charset="0"/>
                <a:cs typeface="Courier New" panose="02070309020205020404" pitchFamily="49" charset="0"/>
              </a:rPr>
              <a:t>URL </a:t>
            </a:r>
            <a:r>
              <a:rPr lang="en-US" sz="1600" b="1" dirty="0" err="1">
                <a:solidFill>
                  <a:schemeClr val="accent2"/>
                </a:solidFill>
                <a:latin typeface="Courier New" panose="02070309020205020404" pitchFamily="49" charset="0"/>
                <a:cs typeface="Courier New" panose="02070309020205020404" pitchFamily="49" charset="0"/>
              </a:rPr>
              <a:t>createURL</a:t>
            </a:r>
            <a:r>
              <a:rPr lang="en-US" sz="1600" b="1" dirty="0">
                <a:latin typeface="Courier New" panose="02070309020205020404" pitchFamily="49" charset="0"/>
                <a:cs typeface="Courier New" panose="02070309020205020404" pitchFamily="49" charset="0"/>
              </a:rPr>
              <a:t>(String s) throws </a:t>
            </a:r>
            <a:r>
              <a:rPr lang="en-US" sz="1600" b="1" dirty="0" err="1">
                <a:latin typeface="Courier New" panose="02070309020205020404" pitchFamily="49" charset="0"/>
                <a:cs typeface="Courier New" panose="02070309020205020404" pitchFamily="49" charset="0"/>
              </a:rPr>
              <a:t>InvalidURLException</a:t>
            </a:r>
            <a:endParaRPr lang="en-US" sz="1800" dirty="0">
              <a:solidFill>
                <a:schemeClr val="tx1"/>
              </a:solidFill>
            </a:endParaRPr>
          </a:p>
          <a:p>
            <a:pPr marL="0" indent="0">
              <a:buNone/>
            </a:pPr>
            <a:r>
              <a:rPr lang="en-US" sz="1600" dirty="0">
                <a:solidFill>
                  <a:schemeClr val="tx1"/>
                </a:solidFill>
              </a:rPr>
              <a:t>which returns some datatype </a:t>
            </a:r>
            <a:r>
              <a:rPr lang="en-US" sz="1600" b="1" dirty="0">
                <a:solidFill>
                  <a:schemeClr val="accent2"/>
                </a:solidFill>
                <a:latin typeface="Courier New" panose="02070309020205020404" pitchFamily="49" charset="0"/>
                <a:cs typeface="Courier New" panose="02070309020205020404" pitchFamily="49" charset="0"/>
              </a:rPr>
              <a:t>URL</a:t>
            </a:r>
            <a:r>
              <a:rPr lang="en-US" sz="1600" dirty="0">
                <a:solidFill>
                  <a:schemeClr val="tx1"/>
                </a:solidFill>
              </a:rPr>
              <a:t> (</a:t>
            </a:r>
            <a:r>
              <a:rPr lang="en-US" sz="1600" dirty="0" err="1">
                <a:solidFill>
                  <a:schemeClr val="tx1"/>
                </a:solidFill>
              </a:rPr>
              <a:t>eg.</a:t>
            </a:r>
            <a:r>
              <a:rPr lang="en-US" sz="1600" dirty="0">
                <a:solidFill>
                  <a:schemeClr val="tx1"/>
                </a:solidFill>
              </a:rPr>
              <a:t> an object, record, or struct) with relevant operations (</a:t>
            </a:r>
            <a:r>
              <a:rPr lang="en-US" sz="1600" dirty="0" err="1">
                <a:solidFill>
                  <a:schemeClr val="tx1"/>
                </a:solidFill>
              </a:rPr>
              <a:t>eg.</a:t>
            </a:r>
            <a:r>
              <a:rPr lang="en-US" sz="1600" dirty="0">
                <a:solidFill>
                  <a:schemeClr val="tx1"/>
                </a:solidFill>
              </a:rPr>
              <a:t> to extract domain, protocol).</a:t>
            </a:r>
          </a:p>
          <a:p>
            <a:pPr marL="0" indent="0">
              <a:buNone/>
            </a:pPr>
            <a:endParaRPr lang="en-US" sz="1050" dirty="0">
              <a:solidFill>
                <a:schemeClr val="tx1"/>
              </a:solidFill>
            </a:endParaRPr>
          </a:p>
          <a:p>
            <a:pPr marL="0" indent="0">
              <a:buNone/>
            </a:pPr>
            <a:r>
              <a:rPr lang="en-US" sz="1600" i="1" dirty="0">
                <a:solidFill>
                  <a:schemeClr val="tx1"/>
                </a:solidFill>
              </a:rPr>
              <a:t>Advantages of parsing?  Disadvantages?</a:t>
            </a:r>
          </a:p>
          <a:p>
            <a:r>
              <a:rPr lang="en-US" sz="1600" dirty="0">
                <a:solidFill>
                  <a:schemeClr val="tx1"/>
                </a:solidFill>
              </a:rPr>
              <a:t>You cannot forget validation, as then code won’t type check </a:t>
            </a:r>
            <a:r>
              <a:rPr lang="en-US" sz="1600" dirty="0">
                <a:solidFill>
                  <a:schemeClr val="tx1"/>
                </a:solidFill>
                <a:sym typeface="Wingdings" panose="05000000000000000000" pitchFamily="2" charset="2"/>
              </a:rPr>
              <a:t></a:t>
            </a:r>
          </a:p>
          <a:p>
            <a:r>
              <a:rPr lang="en-US" sz="1600" dirty="0">
                <a:solidFill>
                  <a:schemeClr val="tx1"/>
                </a:solidFill>
                <a:sym typeface="Wingdings" panose="05000000000000000000" pitchFamily="2" charset="2"/>
              </a:rPr>
              <a:t>No duplication of parsing code  -  in validation &amp; subsequent parsing.</a:t>
            </a:r>
            <a:endParaRPr lang="en-US" sz="1600" dirty="0">
              <a:solidFill>
                <a:schemeClr val="tx1"/>
              </a:solidFill>
            </a:endParaRPr>
          </a:p>
          <a:p>
            <a:r>
              <a:rPr lang="en-US" sz="1600" dirty="0">
                <a:solidFill>
                  <a:schemeClr val="tx1"/>
                </a:solidFill>
              </a:rPr>
              <a:t>More work, at least initially, to define types such as </a:t>
            </a:r>
            <a:r>
              <a:rPr lang="en-US" sz="1600" b="1" dirty="0">
                <a:solidFill>
                  <a:srgbClr val="339933"/>
                </a:solidFill>
                <a:latin typeface="Courier New" panose="02070309020205020404" pitchFamily="49" charset="0"/>
                <a:cs typeface="Courier New" panose="02070309020205020404" pitchFamily="49" charset="0"/>
              </a:rPr>
              <a:t>URL</a:t>
            </a:r>
            <a:r>
              <a:rPr lang="en-US" sz="1600" dirty="0">
                <a:solidFill>
                  <a:schemeClr val="tx1"/>
                </a:solidFill>
              </a:rPr>
              <a:t> </a:t>
            </a:r>
            <a:r>
              <a:rPr lang="en-US" sz="1600" dirty="0">
                <a:solidFill>
                  <a:schemeClr val="tx1"/>
                </a:solidFill>
                <a:sym typeface="Wingdings" panose="05000000000000000000" pitchFamily="2" charset="2"/>
              </a:rPr>
              <a:t></a:t>
            </a:r>
            <a:r>
              <a:rPr lang="en-US" sz="1600" dirty="0">
                <a:solidFill>
                  <a:schemeClr val="tx1"/>
                </a:solidFill>
              </a:rPr>
              <a:t>          </a:t>
            </a:r>
            <a:br>
              <a:rPr lang="en-US" sz="1600" dirty="0">
                <a:solidFill>
                  <a:schemeClr val="tx1"/>
                </a:solidFill>
              </a:rPr>
            </a:br>
            <a:r>
              <a:rPr lang="en-US" sz="1600" dirty="0">
                <a:solidFill>
                  <a:schemeClr val="tx1"/>
                </a:solidFill>
              </a:rPr>
              <a:t>But maintenance should be easier...</a:t>
            </a:r>
          </a:p>
        </p:txBody>
      </p:sp>
      <p:sp>
        <p:nvSpPr>
          <p:cNvPr id="4" name="Slide Number Placeholder 3">
            <a:extLst>
              <a:ext uri="{FF2B5EF4-FFF2-40B4-BE49-F238E27FC236}">
                <a16:creationId xmlns:a16="http://schemas.microsoft.com/office/drawing/2014/main" id="{BC184239-5AE3-3799-122F-68D147B5F884}"/>
              </a:ext>
            </a:extLst>
          </p:cNvPr>
          <p:cNvSpPr>
            <a:spLocks noGrp="1"/>
          </p:cNvSpPr>
          <p:nvPr>
            <p:ph type="sldNum" idx="10"/>
          </p:nvPr>
        </p:nvSpPr>
        <p:spPr/>
        <p:txBody>
          <a:bodyPr/>
          <a:lstStyle/>
          <a:p>
            <a:pPr>
              <a:defRPr/>
            </a:pPr>
            <a:fld id="{203D43D3-408D-4D7A-B290-7A4D7FA16B86}" type="slidenum">
              <a:rPr lang="en-GB" altLang="nl-NL" smtClean="0"/>
              <a:pPr>
                <a:defRPr/>
              </a:pPr>
              <a:t>9</a:t>
            </a:fld>
            <a:endParaRPr lang="en-GB" altLang="nl-NL" dirty="0"/>
          </a:p>
        </p:txBody>
      </p:sp>
    </p:spTree>
    <p:extLst>
      <p:ext uri="{BB962C8B-B14F-4D97-AF65-F5344CB8AC3E}">
        <p14:creationId xmlns:p14="http://schemas.microsoft.com/office/powerpoint/2010/main" val="317425903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2125" rtl="0" eaLnBrk="1" fontAlgn="base" latinLnBrk="0" hangingPunct="1">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ss book">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angepast 1">
      <a:majorFont>
        <a:latin typeface="Arial Rounded MT Bold"/>
        <a:ea typeface="DejaVu Sans"/>
        <a:cs typeface="DejaVu Sans"/>
      </a:majorFont>
      <a:minorFont>
        <a:latin typeface="Arial Rounded MT Bold"/>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2125" rtl="0" eaLnBrk="1" fontAlgn="base" latinLnBrk="0" hangingPunct="0">
          <a:lnSpc>
            <a:spcPct val="116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mic Sans MS" pitchFamily="6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92125" rtl="0" eaLnBrk="1" fontAlgn="base" latinLnBrk="0" hangingPunct="0">
          <a:lnSpc>
            <a:spcPct val="116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omic Sans MS" pitchFamily="6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40952</TotalTime>
  <Words>5979</Words>
  <Application>Microsoft Office PowerPoint</Application>
  <PresentationFormat>On-screen Show (4:3)</PresentationFormat>
  <Paragraphs>944</Paragraphs>
  <Slides>73</Slides>
  <Notes>16</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73</vt:i4>
      </vt:variant>
    </vt:vector>
  </HeadingPairs>
  <TitlesOfParts>
    <vt:vector size="85" baseType="lpstr">
      <vt:lpstr>Arial</vt:lpstr>
      <vt:lpstr>Arial Narrow</vt:lpstr>
      <vt:lpstr>Arial Rounded MT Bold</vt:lpstr>
      <vt:lpstr>Bahnschrift</vt:lpstr>
      <vt:lpstr>Comic Sans MS</vt:lpstr>
      <vt:lpstr>Courier New</vt:lpstr>
      <vt:lpstr>DejaVu Sans</vt:lpstr>
      <vt:lpstr>Pieces NFI</vt:lpstr>
      <vt:lpstr>Times New Roman</vt:lpstr>
      <vt:lpstr>Wingdings</vt:lpstr>
      <vt:lpstr>Office Theme</vt:lpstr>
      <vt:lpstr>1_Office Theme</vt:lpstr>
      <vt:lpstr>Software Security     Secure INPUT handling  part 2      </vt:lpstr>
      <vt:lpstr>Recap: two types of input problems</vt:lpstr>
      <vt:lpstr>Recap: three input protection mechanisms</vt:lpstr>
      <vt:lpstr>Validation can be  COMPLEX   </vt:lpstr>
      <vt:lpstr>Sanitisation can be COMPLEX   </vt:lpstr>
      <vt:lpstr>Where to canonicalise, valididate or sanitise:</vt:lpstr>
      <vt:lpstr>Trust boundaries &amp; choke points</vt:lpstr>
      <vt:lpstr> </vt:lpstr>
      <vt:lpstr>Parse, don’t validate!</vt:lpstr>
      <vt:lpstr>Spot the defect  </vt:lpstr>
      <vt:lpstr>Parse, don't validate</vt:lpstr>
      <vt:lpstr> II.  Tackling buggy parsing - using the LangSec approach</vt:lpstr>
      <vt:lpstr>Buggy parsing (1 &amp; 2)</vt:lpstr>
      <vt:lpstr>Can we use input validation?</vt:lpstr>
      <vt:lpstr>LangSec (Language-Theoretic Security)     </vt:lpstr>
      <vt:lpstr>Root causes / anti-patterns</vt:lpstr>
      <vt:lpstr>Anti-pattern: shotgun parser</vt:lpstr>
      <vt:lpstr>LangSec concepts</vt:lpstr>
      <vt:lpstr>LangSec principles to prevent buggy parsing  </vt:lpstr>
      <vt:lpstr>Preventing buggy parsing - the LangSec way</vt:lpstr>
      <vt:lpstr>LangSec in slogans</vt:lpstr>
      <vt:lpstr>PowerPoint Presentation</vt:lpstr>
      <vt:lpstr> </vt:lpstr>
      <vt:lpstr> </vt:lpstr>
      <vt:lpstr> III.     How (not) to prevent  unintended parsing, i.e. injection attacks</vt:lpstr>
      <vt:lpstr>How &amp; where to prevent injection attacks?</vt:lpstr>
      <vt:lpstr>Input validation ?</vt:lpstr>
      <vt:lpstr>Input  sanitisation?</vt:lpstr>
      <vt:lpstr>Multiple backends/APIs introduce multiple contexts </vt:lpstr>
      <vt:lpstr>Output  sanitisation! aka output encoding </vt:lpstr>
      <vt:lpstr>Output encoding to prevent injection attacks</vt:lpstr>
      <vt:lpstr>a) Tainting</vt:lpstr>
      <vt:lpstr>Tainting aka Taint analysis</vt:lpstr>
      <vt:lpstr>Dynamic taint tracking  </vt:lpstr>
      <vt:lpstr>Static taint analysis</vt:lpstr>
      <vt:lpstr>Semgrep assignment </vt:lpstr>
      <vt:lpstr>Tainting limitations?</vt:lpstr>
      <vt:lpstr>b) Prepared Statements</vt:lpstr>
      <vt:lpstr>Dynamic SQL vs Prepared statements </vt:lpstr>
      <vt:lpstr>Dynamic SQL &amp; prepared statements in Java   </vt:lpstr>
      <vt:lpstr>The idea behind prepared statemens (aka parameterised queries) </vt:lpstr>
      <vt:lpstr>Prepared Statements as solution to SQLi</vt:lpstr>
      <vt:lpstr>Limitation of this approach, more generally</vt:lpstr>
      <vt:lpstr>Prepared Statements not quite fool-proof</vt:lpstr>
      <vt:lpstr>c) Safe builders</vt:lpstr>
      <vt:lpstr> Safe Builder approach</vt:lpstr>
      <vt:lpstr>Safe builder for SQL injection  </vt:lpstr>
      <vt:lpstr>Safe builders for several contexts</vt:lpstr>
      <vt:lpstr>Positive vs negative security models</vt:lpstr>
      <vt:lpstr>The messy business of preventing XSS  </vt:lpstr>
      <vt:lpstr>Reflected XSS attack</vt:lpstr>
      <vt:lpstr>Stored XSS attack</vt:lpstr>
      <vt:lpstr>Encoding for the web - server-side</vt:lpstr>
      <vt:lpstr>Encoding for the web - server-side  </vt:lpstr>
      <vt:lpstr>Some of the encodings for the web  </vt:lpstr>
      <vt:lpstr>Context-sensitive auto-escaping  </vt:lpstr>
      <vt:lpstr>Extra complication: the DOM API</vt:lpstr>
      <vt:lpstr>DOM-based XSS attacks</vt:lpstr>
      <vt:lpstr>Escaping inside JavaScript</vt:lpstr>
      <vt:lpstr>Spot the XSS bug!</vt:lpstr>
      <vt:lpstr>Preventing DOM-based XSS</vt:lpstr>
      <vt:lpstr> API hardening for the DOM API (aka Trusted Types)</vt:lpstr>
      <vt:lpstr> Custom tweaks   </vt:lpstr>
      <vt:lpstr>Yet another complication:  different kind of URLs</vt:lpstr>
      <vt:lpstr>Conclusions</vt:lpstr>
      <vt:lpstr>Languages &amp; Parsing</vt:lpstr>
      <vt:lpstr>Validation vs  Sanitisation/Encoding/Escaping</vt:lpstr>
      <vt:lpstr>Anti-pattern:  string concatenation</vt:lpstr>
      <vt:lpstr>Anti-pattern:  strings</vt:lpstr>
      <vt:lpstr>Pattern: Use Types</vt:lpstr>
      <vt:lpstr>To read</vt:lpstr>
      <vt:lpstr>Getting things wrong: double en/decodings </vt:lpstr>
      <vt:lpstr>Recap: Why XSS is so tricky to prevent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SoftwareSecurity1</dc:title>
  <dc:creator>Erik Poll</dc:creator>
  <cp:lastModifiedBy>Poll, E. (Erik)</cp:lastModifiedBy>
  <cp:revision>490</cp:revision>
  <cp:lastPrinted>1601-01-01T00:00:00Z</cp:lastPrinted>
  <dcterms:created xsi:type="dcterms:W3CDTF">1601-01-01T00:00:00Z</dcterms:created>
  <dcterms:modified xsi:type="dcterms:W3CDTF">2025-11-13T21:06:59Z</dcterms:modified>
</cp:coreProperties>
</file>