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6" r:id="rId2"/>
    <p:sldId id="394" r:id="rId3"/>
    <p:sldId id="334" r:id="rId4"/>
    <p:sldId id="333" r:id="rId5"/>
    <p:sldId id="304" r:id="rId6"/>
    <p:sldId id="305" r:id="rId7"/>
    <p:sldId id="285" r:id="rId8"/>
    <p:sldId id="330" r:id="rId9"/>
    <p:sldId id="298" r:id="rId10"/>
    <p:sldId id="300" r:id="rId11"/>
    <p:sldId id="370" r:id="rId12"/>
    <p:sldId id="371" r:id="rId13"/>
    <p:sldId id="372" r:id="rId14"/>
    <p:sldId id="373" r:id="rId15"/>
    <p:sldId id="374" r:id="rId16"/>
    <p:sldId id="375" r:id="rId17"/>
    <p:sldId id="378" r:id="rId18"/>
    <p:sldId id="377" r:id="rId19"/>
    <p:sldId id="312" r:id="rId20"/>
    <p:sldId id="324" r:id="rId21"/>
    <p:sldId id="326" r:id="rId22"/>
    <p:sldId id="327" r:id="rId23"/>
    <p:sldId id="328" r:id="rId24"/>
    <p:sldId id="321" r:id="rId25"/>
    <p:sldId id="331" r:id="rId26"/>
    <p:sldId id="322" r:id="rId27"/>
    <p:sldId id="342" r:id="rId28"/>
    <p:sldId id="367" r:id="rId29"/>
    <p:sldId id="344" r:id="rId30"/>
    <p:sldId id="329" r:id="rId31"/>
    <p:sldId id="345" r:id="rId32"/>
    <p:sldId id="318" r:id="rId33"/>
    <p:sldId id="320" r:id="rId34"/>
    <p:sldId id="369" r:id="rId35"/>
    <p:sldId id="395" r:id="rId36"/>
    <p:sldId id="288" r:id="rId37"/>
    <p:sldId id="349" r:id="rId38"/>
    <p:sldId id="347" r:id="rId39"/>
    <p:sldId id="348" r:id="rId40"/>
    <p:sldId id="350" r:id="rId41"/>
    <p:sldId id="389" r:id="rId42"/>
    <p:sldId id="387" r:id="rId43"/>
    <p:sldId id="385" r:id="rId44"/>
    <p:sldId id="359" r:id="rId45"/>
    <p:sldId id="360" r:id="rId46"/>
    <p:sldId id="390" r:id="rId47"/>
    <p:sldId id="361" r:id="rId48"/>
    <p:sldId id="362" r:id="rId49"/>
    <p:sldId id="363" r:id="rId50"/>
    <p:sldId id="364" r:id="rId51"/>
    <p:sldId id="355" r:id="rId52"/>
    <p:sldId id="357" r:id="rId53"/>
    <p:sldId id="294" r:id="rId54"/>
    <p:sldId id="358" r:id="rId55"/>
    <p:sldId id="301" r:id="rId56"/>
    <p:sldId id="297" r:id="rId57"/>
    <p:sldId id="365" r:id="rId58"/>
    <p:sldId id="382" r:id="rId59"/>
    <p:sldId id="381" r:id="rId60"/>
    <p:sldId id="379" r:id="rId61"/>
    <p:sldId id="380" r:id="rId62"/>
    <p:sldId id="384" r:id="rId63"/>
    <p:sldId id="383" r:id="rId64"/>
    <p:sldId id="386" r:id="rId65"/>
    <p:sldId id="346" r:id="rId66"/>
    <p:sldId id="316" r:id="rId67"/>
    <p:sldId id="392" r:id="rId6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33CC"/>
    <a:srgbClr val="D60093"/>
    <a:srgbClr val="FFFF66"/>
    <a:srgbClr val="FFFF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9" autoAdjust="0"/>
    <p:restoredTop sz="94660"/>
  </p:normalViewPr>
  <p:slideViewPr>
    <p:cSldViewPr>
      <p:cViewPr varScale="1">
        <p:scale>
          <a:sx n="72" d="100"/>
          <a:sy n="72" d="100"/>
        </p:scale>
        <p:origin x="66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BDBC5-F080-428D-89A7-936F20C52521}" type="datetimeFigureOut">
              <a:rPr lang="en-GB" smtClean="0"/>
              <a:pPr/>
              <a:t>19/12/2014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4739F-9F6D-4DD6-971E-8806E517B1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919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F8652-BAE8-43D6-B96E-9E5EE90E8754}" type="datetimeFigureOut">
              <a:rPr lang="en-GB" smtClean="0"/>
              <a:pPr/>
              <a:t>19/12/2014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49A9B-4762-4BC7-AB56-F145381E25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644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592" y="1600200"/>
            <a:ext cx="3744416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600200"/>
            <a:ext cx="3898776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9755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1196752"/>
            <a:ext cx="7797552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AEC77-7434-46CA-BE34-C63E21E2B0B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.br/settings/ads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Privacy</a:t>
            </a:r>
            <a:endParaRPr lang="en-GB" sz="6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motive?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commercial</a:t>
            </a:r>
          </a:p>
          <a:p>
            <a:pPr lvl="1"/>
            <a:r>
              <a:rPr lang="en-US" dirty="0" smtClean="0"/>
              <a:t>or `service’ to the customer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law enforcement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criminal</a:t>
            </a:r>
            <a:endParaRPr lang="en-GB" dirty="0">
              <a:solidFill>
                <a:srgbClr val="0033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HOW:</a:t>
            </a:r>
            <a:br>
              <a:rPr lang="nl-NL" dirty="0" smtClean="0"/>
            </a:br>
            <a:r>
              <a:rPr lang="nl-NL" dirty="0" smtClean="0"/>
              <a:t>internet basics</a:t>
            </a:r>
            <a:endParaRPr lang="nl-NL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17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mtClean="0"/>
              <a:t>IP basics</a:t>
            </a:r>
            <a:endParaRPr lang="en-GB" altLang="nl-NL" smtClean="0"/>
          </a:p>
        </p:txBody>
      </p:sp>
      <p:sp>
        <p:nvSpPr>
          <p:cNvPr id="19459" name="Content Placeholder 6"/>
          <p:cNvSpPr>
            <a:spLocks noGrp="1"/>
          </p:cNvSpPr>
          <p:nvPr>
            <p:ph idx="1"/>
          </p:nvPr>
        </p:nvSpPr>
        <p:spPr>
          <a:xfrm>
            <a:off x="684213" y="1268413"/>
            <a:ext cx="7767637" cy="4895850"/>
          </a:xfrm>
        </p:spPr>
        <p:txBody>
          <a:bodyPr/>
          <a:lstStyle/>
          <a:p>
            <a:pPr>
              <a:buFont typeface="Times New Roman" panose="02020603050405020304" pitchFamily="18" charset="0"/>
              <a:buNone/>
            </a:pPr>
            <a:r>
              <a:rPr lang="en-US" altLang="nl-NL" sz="2000" dirty="0" smtClean="0"/>
              <a:t>Home PC and website identified by </a:t>
            </a:r>
            <a:r>
              <a:rPr lang="en-US" altLang="nl-NL" sz="2000" dirty="0" smtClean="0">
                <a:solidFill>
                  <a:srgbClr val="FF0000"/>
                </a:solidFill>
              </a:rPr>
              <a:t>IP address</a:t>
            </a:r>
            <a:r>
              <a:rPr lang="en-US" altLang="nl-NL" sz="2000" dirty="0" smtClean="0"/>
              <a:t>:                                            unique address of individual computer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nl-NL" sz="2000" dirty="0" smtClean="0"/>
              <a:t>Web </a:t>
            </a:r>
            <a:r>
              <a:rPr lang="en-US" altLang="nl-NL" sz="2000" dirty="0" err="1" smtClean="0"/>
              <a:t>browers</a:t>
            </a:r>
            <a:r>
              <a:rPr lang="en-US" altLang="nl-NL" sz="2000" dirty="0" smtClean="0"/>
              <a:t> </a:t>
            </a:r>
            <a:r>
              <a:rPr lang="en-US" altLang="nl-NL" sz="2000" dirty="0" smtClean="0">
                <a:solidFill>
                  <a:srgbClr val="009900"/>
                </a:solidFill>
              </a:rPr>
              <a:t>requests webpage</a:t>
            </a:r>
            <a:r>
              <a:rPr lang="en-US" altLang="nl-NL" sz="2000" dirty="0" smtClean="0"/>
              <a:t>, web server </a:t>
            </a:r>
            <a:r>
              <a:rPr lang="en-US" altLang="nl-NL" sz="2000" dirty="0" smtClean="0">
                <a:solidFill>
                  <a:srgbClr val="0033CC"/>
                </a:solidFill>
              </a:rPr>
              <a:t>returns webpage</a:t>
            </a:r>
            <a:endParaRPr lang="en-GB" altLang="nl-NL" sz="2000" dirty="0" smtClean="0">
              <a:solidFill>
                <a:srgbClr val="0033CC"/>
              </a:solidFill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A02A01FB-1831-427A-933F-515EB76E069B}" type="slidenum">
              <a:rPr lang="en-GB" altLang="nl-NL" sz="140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12</a:t>
            </a:fld>
            <a:endParaRPr lang="en-GB" altLang="nl-NL" sz="1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61" name="Picture 2" descr="C:\Users\erikpoll\Desktop\PortableComp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7" y="3617913"/>
            <a:ext cx="14414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3" descr="C:\Users\erikpoll\Desktop\128px-Osa_device-wireless-router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7" y="2716214"/>
            <a:ext cx="9350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" descr="C:\Users\erikpoll\Desktop\server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432" y="4040187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5" descr="C:\Users\erikpoll\Desktop\web-server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0767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" descr="C:\Users\erikpoll\Desktop\server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636838"/>
            <a:ext cx="9350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773909" y="5332382"/>
            <a:ext cx="33283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nl-NL" sz="2000" dirty="0" smtClean="0">
                <a:solidFill>
                  <a:schemeClr val="tx1"/>
                </a:solidFill>
              </a:rPr>
              <a:t>IP </a:t>
            </a:r>
            <a:r>
              <a:rPr lang="en-US" altLang="nl-NL" sz="2000" dirty="0">
                <a:solidFill>
                  <a:schemeClr val="tx1"/>
                </a:solidFill>
              </a:rPr>
              <a:t>address 123.123.123.45</a:t>
            </a:r>
          </a:p>
        </p:txBody>
      </p:sp>
      <p:sp>
        <p:nvSpPr>
          <p:cNvPr id="19467" name="TextBox 11"/>
          <p:cNvSpPr txBox="1">
            <a:spLocks noChangeArrowheads="1"/>
          </p:cNvSpPr>
          <p:nvPr/>
        </p:nvSpPr>
        <p:spPr bwMode="auto">
          <a:xfrm>
            <a:off x="5724525" y="5373688"/>
            <a:ext cx="3200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nl-NL" sz="2000" dirty="0">
                <a:solidFill>
                  <a:schemeClr val="tx1"/>
                </a:solidFill>
              </a:rPr>
              <a:t>web </a:t>
            </a:r>
            <a:r>
              <a:rPr lang="en-US" altLang="nl-NL" sz="2000" dirty="0" smtClean="0">
                <a:solidFill>
                  <a:schemeClr val="tx1"/>
                </a:solidFill>
              </a:rPr>
              <a:t>site</a:t>
            </a:r>
            <a:r>
              <a:rPr lang="en-US" altLang="nl-NL" sz="2000" dirty="0"/>
              <a:t> </a:t>
            </a:r>
            <a:r>
              <a:rPr lang="en-US" altLang="nl-NL" sz="2000" dirty="0" smtClean="0">
                <a:solidFill>
                  <a:schemeClr val="tx1"/>
                </a:solidFill>
              </a:rPr>
              <a:t>IP </a:t>
            </a:r>
            <a:r>
              <a:rPr lang="en-US" altLang="nl-NL" sz="2000" dirty="0">
                <a:solidFill>
                  <a:schemeClr val="tx1"/>
                </a:solidFill>
              </a:rPr>
              <a:t>address 234.234.234.56</a:t>
            </a:r>
          </a:p>
          <a:p>
            <a:pPr eaLnBrk="1" hangingPunct="1"/>
            <a:endParaRPr lang="en-GB" altLang="nl-NL" sz="2000" b="1" dirty="0">
              <a:solidFill>
                <a:schemeClr val="tx1"/>
              </a:solidFill>
            </a:endParaRPr>
          </a:p>
        </p:txBody>
      </p:sp>
      <p:cxnSp>
        <p:nvCxnSpPr>
          <p:cNvPr id="19468" name="Straight Arrow Connector 13"/>
          <p:cNvCxnSpPr>
            <a:cxnSpLocks noChangeShapeType="1"/>
          </p:cNvCxnSpPr>
          <p:nvPr/>
        </p:nvCxnSpPr>
        <p:spPr bwMode="auto">
          <a:xfrm flipV="1">
            <a:off x="2070104" y="3536802"/>
            <a:ext cx="503238" cy="360362"/>
          </a:xfrm>
          <a:prstGeom prst="straightConnector1">
            <a:avLst/>
          </a:prstGeom>
          <a:noFill/>
          <a:ln w="25400" algn="ctr">
            <a:solidFill>
              <a:srgbClr val="009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9" name="Straight Arrow Connector 14"/>
          <p:cNvCxnSpPr>
            <a:cxnSpLocks noChangeShapeType="1"/>
          </p:cNvCxnSpPr>
          <p:nvPr/>
        </p:nvCxnSpPr>
        <p:spPr bwMode="auto">
          <a:xfrm>
            <a:off x="6227763" y="3357563"/>
            <a:ext cx="865187" cy="647700"/>
          </a:xfrm>
          <a:prstGeom prst="straightConnector1">
            <a:avLst/>
          </a:prstGeom>
          <a:noFill/>
          <a:ln w="25400" algn="ctr">
            <a:solidFill>
              <a:srgbClr val="009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0" name="Straight Arrow Connector 16"/>
          <p:cNvCxnSpPr>
            <a:cxnSpLocks noChangeShapeType="1"/>
          </p:cNvCxnSpPr>
          <p:nvPr/>
        </p:nvCxnSpPr>
        <p:spPr bwMode="auto">
          <a:xfrm flipV="1">
            <a:off x="4643438" y="3429000"/>
            <a:ext cx="720725" cy="647700"/>
          </a:xfrm>
          <a:prstGeom prst="straightConnector1">
            <a:avLst/>
          </a:prstGeom>
          <a:noFill/>
          <a:ln w="25400" algn="ctr">
            <a:solidFill>
              <a:srgbClr val="009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1" name="Straight Arrow Connector 20"/>
          <p:cNvCxnSpPr>
            <a:cxnSpLocks noChangeShapeType="1"/>
          </p:cNvCxnSpPr>
          <p:nvPr/>
        </p:nvCxnSpPr>
        <p:spPr bwMode="auto">
          <a:xfrm>
            <a:off x="3482183" y="3485903"/>
            <a:ext cx="865187" cy="576262"/>
          </a:xfrm>
          <a:prstGeom prst="straightConnector1">
            <a:avLst/>
          </a:prstGeom>
          <a:noFill/>
          <a:ln w="25400" algn="ctr">
            <a:solidFill>
              <a:srgbClr val="009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2" name="TextBox 22"/>
          <p:cNvSpPr txBox="1">
            <a:spLocks noChangeArrowheads="1"/>
          </p:cNvSpPr>
          <p:nvPr/>
        </p:nvSpPr>
        <p:spPr bwMode="auto">
          <a:xfrm>
            <a:off x="773909" y="2584451"/>
            <a:ext cx="15890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nl-NL" sz="1800" b="1" dirty="0">
                <a:solidFill>
                  <a:srgbClr val="009900"/>
                </a:solidFill>
              </a:rPr>
              <a:t>IP packet</a:t>
            </a:r>
          </a:p>
          <a:p>
            <a:pPr eaLnBrk="1" hangingPunct="1"/>
            <a:r>
              <a:rPr lang="en-US" altLang="nl-NL" sz="1800" dirty="0">
                <a:solidFill>
                  <a:srgbClr val="009900"/>
                </a:solidFill>
              </a:rPr>
              <a:t>with source</a:t>
            </a:r>
          </a:p>
          <a:p>
            <a:pPr eaLnBrk="1" hangingPunct="1"/>
            <a:r>
              <a:rPr lang="en-US" altLang="nl-NL" sz="1800" dirty="0">
                <a:solidFill>
                  <a:srgbClr val="009900"/>
                </a:solidFill>
              </a:rPr>
              <a:t>and destination</a:t>
            </a:r>
          </a:p>
          <a:p>
            <a:pPr eaLnBrk="1" hangingPunct="1"/>
            <a:r>
              <a:rPr lang="en-US" altLang="nl-NL" sz="1800" dirty="0">
                <a:solidFill>
                  <a:srgbClr val="009900"/>
                </a:solidFill>
              </a:rPr>
              <a:t>IP address</a:t>
            </a:r>
            <a:endParaRPr lang="en-GB" altLang="nl-NL" sz="1800" dirty="0">
              <a:solidFill>
                <a:srgbClr val="009900"/>
              </a:solidFill>
            </a:endParaRPr>
          </a:p>
        </p:txBody>
      </p:sp>
      <p:cxnSp>
        <p:nvCxnSpPr>
          <p:cNvPr id="19473" name="Straight Arrow Connector 23"/>
          <p:cNvCxnSpPr>
            <a:cxnSpLocks noChangeShapeType="1"/>
          </p:cNvCxnSpPr>
          <p:nvPr/>
        </p:nvCxnSpPr>
        <p:spPr bwMode="auto">
          <a:xfrm flipH="1">
            <a:off x="2339975" y="3617913"/>
            <a:ext cx="431800" cy="296863"/>
          </a:xfrm>
          <a:prstGeom prst="straightConnector1">
            <a:avLst/>
          </a:prstGeom>
          <a:noFill/>
          <a:ln w="25400" algn="ctr">
            <a:solidFill>
              <a:srgbClr val="0033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4" name="Straight Arrow Connector 28"/>
          <p:cNvCxnSpPr>
            <a:cxnSpLocks noChangeShapeType="1"/>
          </p:cNvCxnSpPr>
          <p:nvPr/>
        </p:nvCxnSpPr>
        <p:spPr bwMode="auto">
          <a:xfrm flipH="1">
            <a:off x="4787900" y="3716338"/>
            <a:ext cx="647700" cy="585787"/>
          </a:xfrm>
          <a:prstGeom prst="straightConnector1">
            <a:avLst/>
          </a:prstGeom>
          <a:noFill/>
          <a:ln w="25400" algn="ctr">
            <a:solidFill>
              <a:srgbClr val="0033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5" name="Straight Arrow Connector 31"/>
          <p:cNvCxnSpPr>
            <a:cxnSpLocks noChangeShapeType="1"/>
          </p:cNvCxnSpPr>
          <p:nvPr/>
        </p:nvCxnSpPr>
        <p:spPr bwMode="auto">
          <a:xfrm flipH="1" flipV="1">
            <a:off x="6011863" y="3644900"/>
            <a:ext cx="863600" cy="647700"/>
          </a:xfrm>
          <a:prstGeom prst="straightConnector1">
            <a:avLst/>
          </a:prstGeom>
          <a:noFill/>
          <a:ln w="25400" algn="ctr">
            <a:solidFill>
              <a:srgbClr val="0033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6" name="Straight Arrow Connector 34"/>
          <p:cNvCxnSpPr>
            <a:cxnSpLocks noChangeShapeType="1"/>
          </p:cNvCxnSpPr>
          <p:nvPr/>
        </p:nvCxnSpPr>
        <p:spPr bwMode="auto">
          <a:xfrm flipH="1" flipV="1">
            <a:off x="3348038" y="3522663"/>
            <a:ext cx="863600" cy="647700"/>
          </a:xfrm>
          <a:prstGeom prst="straightConnector1">
            <a:avLst/>
          </a:prstGeom>
          <a:noFill/>
          <a:ln w="25400" algn="ctr">
            <a:solidFill>
              <a:srgbClr val="0033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7" name="TextBox 35"/>
          <p:cNvSpPr txBox="1">
            <a:spLocks noChangeArrowheads="1"/>
          </p:cNvSpPr>
          <p:nvPr/>
        </p:nvSpPr>
        <p:spPr bwMode="auto">
          <a:xfrm>
            <a:off x="5199276" y="3897164"/>
            <a:ext cx="205697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nl-NL" sz="1800" b="1" dirty="0">
                <a:solidFill>
                  <a:srgbClr val="0033CC"/>
                </a:solidFill>
              </a:rPr>
              <a:t>IP packet</a:t>
            </a:r>
          </a:p>
          <a:p>
            <a:pPr eaLnBrk="1" hangingPunct="1"/>
            <a:r>
              <a:rPr lang="en-US" altLang="nl-NL" sz="1800" dirty="0">
                <a:solidFill>
                  <a:srgbClr val="0033CC"/>
                </a:solidFill>
              </a:rPr>
              <a:t>as reply back to</a:t>
            </a:r>
          </a:p>
          <a:p>
            <a:pPr eaLnBrk="1" hangingPunct="1"/>
            <a:r>
              <a:rPr lang="en-US" altLang="nl-NL" sz="1800" dirty="0">
                <a:solidFill>
                  <a:srgbClr val="0033CC"/>
                </a:solidFill>
              </a:rPr>
              <a:t>source ID address</a:t>
            </a:r>
            <a:endParaRPr lang="en-GB" altLang="nl-NL" sz="1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45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mtClean="0"/>
              <a:t>Third party content</a:t>
            </a:r>
            <a:endParaRPr lang="en-GB" altLang="nl-NL" i="1" smtClean="0"/>
          </a:p>
        </p:txBody>
      </p:sp>
      <p:sp>
        <p:nvSpPr>
          <p:cNvPr id="20483" name="Content Placeholder 6"/>
          <p:cNvSpPr>
            <a:spLocks noGrp="1"/>
          </p:cNvSpPr>
          <p:nvPr>
            <p:ph idx="1"/>
          </p:nvPr>
        </p:nvSpPr>
        <p:spPr>
          <a:xfrm>
            <a:off x="684213" y="1268413"/>
            <a:ext cx="7767637" cy="4895850"/>
          </a:xfrm>
        </p:spPr>
        <p:txBody>
          <a:bodyPr/>
          <a:lstStyle/>
          <a:p>
            <a:pPr>
              <a:buFont typeface="Times New Roman" panose="02020603050405020304" pitchFamily="18" charset="0"/>
              <a:buNone/>
            </a:pPr>
            <a:r>
              <a:rPr lang="en-US" altLang="nl-NL" sz="2000" smtClean="0"/>
              <a:t>A web page returned  by a website will usually contain content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nl-NL" sz="2000" smtClean="0"/>
              <a:t>from other website, which the browser will immediately fetch</a:t>
            </a:r>
            <a:endParaRPr lang="en-GB" altLang="nl-NL" sz="2000" smtClean="0">
              <a:solidFill>
                <a:schemeClr val="accent2"/>
              </a:solidFill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0F9815E3-769B-43AC-A49B-17BBFD8E7851}" type="slidenum">
              <a:rPr lang="en-GB" altLang="nl-NL" sz="140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13</a:t>
            </a:fld>
            <a:endParaRPr lang="en-GB" altLang="nl-NL" sz="1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485" name="Picture 2" descr="C:\Users\erikpoll\Desktop\PortableComp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05" y="3611625"/>
            <a:ext cx="14414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3" descr="C:\Users\erikpoll\Desktop\128px-Osa_device-wireless-router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39380"/>
            <a:ext cx="9350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4" descr="C:\Users\erikpoll\Desktop\server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3991471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5" descr="C:\Users\erikpoll\Desktop\web-server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0767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4" descr="C:\Users\erikpoll\Desktop\server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636838"/>
            <a:ext cx="9350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Box 10"/>
          <p:cNvSpPr txBox="1">
            <a:spLocks noChangeArrowheads="1"/>
          </p:cNvSpPr>
          <p:nvPr/>
        </p:nvSpPr>
        <p:spPr bwMode="auto">
          <a:xfrm>
            <a:off x="695327" y="5362515"/>
            <a:ext cx="33283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nl-NL" sz="2000" dirty="0" smtClean="0">
                <a:solidFill>
                  <a:schemeClr val="tx1"/>
                </a:solidFill>
              </a:rPr>
              <a:t>IP </a:t>
            </a:r>
            <a:r>
              <a:rPr lang="en-US" altLang="nl-NL" sz="2000" dirty="0">
                <a:solidFill>
                  <a:schemeClr val="tx1"/>
                </a:solidFill>
              </a:rPr>
              <a:t>address 123.123.123.45</a:t>
            </a:r>
          </a:p>
        </p:txBody>
      </p:sp>
      <p:sp>
        <p:nvSpPr>
          <p:cNvPr id="20491" name="TextBox 11"/>
          <p:cNvSpPr txBox="1">
            <a:spLocks noChangeArrowheads="1"/>
          </p:cNvSpPr>
          <p:nvPr/>
        </p:nvSpPr>
        <p:spPr bwMode="auto">
          <a:xfrm>
            <a:off x="5724525" y="5373688"/>
            <a:ext cx="3200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nl-NL" sz="2000" dirty="0">
                <a:solidFill>
                  <a:schemeClr val="tx1"/>
                </a:solidFill>
              </a:rPr>
              <a:t>web site </a:t>
            </a:r>
            <a:r>
              <a:rPr lang="en-US" altLang="nl-NL" sz="2000" dirty="0" smtClean="0">
                <a:solidFill>
                  <a:schemeClr val="tx1"/>
                </a:solidFill>
              </a:rPr>
              <a:t>IP </a:t>
            </a:r>
            <a:r>
              <a:rPr lang="en-US" altLang="nl-NL" sz="2000" dirty="0">
                <a:solidFill>
                  <a:schemeClr val="tx1"/>
                </a:solidFill>
              </a:rPr>
              <a:t>address 234.234.234.56</a:t>
            </a:r>
          </a:p>
          <a:p>
            <a:pPr eaLnBrk="1" hangingPunct="1"/>
            <a:endParaRPr lang="en-GB" altLang="nl-NL" sz="2000" b="1" dirty="0">
              <a:solidFill>
                <a:schemeClr val="tx1"/>
              </a:solidFill>
            </a:endParaRPr>
          </a:p>
        </p:txBody>
      </p:sp>
      <p:cxnSp>
        <p:nvCxnSpPr>
          <p:cNvPr id="20492" name="Straight Arrow Connector 23"/>
          <p:cNvCxnSpPr>
            <a:cxnSpLocks noChangeShapeType="1"/>
          </p:cNvCxnSpPr>
          <p:nvPr/>
        </p:nvCxnSpPr>
        <p:spPr bwMode="auto">
          <a:xfrm flipH="1">
            <a:off x="2114590" y="3492499"/>
            <a:ext cx="431800" cy="296863"/>
          </a:xfrm>
          <a:prstGeom prst="straightConnector1">
            <a:avLst/>
          </a:prstGeom>
          <a:noFill/>
          <a:ln w="25400" algn="ctr">
            <a:solidFill>
              <a:srgbClr val="0033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3" name="Straight Arrow Connector 28"/>
          <p:cNvCxnSpPr>
            <a:cxnSpLocks noChangeShapeType="1"/>
          </p:cNvCxnSpPr>
          <p:nvPr/>
        </p:nvCxnSpPr>
        <p:spPr bwMode="auto">
          <a:xfrm flipH="1">
            <a:off x="4787900" y="3716338"/>
            <a:ext cx="647700" cy="585787"/>
          </a:xfrm>
          <a:prstGeom prst="straightConnector1">
            <a:avLst/>
          </a:prstGeom>
          <a:noFill/>
          <a:ln w="25400" algn="ctr">
            <a:solidFill>
              <a:srgbClr val="0033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4" name="Straight Arrow Connector 31"/>
          <p:cNvCxnSpPr>
            <a:cxnSpLocks noChangeShapeType="1"/>
          </p:cNvCxnSpPr>
          <p:nvPr/>
        </p:nvCxnSpPr>
        <p:spPr bwMode="auto">
          <a:xfrm flipH="1" flipV="1">
            <a:off x="6011863" y="3644900"/>
            <a:ext cx="863600" cy="647700"/>
          </a:xfrm>
          <a:prstGeom prst="straightConnector1">
            <a:avLst/>
          </a:prstGeom>
          <a:noFill/>
          <a:ln w="25400" algn="ctr">
            <a:solidFill>
              <a:srgbClr val="0033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5" name="Straight Arrow Connector 34"/>
          <p:cNvCxnSpPr>
            <a:cxnSpLocks noChangeShapeType="1"/>
          </p:cNvCxnSpPr>
          <p:nvPr/>
        </p:nvCxnSpPr>
        <p:spPr bwMode="auto">
          <a:xfrm flipH="1" flipV="1">
            <a:off x="3325891" y="3537744"/>
            <a:ext cx="863600" cy="647700"/>
          </a:xfrm>
          <a:prstGeom prst="straightConnector1">
            <a:avLst/>
          </a:prstGeom>
          <a:noFill/>
          <a:ln w="25400" algn="ctr">
            <a:solidFill>
              <a:srgbClr val="0033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6" name="TextBox 35"/>
          <p:cNvSpPr txBox="1">
            <a:spLocks noChangeArrowheads="1"/>
          </p:cNvSpPr>
          <p:nvPr/>
        </p:nvSpPr>
        <p:spPr bwMode="auto">
          <a:xfrm>
            <a:off x="6300788" y="2276475"/>
            <a:ext cx="274947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nl-NL" sz="1800" b="1" dirty="0">
                <a:solidFill>
                  <a:srgbClr val="0033CC"/>
                </a:solidFill>
              </a:rPr>
              <a:t>www.nu.nl/pagina.html</a:t>
            </a:r>
          </a:p>
          <a:p>
            <a:pPr eaLnBrk="1" hangingPunct="1"/>
            <a:r>
              <a:rPr lang="en-US" altLang="nl-NL" sz="1800" b="1" dirty="0">
                <a:solidFill>
                  <a:srgbClr val="0033CC"/>
                </a:solidFill>
              </a:rPr>
              <a:t>contains images from </a:t>
            </a:r>
          </a:p>
          <a:p>
            <a:pPr eaLnBrk="1" hangingPunct="1"/>
            <a:r>
              <a:rPr lang="en-US" altLang="nl-NL" sz="1800" b="1" dirty="0">
                <a:solidFill>
                  <a:srgbClr val="0033CC"/>
                </a:solidFill>
              </a:rPr>
              <a:t>youtube.com, </a:t>
            </a:r>
          </a:p>
          <a:p>
            <a:pPr eaLnBrk="1" hangingPunct="1"/>
            <a:r>
              <a:rPr lang="en-US" altLang="nl-NL" sz="1800" b="1" dirty="0" err="1">
                <a:solidFill>
                  <a:srgbClr val="0033CC"/>
                </a:solidFill>
              </a:rPr>
              <a:t>facebook</a:t>
            </a:r>
            <a:r>
              <a:rPr lang="en-US" altLang="nl-NL" sz="1800" b="1" dirty="0">
                <a:solidFill>
                  <a:srgbClr val="0033CC"/>
                </a:solidFill>
              </a:rPr>
              <a:t> like button, ...</a:t>
            </a:r>
            <a:endParaRPr lang="en-GB" altLang="nl-NL" sz="1800" dirty="0">
              <a:solidFill>
                <a:srgbClr val="0033CC"/>
              </a:solidFill>
            </a:endParaRPr>
          </a:p>
        </p:txBody>
      </p:sp>
      <p:cxnSp>
        <p:nvCxnSpPr>
          <p:cNvPr id="20497" name="Straight Arrow Connector 13"/>
          <p:cNvCxnSpPr>
            <a:cxnSpLocks noChangeShapeType="1"/>
          </p:cNvCxnSpPr>
          <p:nvPr/>
        </p:nvCxnSpPr>
        <p:spPr bwMode="auto">
          <a:xfrm flipV="1">
            <a:off x="2186900" y="3687764"/>
            <a:ext cx="503237" cy="360362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8" name="Straight Arrow Connector 13"/>
          <p:cNvCxnSpPr>
            <a:cxnSpLocks noChangeShapeType="1"/>
          </p:cNvCxnSpPr>
          <p:nvPr/>
        </p:nvCxnSpPr>
        <p:spPr bwMode="auto">
          <a:xfrm flipV="1">
            <a:off x="2222657" y="3820468"/>
            <a:ext cx="503238" cy="360363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9" name="Straight Arrow Connector 13"/>
          <p:cNvCxnSpPr>
            <a:cxnSpLocks noChangeShapeType="1"/>
          </p:cNvCxnSpPr>
          <p:nvPr/>
        </p:nvCxnSpPr>
        <p:spPr bwMode="auto">
          <a:xfrm flipV="1">
            <a:off x="2259012" y="4029442"/>
            <a:ext cx="503237" cy="360363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00" name="TextBox 22"/>
          <p:cNvSpPr txBox="1">
            <a:spLocks noChangeArrowheads="1"/>
          </p:cNvSpPr>
          <p:nvPr/>
        </p:nvSpPr>
        <p:spPr bwMode="auto">
          <a:xfrm>
            <a:off x="2266156" y="4401563"/>
            <a:ext cx="180049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nl-NL" sz="1800" b="1" dirty="0">
                <a:solidFill>
                  <a:srgbClr val="FF0000"/>
                </a:solidFill>
              </a:rPr>
              <a:t>lots of other </a:t>
            </a:r>
          </a:p>
          <a:p>
            <a:pPr eaLnBrk="1" hangingPunct="1"/>
            <a:r>
              <a:rPr lang="en-US" altLang="nl-NL" sz="1800" b="1" dirty="0">
                <a:solidFill>
                  <a:srgbClr val="FF0000"/>
                </a:solidFill>
              </a:rPr>
              <a:t>requests to</a:t>
            </a:r>
          </a:p>
          <a:p>
            <a:pPr eaLnBrk="1" hangingPunct="1"/>
            <a:r>
              <a:rPr lang="en-US" altLang="nl-NL" sz="1800" b="1" dirty="0">
                <a:solidFill>
                  <a:srgbClr val="FF0000"/>
                </a:solidFill>
              </a:rPr>
              <a:t>other websites</a:t>
            </a:r>
          </a:p>
        </p:txBody>
      </p:sp>
    </p:spTree>
    <p:extLst>
      <p:ext uri="{BB962C8B-B14F-4D97-AF65-F5344CB8AC3E}">
        <p14:creationId xmlns:p14="http://schemas.microsoft.com/office/powerpoint/2010/main" val="1611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mtClean="0"/>
              <a:t>(Lack of) anonymity in normal internet use</a:t>
            </a:r>
            <a:endParaRPr lang="en-GB" altLang="nl-NL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l-NL" dirty="0" smtClean="0">
                <a:solidFill>
                  <a:srgbClr val="0033CC"/>
                </a:solidFill>
              </a:rPr>
              <a:t>any website you visits knows your IP address</a:t>
            </a:r>
          </a:p>
          <a:p>
            <a:pPr lvl="1"/>
            <a:r>
              <a:rPr lang="en-US" altLang="nl-NL" dirty="0" smtClean="0">
                <a:solidFill>
                  <a:srgbClr val="0033CC"/>
                </a:solidFill>
              </a:rPr>
              <a:t>as do all websites that provide third-party content to this website</a:t>
            </a:r>
          </a:p>
          <a:p>
            <a:pPr lvl="1"/>
            <a:endParaRPr lang="en-US" altLang="nl-NL" dirty="0" smtClean="0">
              <a:solidFill>
                <a:srgbClr val="0033CC"/>
              </a:solidFill>
            </a:endParaRPr>
          </a:p>
          <a:p>
            <a:r>
              <a:rPr lang="nl-NL" altLang="nl-NL" sz="2000" dirty="0" smtClean="0"/>
              <a:t>ISPs and telcos report which person uses which IP address &amp; telephone number to a central point for law enforcement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nl-NL" altLang="nl-NL" sz="2000" dirty="0" smtClean="0"/>
              <a:t>     In Netherlands: Centraal Informatiepunt Onderzoek Telecommunicatie (CIOT); 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nl-NL" altLang="nl-NL" sz="2000" dirty="0" smtClean="0"/>
              <a:t>      consulted 2.9 million times/year  in 2009                                </a:t>
            </a:r>
            <a:r>
              <a:rPr lang="en-US" altLang="nl-NL" sz="2000" dirty="0" smtClean="0"/>
              <a:t>  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nl-NL" sz="1600" dirty="0" smtClean="0"/>
              <a:t>                                                        [Source: Bits of Freedom, bof.nl]</a:t>
            </a:r>
          </a:p>
          <a:p>
            <a:pPr lvl="1">
              <a:buFont typeface="Times New Roman" panose="02020603050405020304" pitchFamily="18" charset="0"/>
              <a:buNone/>
            </a:pPr>
            <a:endParaRPr lang="en-US" altLang="nl-NL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129F9F6B-9025-4FEB-BB24-60C10CF643FE}" type="slidenum">
              <a:rPr lang="en-GB" altLang="nl-NL" sz="140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14</a:t>
            </a:fld>
            <a:endParaRPr lang="en-GB" altLang="nl-NL" sz="1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9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mtClean="0"/>
              <a:t>Cookies</a:t>
            </a:r>
            <a:endParaRPr lang="en-GB" altLang="nl-NL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anose="02020603050405020304" pitchFamily="18" charset="0"/>
              <a:buNone/>
            </a:pPr>
            <a:r>
              <a:rPr lang="en-US" altLang="nl-NL" dirty="0" smtClean="0"/>
              <a:t>Cookies installed by website in browser to</a:t>
            </a:r>
          </a:p>
          <a:p>
            <a:r>
              <a:rPr lang="en-US" altLang="nl-NL" dirty="0" smtClean="0">
                <a:solidFill>
                  <a:srgbClr val="0033CC"/>
                </a:solidFill>
              </a:rPr>
              <a:t>maintain a session after the user logs in</a:t>
            </a:r>
          </a:p>
          <a:p>
            <a:pPr lvl="1"/>
            <a:r>
              <a:rPr lang="en-US" altLang="nl-NL" sz="2000" dirty="0" smtClean="0"/>
              <a:t>after logging in to </a:t>
            </a:r>
            <a:r>
              <a:rPr lang="en-US" altLang="nl-NL" sz="2000" dirty="0" err="1" smtClean="0"/>
              <a:t>gmail</a:t>
            </a:r>
            <a:r>
              <a:rPr lang="en-US" altLang="nl-NL" sz="2000" dirty="0" smtClean="0"/>
              <a:t> or </a:t>
            </a:r>
            <a:r>
              <a:rPr lang="en-US" altLang="nl-NL" sz="2000" dirty="0" err="1" smtClean="0"/>
              <a:t>facebook</a:t>
            </a:r>
            <a:r>
              <a:rPr lang="en-US" altLang="nl-NL" sz="2000" dirty="0" smtClean="0"/>
              <a:t>, a cookie stored on your machine to authenticate you, so that you don’t have to login for the next N hours</a:t>
            </a:r>
          </a:p>
          <a:p>
            <a:r>
              <a:rPr lang="en-US" altLang="nl-NL" dirty="0" smtClean="0">
                <a:solidFill>
                  <a:srgbClr val="0033CC"/>
                </a:solidFill>
              </a:rPr>
              <a:t>record user preferences</a:t>
            </a:r>
          </a:p>
          <a:p>
            <a:pPr lvl="1"/>
            <a:r>
              <a:rPr lang="en-US" altLang="nl-NL" sz="2000" dirty="0" err="1" smtClean="0"/>
              <a:t>eg</a:t>
            </a:r>
            <a:r>
              <a:rPr lang="en-US" altLang="nl-NL" sz="2000" dirty="0" smtClean="0"/>
              <a:t> information in English or Dutch</a:t>
            </a:r>
          </a:p>
          <a:p>
            <a:r>
              <a:rPr lang="en-US" altLang="nl-NL" dirty="0" smtClean="0">
                <a:solidFill>
                  <a:srgbClr val="0033CC"/>
                </a:solidFill>
              </a:rPr>
              <a:t>track a user across many websites</a:t>
            </a:r>
          </a:p>
          <a:p>
            <a:pPr lvl="1"/>
            <a:r>
              <a:rPr lang="en-US" altLang="nl-NL" sz="2000" dirty="0" err="1" smtClean="0"/>
              <a:t>eg</a:t>
            </a:r>
            <a:r>
              <a:rPr lang="en-US" altLang="nl-NL" sz="2000" dirty="0" smtClean="0"/>
              <a:t> for </a:t>
            </a:r>
            <a:r>
              <a:rPr lang="en-US" altLang="nl-NL" sz="2000" dirty="0" err="1" smtClean="0"/>
              <a:t>targetted</a:t>
            </a:r>
            <a:r>
              <a:rPr lang="en-US" altLang="nl-NL" sz="2000" dirty="0" smtClean="0"/>
              <a:t> aka </a:t>
            </a:r>
            <a:r>
              <a:rPr lang="en-US" altLang="nl-NL" sz="2000" dirty="0" err="1" smtClean="0">
                <a:solidFill>
                  <a:srgbClr val="FF0000"/>
                </a:solidFill>
              </a:rPr>
              <a:t>behavourial</a:t>
            </a:r>
            <a:r>
              <a:rPr lang="en-US" altLang="nl-NL" sz="2000" dirty="0" smtClean="0">
                <a:solidFill>
                  <a:srgbClr val="FF0000"/>
                </a:solidFill>
              </a:rPr>
              <a:t> advertising</a:t>
            </a:r>
          </a:p>
          <a:p>
            <a:pPr lvl="1">
              <a:buFont typeface="Times New Roman" panose="02020603050405020304" pitchFamily="18" charset="0"/>
              <a:buNone/>
            </a:pPr>
            <a:endParaRPr lang="en-US" altLang="nl-NL" dirty="0" smtClean="0"/>
          </a:p>
          <a:p>
            <a:pPr lvl="1"/>
            <a:endParaRPr lang="en-GB" altLang="nl-NL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F10A9F84-5049-4787-A010-C2918EFAC1CC}" type="slidenum">
              <a:rPr lang="en-GB" altLang="nl-NL" sz="140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15</a:t>
            </a:fld>
            <a:endParaRPr lang="en-GB" altLang="nl-NL" sz="1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533" name="Picture 2" descr="C:\Users\erikpoll\Desktop\Crystal_Project_cook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0956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79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mtClean="0"/>
              <a:t>Cookies</a:t>
            </a:r>
            <a:endParaRPr lang="en-GB" altLang="nl-NL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97C44F06-E95B-45D8-97CF-76FCF7883B89}" type="slidenum">
              <a:rPr lang="en-GB" altLang="nl-NL" sz="140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16</a:t>
            </a:fld>
            <a:endParaRPr lang="en-GB" altLang="nl-NL" sz="1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75" name="TextBox 26"/>
          <p:cNvSpPr txBox="1">
            <a:spLocks noChangeArrowheads="1"/>
          </p:cNvSpPr>
          <p:nvPr/>
        </p:nvSpPr>
        <p:spPr bwMode="auto">
          <a:xfrm>
            <a:off x="1150937" y="1162347"/>
            <a:ext cx="7993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nl-NL" sz="2000" dirty="0">
                <a:solidFill>
                  <a:schemeClr val="tx1"/>
                </a:solidFill>
                <a:latin typeface="Arial" panose="020B0604020202020204" pitchFamily="34" charset="0"/>
              </a:rPr>
              <a:t>After first visit to facebook.com to login  you receive a cookie</a:t>
            </a:r>
          </a:p>
        </p:txBody>
      </p:sp>
      <p:pic>
        <p:nvPicPr>
          <p:cNvPr id="23556" name="Picture 2" descr="C:\Users\erikpoll\Desktop\PortableComp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" y="3720694"/>
            <a:ext cx="135891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 descr="C:\Users\erikpoll\Desktop\128px-Osa_device-wireless-router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748" y="2722156"/>
            <a:ext cx="8815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" descr="C:\Users\erikpoll\Desktop\server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053" y="4019144"/>
            <a:ext cx="882996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5" descr="C:\Users\erikpoll\Desktop\web-server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272" y="3874681"/>
            <a:ext cx="114939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4" descr="C:\Users\erikpoll\Desktop\server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968" y="2434819"/>
            <a:ext cx="8815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Box 10"/>
          <p:cNvSpPr txBox="1">
            <a:spLocks noChangeArrowheads="1"/>
          </p:cNvSpPr>
          <p:nvPr/>
        </p:nvSpPr>
        <p:spPr bwMode="auto">
          <a:xfrm>
            <a:off x="999139" y="5171669"/>
            <a:ext cx="35333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nl-NL" sz="2000" b="1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nl-NL" sz="2000" dirty="0">
                <a:solidFill>
                  <a:schemeClr val="tx1"/>
                </a:solidFill>
              </a:rPr>
              <a:t>will store the </a:t>
            </a:r>
            <a:r>
              <a:rPr lang="en-US" altLang="nl-NL" sz="2000" dirty="0" err="1">
                <a:solidFill>
                  <a:schemeClr val="tx1"/>
                </a:solidFill>
              </a:rPr>
              <a:t>facebook</a:t>
            </a:r>
            <a:r>
              <a:rPr lang="en-US" altLang="nl-NL" sz="2000" dirty="0">
                <a:solidFill>
                  <a:schemeClr val="tx1"/>
                </a:solidFill>
              </a:rPr>
              <a:t> cookie</a:t>
            </a:r>
          </a:p>
        </p:txBody>
      </p:sp>
      <p:sp>
        <p:nvSpPr>
          <p:cNvPr id="23562" name="TextBox 11"/>
          <p:cNvSpPr txBox="1">
            <a:spLocks noChangeArrowheads="1"/>
          </p:cNvSpPr>
          <p:nvPr/>
        </p:nvSpPr>
        <p:spPr bwMode="auto">
          <a:xfrm>
            <a:off x="7448001" y="5171669"/>
            <a:ext cx="19094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nl-NL" sz="2000" b="1" dirty="0" smtClean="0">
                <a:solidFill>
                  <a:schemeClr val="tx1"/>
                </a:solidFill>
              </a:rPr>
              <a:t>facebook.com</a:t>
            </a:r>
            <a:endParaRPr lang="en-US" altLang="nl-NL" sz="2000" b="1" dirty="0">
              <a:solidFill>
                <a:schemeClr val="tx1"/>
              </a:solidFill>
            </a:endParaRPr>
          </a:p>
        </p:txBody>
      </p:sp>
      <p:cxnSp>
        <p:nvCxnSpPr>
          <p:cNvPr id="23563" name="Straight Arrow Connector 13"/>
          <p:cNvCxnSpPr>
            <a:cxnSpLocks noChangeShapeType="1"/>
          </p:cNvCxnSpPr>
          <p:nvPr/>
        </p:nvCxnSpPr>
        <p:spPr bwMode="auto">
          <a:xfrm flipV="1">
            <a:off x="1882134" y="3514319"/>
            <a:ext cx="474424" cy="36036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4" name="Straight Arrow Connector 14"/>
          <p:cNvCxnSpPr>
            <a:cxnSpLocks noChangeShapeType="1"/>
          </p:cNvCxnSpPr>
          <p:nvPr/>
        </p:nvCxnSpPr>
        <p:spPr bwMode="auto">
          <a:xfrm>
            <a:off x="6361468" y="3155544"/>
            <a:ext cx="815648" cy="6477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5" name="Straight Arrow Connector 16"/>
          <p:cNvCxnSpPr>
            <a:cxnSpLocks noChangeShapeType="1"/>
          </p:cNvCxnSpPr>
          <p:nvPr/>
        </p:nvCxnSpPr>
        <p:spPr bwMode="auto">
          <a:xfrm flipV="1">
            <a:off x="4867858" y="3226981"/>
            <a:ext cx="679458" cy="6477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6" name="Straight Arrow Connector 20"/>
          <p:cNvCxnSpPr>
            <a:cxnSpLocks noChangeShapeType="1"/>
          </p:cNvCxnSpPr>
          <p:nvPr/>
        </p:nvCxnSpPr>
        <p:spPr bwMode="auto">
          <a:xfrm>
            <a:off x="3374248" y="3514319"/>
            <a:ext cx="815648" cy="57626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7" name="TextBox 22"/>
          <p:cNvSpPr txBox="1">
            <a:spLocks noChangeArrowheads="1"/>
          </p:cNvSpPr>
          <p:nvPr/>
        </p:nvSpPr>
        <p:spPr bwMode="auto">
          <a:xfrm>
            <a:off x="931792" y="2434819"/>
            <a:ext cx="140082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nl-NL" sz="1800" b="1" dirty="0">
                <a:solidFill>
                  <a:schemeClr val="tx1"/>
                </a:solidFill>
              </a:rPr>
              <a:t>IP packet</a:t>
            </a:r>
          </a:p>
          <a:p>
            <a:pPr eaLnBrk="1" hangingPunct="1"/>
            <a:r>
              <a:rPr lang="en-US" altLang="nl-NL" sz="1800" dirty="0">
                <a:solidFill>
                  <a:schemeClr val="tx1"/>
                </a:solidFill>
              </a:rPr>
              <a:t>to login to</a:t>
            </a:r>
          </a:p>
          <a:p>
            <a:pPr eaLnBrk="1" hangingPunct="1"/>
            <a:r>
              <a:rPr lang="en-US" altLang="nl-NL" sz="1800" dirty="0">
                <a:solidFill>
                  <a:schemeClr val="tx1"/>
                </a:solidFill>
              </a:rPr>
              <a:t>facebook.com</a:t>
            </a:r>
          </a:p>
        </p:txBody>
      </p:sp>
      <p:cxnSp>
        <p:nvCxnSpPr>
          <p:cNvPr id="23568" name="Straight Arrow Connector 23"/>
          <p:cNvCxnSpPr>
            <a:cxnSpLocks noChangeShapeType="1"/>
          </p:cNvCxnSpPr>
          <p:nvPr/>
        </p:nvCxnSpPr>
        <p:spPr bwMode="auto">
          <a:xfrm flipH="1">
            <a:off x="2085672" y="3658781"/>
            <a:ext cx="407076" cy="296863"/>
          </a:xfrm>
          <a:prstGeom prst="straightConnector1">
            <a:avLst/>
          </a:prstGeom>
          <a:noFill/>
          <a:ln w="25400" algn="ctr">
            <a:solidFill>
              <a:srgbClr val="0033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9" name="Straight Arrow Connector 28"/>
          <p:cNvCxnSpPr>
            <a:cxnSpLocks noChangeShapeType="1"/>
          </p:cNvCxnSpPr>
          <p:nvPr/>
        </p:nvCxnSpPr>
        <p:spPr bwMode="auto">
          <a:xfrm flipH="1">
            <a:off x="5004048" y="3514319"/>
            <a:ext cx="610614" cy="585787"/>
          </a:xfrm>
          <a:prstGeom prst="straightConnector1">
            <a:avLst/>
          </a:prstGeom>
          <a:noFill/>
          <a:ln w="25400" algn="ctr">
            <a:solidFill>
              <a:srgbClr val="0033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0" name="Straight Arrow Connector 31"/>
          <p:cNvCxnSpPr>
            <a:cxnSpLocks noChangeShapeType="1"/>
          </p:cNvCxnSpPr>
          <p:nvPr/>
        </p:nvCxnSpPr>
        <p:spPr bwMode="auto">
          <a:xfrm flipH="1" flipV="1">
            <a:off x="6324052" y="3383351"/>
            <a:ext cx="814152" cy="647700"/>
          </a:xfrm>
          <a:prstGeom prst="straightConnector1">
            <a:avLst/>
          </a:prstGeom>
          <a:noFill/>
          <a:ln w="25400" algn="ctr">
            <a:solidFill>
              <a:srgbClr val="0033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1" name="Straight Arrow Connector 34"/>
          <p:cNvCxnSpPr>
            <a:cxnSpLocks noChangeShapeType="1"/>
          </p:cNvCxnSpPr>
          <p:nvPr/>
        </p:nvCxnSpPr>
        <p:spPr bwMode="auto">
          <a:xfrm flipH="1" flipV="1">
            <a:off x="3239554" y="3658781"/>
            <a:ext cx="814152" cy="647700"/>
          </a:xfrm>
          <a:prstGeom prst="straightConnector1">
            <a:avLst/>
          </a:prstGeom>
          <a:noFill/>
          <a:ln w="25400" algn="ctr">
            <a:solidFill>
              <a:srgbClr val="0033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2" name="TextBox 35"/>
          <p:cNvSpPr txBox="1">
            <a:spLocks noChangeArrowheads="1"/>
          </p:cNvSpPr>
          <p:nvPr/>
        </p:nvSpPr>
        <p:spPr bwMode="auto">
          <a:xfrm>
            <a:off x="5479968" y="3874681"/>
            <a:ext cx="172158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nl-NL" sz="1800" b="1" dirty="0">
                <a:solidFill>
                  <a:srgbClr val="0033CC"/>
                </a:solidFill>
              </a:rPr>
              <a:t>IP packet</a:t>
            </a:r>
          </a:p>
          <a:p>
            <a:pPr eaLnBrk="1" hangingPunct="1"/>
            <a:r>
              <a:rPr lang="en-US" altLang="nl-NL" sz="1800" dirty="0">
                <a:solidFill>
                  <a:srgbClr val="0033CC"/>
                </a:solidFill>
              </a:rPr>
              <a:t>as reply,</a:t>
            </a:r>
          </a:p>
          <a:p>
            <a:pPr eaLnBrk="1" hangingPunct="1"/>
            <a:r>
              <a:rPr lang="en-US" altLang="nl-NL" sz="1800" dirty="0">
                <a:solidFill>
                  <a:srgbClr val="0033CC"/>
                </a:solidFill>
              </a:rPr>
              <a:t>including cookie</a:t>
            </a:r>
            <a:endParaRPr lang="en-GB" altLang="nl-NL" sz="1800" dirty="0">
              <a:solidFill>
                <a:srgbClr val="0033CC"/>
              </a:solidFill>
            </a:endParaRPr>
          </a:p>
        </p:txBody>
      </p:sp>
      <p:pic>
        <p:nvPicPr>
          <p:cNvPr id="23574" name="Picture 2" descr="C:\Users\erikpoll\Desktop\Crystal_Project_cooki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58" y="4090581"/>
            <a:ext cx="38462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52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mtClean="0"/>
              <a:t>Cookies</a:t>
            </a:r>
            <a:endParaRPr lang="en-GB" altLang="nl-NL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97C44F06-E95B-45D8-97CF-76FCF7883B89}" type="slidenum">
              <a:rPr lang="en-GB" altLang="nl-NL" sz="140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17</a:t>
            </a:fld>
            <a:endParaRPr lang="en-GB" altLang="nl-NL" sz="1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75" name="TextBox 26"/>
          <p:cNvSpPr txBox="1">
            <a:spLocks noChangeArrowheads="1"/>
          </p:cNvSpPr>
          <p:nvPr/>
        </p:nvSpPr>
        <p:spPr bwMode="auto">
          <a:xfrm>
            <a:off x="1150937" y="1162347"/>
            <a:ext cx="79930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nl-NL" sz="2000" dirty="0">
                <a:latin typeface="Arial" panose="020B0604020202020204" pitchFamily="34" charset="0"/>
              </a:rPr>
              <a:t>Cookie is sent along to every IP request</a:t>
            </a:r>
            <a:r>
              <a:rPr lang="en-GB" altLang="nl-NL" sz="2000" dirty="0">
                <a:latin typeface="Arial" panose="020B0604020202020204" pitchFamily="34" charset="0"/>
              </a:rPr>
              <a:t> to </a:t>
            </a:r>
            <a:r>
              <a:rPr lang="en-US" altLang="nl-NL" sz="2000" dirty="0">
                <a:latin typeface="Arial" panose="020B0604020202020204" pitchFamily="34" charset="0"/>
              </a:rPr>
              <a:t>facebook.com.</a:t>
            </a:r>
          </a:p>
          <a:p>
            <a:r>
              <a:rPr lang="en-US" altLang="nl-NL" sz="2000" dirty="0">
                <a:latin typeface="Arial" panose="020B0604020202020204" pitchFamily="34" charset="0"/>
              </a:rPr>
              <a:t>Also when you visit </a:t>
            </a:r>
            <a:r>
              <a:rPr lang="en-US" altLang="nl-NL" sz="2000" dirty="0">
                <a:solidFill>
                  <a:srgbClr val="0033CC"/>
                </a:solidFill>
                <a:latin typeface="Arial" panose="020B0604020202020204" pitchFamily="34" charset="0"/>
              </a:rPr>
              <a:t>any page with a </a:t>
            </a:r>
            <a:r>
              <a:rPr lang="en-US" altLang="nl-NL" sz="2000" dirty="0" err="1">
                <a:solidFill>
                  <a:srgbClr val="0033CC"/>
                </a:solidFill>
                <a:latin typeface="Arial" panose="020B0604020202020204" pitchFamily="34" charset="0"/>
              </a:rPr>
              <a:t>facebook</a:t>
            </a:r>
            <a:r>
              <a:rPr lang="en-US" altLang="nl-NL" sz="2000" dirty="0">
                <a:solidFill>
                  <a:srgbClr val="0033CC"/>
                </a:solidFill>
                <a:latin typeface="Arial" panose="020B0604020202020204" pitchFamily="34" charset="0"/>
              </a:rPr>
              <a:t> like button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nl-NL" sz="2000" dirty="0">
                <a:latin typeface="Arial" panose="020B0604020202020204" pitchFamily="34" charset="0"/>
              </a:rPr>
              <a:t>  </a:t>
            </a:r>
            <a:r>
              <a:rPr lang="en-US" altLang="nl-NL" dirty="0">
                <a:latin typeface="Arial" panose="020B0604020202020204" pitchFamily="34" charset="0"/>
              </a:rPr>
              <a:t>Viewing one website you get &amp; </a:t>
            </a:r>
            <a:r>
              <a:rPr lang="en-US" altLang="nl-NL" dirty="0" smtClean="0">
                <a:latin typeface="Arial" panose="020B0604020202020204" pitchFamily="34" charset="0"/>
              </a:rPr>
              <a:t>send </a:t>
            </a:r>
            <a:r>
              <a:rPr lang="en-US" altLang="nl-NL" dirty="0">
                <a:latin typeface="Arial" panose="020B0604020202020204" pitchFamily="34" charset="0"/>
              </a:rPr>
              <a:t>cookies </a:t>
            </a:r>
            <a:r>
              <a:rPr lang="en-US" altLang="nl-NL" dirty="0" smtClean="0">
                <a:latin typeface="Arial" panose="020B0604020202020204" pitchFamily="34" charset="0"/>
              </a:rPr>
              <a:t>from &amp; to many </a:t>
            </a:r>
            <a:r>
              <a:rPr lang="en-US" altLang="nl-NL" dirty="0">
                <a:latin typeface="Arial" panose="020B0604020202020204" pitchFamily="34" charset="0"/>
              </a:rPr>
              <a:t>others!</a:t>
            </a:r>
          </a:p>
          <a:p>
            <a:pPr eaLnBrk="1" hangingPunct="1"/>
            <a:endParaRPr lang="en-US" altLang="nl-NL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3556" name="Picture 2" descr="C:\Users\erikpoll\Desktop\PortableComp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" y="3711303"/>
            <a:ext cx="135891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 descr="C:\Users\erikpoll\Desktop\128px-Osa_device-wireless-router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322" y="2712765"/>
            <a:ext cx="8815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" descr="C:\Users\erikpoll\Desktop\server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627" y="4009753"/>
            <a:ext cx="882996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5" descr="C:\Users\erikpoll\Desktop\web-server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46" y="3865290"/>
            <a:ext cx="114939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4" descr="C:\Users\erikpoll\Desktop\server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542" y="2425428"/>
            <a:ext cx="8815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Box 10"/>
          <p:cNvSpPr txBox="1">
            <a:spLocks noChangeArrowheads="1"/>
          </p:cNvSpPr>
          <p:nvPr/>
        </p:nvSpPr>
        <p:spPr bwMode="auto">
          <a:xfrm>
            <a:off x="1071713" y="516227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nl-NL" sz="2000" b="1" dirty="0">
              <a:solidFill>
                <a:schemeClr val="tx1"/>
              </a:solidFill>
            </a:endParaRPr>
          </a:p>
        </p:txBody>
      </p:sp>
      <p:sp>
        <p:nvSpPr>
          <p:cNvPr id="23562" name="TextBox 11"/>
          <p:cNvSpPr txBox="1">
            <a:spLocks noChangeArrowheads="1"/>
          </p:cNvSpPr>
          <p:nvPr/>
        </p:nvSpPr>
        <p:spPr bwMode="auto">
          <a:xfrm>
            <a:off x="7520575" y="5162278"/>
            <a:ext cx="19094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nl-NL" sz="2000" b="1" dirty="0" smtClean="0">
                <a:solidFill>
                  <a:schemeClr val="tx1"/>
                </a:solidFill>
              </a:rPr>
              <a:t>facebook.com</a:t>
            </a:r>
            <a:endParaRPr lang="en-US" altLang="nl-NL" sz="2000" b="1" dirty="0">
              <a:solidFill>
                <a:schemeClr val="tx1"/>
              </a:solidFill>
            </a:endParaRPr>
          </a:p>
        </p:txBody>
      </p:sp>
      <p:cxnSp>
        <p:nvCxnSpPr>
          <p:cNvPr id="23563" name="Straight Arrow Connector 13"/>
          <p:cNvCxnSpPr>
            <a:cxnSpLocks noChangeShapeType="1"/>
          </p:cNvCxnSpPr>
          <p:nvPr/>
        </p:nvCxnSpPr>
        <p:spPr bwMode="auto">
          <a:xfrm flipV="1">
            <a:off x="1954708" y="3504928"/>
            <a:ext cx="474424" cy="36036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4" name="Straight Arrow Connector 14"/>
          <p:cNvCxnSpPr>
            <a:cxnSpLocks noChangeShapeType="1"/>
          </p:cNvCxnSpPr>
          <p:nvPr/>
        </p:nvCxnSpPr>
        <p:spPr bwMode="auto">
          <a:xfrm>
            <a:off x="6434042" y="3146153"/>
            <a:ext cx="815648" cy="6477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5" name="Straight Arrow Connector 16"/>
          <p:cNvCxnSpPr>
            <a:cxnSpLocks noChangeShapeType="1"/>
          </p:cNvCxnSpPr>
          <p:nvPr/>
        </p:nvCxnSpPr>
        <p:spPr bwMode="auto">
          <a:xfrm flipV="1">
            <a:off x="4940432" y="3217590"/>
            <a:ext cx="679458" cy="6477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6" name="Straight Arrow Connector 20"/>
          <p:cNvCxnSpPr>
            <a:cxnSpLocks noChangeShapeType="1"/>
          </p:cNvCxnSpPr>
          <p:nvPr/>
        </p:nvCxnSpPr>
        <p:spPr bwMode="auto">
          <a:xfrm>
            <a:off x="3446822" y="3504928"/>
            <a:ext cx="815648" cy="57626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7" name="TextBox 22"/>
          <p:cNvSpPr txBox="1">
            <a:spLocks noChangeArrowheads="1"/>
          </p:cNvSpPr>
          <p:nvPr/>
        </p:nvSpPr>
        <p:spPr bwMode="auto">
          <a:xfrm>
            <a:off x="1004366" y="2425428"/>
            <a:ext cx="16209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nl-NL" sz="1800" b="1" dirty="0">
                <a:solidFill>
                  <a:schemeClr val="tx1"/>
                </a:solidFill>
              </a:rPr>
              <a:t>IP </a:t>
            </a:r>
            <a:r>
              <a:rPr lang="en-US" altLang="nl-NL" sz="1800" b="1" dirty="0" smtClean="0">
                <a:solidFill>
                  <a:schemeClr val="tx1"/>
                </a:solidFill>
              </a:rPr>
              <a:t>packet</a:t>
            </a:r>
            <a:r>
              <a:rPr lang="en-US" altLang="nl-NL" sz="1800" dirty="0" smtClean="0">
                <a:solidFill>
                  <a:schemeClr val="tx1"/>
                </a:solidFill>
              </a:rPr>
              <a:t> </a:t>
            </a:r>
            <a:r>
              <a:rPr lang="en-US" altLang="nl-NL" sz="1800" dirty="0">
                <a:solidFill>
                  <a:schemeClr val="tx1"/>
                </a:solidFill>
              </a:rPr>
              <a:t>to</a:t>
            </a:r>
          </a:p>
          <a:p>
            <a:pPr eaLnBrk="1" hangingPunct="1"/>
            <a:r>
              <a:rPr lang="en-US" altLang="nl-NL" sz="1800" dirty="0">
                <a:solidFill>
                  <a:schemeClr val="tx1"/>
                </a:solidFill>
              </a:rPr>
              <a:t>facebook.com</a:t>
            </a:r>
          </a:p>
        </p:txBody>
      </p:sp>
      <p:cxnSp>
        <p:nvCxnSpPr>
          <p:cNvPr id="23568" name="Straight Arrow Connector 23"/>
          <p:cNvCxnSpPr>
            <a:cxnSpLocks noChangeShapeType="1"/>
          </p:cNvCxnSpPr>
          <p:nvPr/>
        </p:nvCxnSpPr>
        <p:spPr bwMode="auto">
          <a:xfrm flipH="1">
            <a:off x="2158246" y="3649390"/>
            <a:ext cx="407076" cy="296863"/>
          </a:xfrm>
          <a:prstGeom prst="straightConnector1">
            <a:avLst/>
          </a:prstGeom>
          <a:noFill/>
          <a:ln w="25400" algn="ctr">
            <a:solidFill>
              <a:srgbClr val="0033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9" name="Straight Arrow Connector 28"/>
          <p:cNvCxnSpPr>
            <a:cxnSpLocks noChangeShapeType="1"/>
          </p:cNvCxnSpPr>
          <p:nvPr/>
        </p:nvCxnSpPr>
        <p:spPr bwMode="auto">
          <a:xfrm flipH="1">
            <a:off x="5076622" y="3504928"/>
            <a:ext cx="610614" cy="585787"/>
          </a:xfrm>
          <a:prstGeom prst="straightConnector1">
            <a:avLst/>
          </a:prstGeom>
          <a:noFill/>
          <a:ln w="25400" algn="ctr">
            <a:solidFill>
              <a:srgbClr val="0033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0" name="Straight Arrow Connector 31"/>
          <p:cNvCxnSpPr>
            <a:cxnSpLocks noChangeShapeType="1"/>
          </p:cNvCxnSpPr>
          <p:nvPr/>
        </p:nvCxnSpPr>
        <p:spPr bwMode="auto">
          <a:xfrm flipH="1" flipV="1">
            <a:off x="6396626" y="3373960"/>
            <a:ext cx="814152" cy="647700"/>
          </a:xfrm>
          <a:prstGeom prst="straightConnector1">
            <a:avLst/>
          </a:prstGeom>
          <a:noFill/>
          <a:ln w="25400" algn="ctr">
            <a:solidFill>
              <a:srgbClr val="0033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1" name="Straight Arrow Connector 34"/>
          <p:cNvCxnSpPr>
            <a:cxnSpLocks noChangeShapeType="1"/>
          </p:cNvCxnSpPr>
          <p:nvPr/>
        </p:nvCxnSpPr>
        <p:spPr bwMode="auto">
          <a:xfrm flipH="1" flipV="1">
            <a:off x="3312128" y="3649390"/>
            <a:ext cx="814152" cy="647700"/>
          </a:xfrm>
          <a:prstGeom prst="straightConnector1">
            <a:avLst/>
          </a:prstGeom>
          <a:noFill/>
          <a:ln w="25400" algn="ctr">
            <a:solidFill>
              <a:srgbClr val="0033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2" name="TextBox 35"/>
          <p:cNvSpPr txBox="1">
            <a:spLocks noChangeArrowheads="1"/>
          </p:cNvSpPr>
          <p:nvPr/>
        </p:nvSpPr>
        <p:spPr bwMode="auto">
          <a:xfrm>
            <a:off x="5552542" y="3865290"/>
            <a:ext cx="11935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nl-NL" sz="1800" b="1" dirty="0">
                <a:solidFill>
                  <a:srgbClr val="0033CC"/>
                </a:solidFill>
              </a:rPr>
              <a:t>IP packet</a:t>
            </a:r>
          </a:p>
          <a:p>
            <a:pPr eaLnBrk="1" hangingPunct="1"/>
            <a:r>
              <a:rPr lang="en-US" altLang="nl-NL" sz="1800" dirty="0">
                <a:solidFill>
                  <a:srgbClr val="0033CC"/>
                </a:solidFill>
              </a:rPr>
              <a:t>as </a:t>
            </a:r>
            <a:r>
              <a:rPr lang="en-US" altLang="nl-NL" sz="1800" dirty="0" smtClean="0">
                <a:solidFill>
                  <a:srgbClr val="0033CC"/>
                </a:solidFill>
              </a:rPr>
              <a:t>reply</a:t>
            </a:r>
            <a:endParaRPr lang="en-US" altLang="nl-NL" sz="1800" dirty="0">
              <a:solidFill>
                <a:srgbClr val="0033CC"/>
              </a:solidFill>
            </a:endParaRPr>
          </a:p>
        </p:txBody>
      </p:sp>
      <p:pic>
        <p:nvPicPr>
          <p:cNvPr id="23573" name="Picture 2" descr="C:\Users\erikpoll\Desktop\Crystal_Project_cooki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877" y="4936913"/>
            <a:ext cx="58966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C:\Users\erikpoll\Desktop\Crystal_Project_cookie.png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721" y="3202719"/>
            <a:ext cx="407343" cy="411500"/>
          </a:xfrm>
          <a:noFill/>
        </p:spPr>
      </p:pic>
      <p:pic>
        <p:nvPicPr>
          <p:cNvPr id="38" name="Picture 2" descr="C:\Users\erikpoll\Desktop\Crystal_Project_cooki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143" y="3143603"/>
            <a:ext cx="407343" cy="411500"/>
          </a:xfrm>
          <a:prstGeom prst="rect">
            <a:avLst/>
          </a:prstGeom>
          <a:noFill/>
        </p:spPr>
      </p:pic>
      <p:pic>
        <p:nvPicPr>
          <p:cNvPr id="39" name="Picture 2" descr="C:\Users\erikpoll\Desktop\Crystal_Project_cooki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791" y="3362053"/>
            <a:ext cx="407343" cy="41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212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mtClean="0"/>
              <a:t>Cookies vs IP addresses</a:t>
            </a:r>
            <a:endParaRPr lang="en-GB" altLang="nl-NL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anose="02020603050405020304" pitchFamily="18" charset="0"/>
              <a:buNone/>
            </a:pPr>
            <a:r>
              <a:rPr lang="en-US" altLang="nl-NL" dirty="0" smtClean="0"/>
              <a:t>Why use cookies instead of IP addresses to track users?</a:t>
            </a:r>
          </a:p>
          <a:p>
            <a:r>
              <a:rPr lang="en-US" altLang="nl-NL" sz="2000" dirty="0" smtClean="0">
                <a:solidFill>
                  <a:srgbClr val="0033CC"/>
                </a:solidFill>
              </a:rPr>
              <a:t>Cookies allow sites to track users across different IP addresses</a:t>
            </a:r>
          </a:p>
          <a:p>
            <a:pPr lvl="1"/>
            <a:r>
              <a:rPr lang="en-US" altLang="nl-NL" sz="2000" dirty="0" smtClean="0"/>
              <a:t>connecting to different </a:t>
            </a:r>
            <a:r>
              <a:rPr lang="en-US" altLang="nl-NL" sz="2000" dirty="0" err="1" smtClean="0"/>
              <a:t>Wifi</a:t>
            </a:r>
            <a:r>
              <a:rPr lang="en-US" altLang="nl-NL" sz="2000" dirty="0" smtClean="0"/>
              <a:t> points with your smartphone or laptop will result in different IP addresses</a:t>
            </a:r>
          </a:p>
          <a:p>
            <a:r>
              <a:rPr lang="en-US" altLang="nl-NL" sz="2000" dirty="0" smtClean="0">
                <a:solidFill>
                  <a:srgbClr val="0033CC"/>
                </a:solidFill>
              </a:rPr>
              <a:t>Legally, an IP address is </a:t>
            </a:r>
            <a:r>
              <a:rPr lang="en-US" altLang="nl-NL" sz="2000" b="1" dirty="0" smtClean="0">
                <a:solidFill>
                  <a:srgbClr val="0033CC"/>
                </a:solidFill>
              </a:rPr>
              <a:t>personal information</a:t>
            </a:r>
            <a:r>
              <a:rPr lang="en-US" altLang="nl-NL" sz="2000" dirty="0" smtClean="0">
                <a:solidFill>
                  <a:srgbClr val="0033CC"/>
                </a:solidFill>
              </a:rPr>
              <a:t>, and there are legal restrictions on what you can do with this</a:t>
            </a:r>
          </a:p>
          <a:p>
            <a:pPr lvl="1"/>
            <a:r>
              <a:rPr lang="en-US" altLang="nl-NL" sz="2000" dirty="0" smtClean="0">
                <a:solidFill>
                  <a:schemeClr val="tx1"/>
                </a:solidFill>
              </a:rPr>
              <a:t>personal information = information that can be related to one human individual</a:t>
            </a:r>
            <a:endParaRPr lang="en-GB" altLang="nl-NL" sz="2000" dirty="0" smtClean="0">
              <a:solidFill>
                <a:schemeClr val="tx1"/>
              </a:solidFill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F4300DE3-2B45-4B1F-AE6F-877A3624E246}" type="slidenum">
              <a:rPr lang="en-GB" altLang="nl-NL" sz="140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18</a:t>
            </a:fld>
            <a:endParaRPr lang="en-GB" altLang="nl-NL" sz="1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5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privacy threats on the internet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028" name="Picture 4" descr="http://images.paulspoerry.com/2013/10/Google+-Privacy-You-can-be-used-in-a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576" y="2204864"/>
            <a:ext cx="346562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04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addresses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</a:t>
            </a:r>
            <a:r>
              <a:rPr lang="en-US" dirty="0" smtClean="0">
                <a:solidFill>
                  <a:srgbClr val="0033CC"/>
                </a:solidFill>
              </a:rPr>
              <a:t>eavesdropper on the network </a:t>
            </a:r>
            <a:r>
              <a:rPr lang="en-US" dirty="0" smtClean="0"/>
              <a:t>will also see source and destination IP addresses of internet communication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Server logs </a:t>
            </a:r>
            <a:r>
              <a:rPr lang="en-US" dirty="0" smtClean="0"/>
              <a:t>will at least record the IP information</a:t>
            </a:r>
          </a:p>
          <a:p>
            <a:endParaRPr lang="en-US" dirty="0" smtClean="0"/>
          </a:p>
          <a:p>
            <a:r>
              <a:rPr lang="en-US" dirty="0" smtClean="0"/>
              <a:t>IP address usually gives </a:t>
            </a:r>
            <a:r>
              <a:rPr lang="en-US" dirty="0" smtClean="0">
                <a:solidFill>
                  <a:srgbClr val="009900"/>
                </a:solidFill>
              </a:rPr>
              <a:t>accurate country &amp; town information</a:t>
            </a:r>
          </a:p>
          <a:p>
            <a:endParaRPr lang="en-US" dirty="0" smtClean="0">
              <a:solidFill>
                <a:srgbClr val="009900"/>
              </a:solidFill>
            </a:endParaRPr>
          </a:p>
          <a:p>
            <a:r>
              <a:rPr lang="en-US" dirty="0" smtClean="0"/>
              <a:t>In Dutch law, IP address counts as </a:t>
            </a:r>
            <a:r>
              <a:rPr lang="en-US" dirty="0" err="1" smtClean="0">
                <a:solidFill>
                  <a:srgbClr val="009900"/>
                </a:solidFill>
              </a:rPr>
              <a:t>persoonsgegeven</a:t>
            </a:r>
            <a:r>
              <a:rPr lang="en-US" dirty="0" smtClean="0">
                <a:solidFill>
                  <a:srgbClr val="009900"/>
                </a:solidFill>
              </a:rPr>
              <a:t> (personal information)</a:t>
            </a:r>
            <a:r>
              <a:rPr lang="en-US" dirty="0" smtClean="0"/>
              <a:t>, so processing it is subject to</a:t>
            </a:r>
            <a:r>
              <a:rPr lang="nl-NL" dirty="0" smtClean="0"/>
              <a:t> </a:t>
            </a:r>
            <a:r>
              <a:rPr lang="nl-NL" dirty="0" smtClean="0">
                <a:solidFill>
                  <a:srgbClr val="009900"/>
                </a:solidFill>
              </a:rPr>
              <a:t>Wet bescherming persoonsgegevens (WBP)</a:t>
            </a:r>
            <a:endParaRPr lang="en-US" dirty="0" smtClean="0">
              <a:solidFill>
                <a:srgbClr val="009900"/>
              </a:solidFill>
            </a:endParaRP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Using HTTPS does not help; this hides the content, but not the source &amp; destination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Leaking your IP address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38" y="1110755"/>
            <a:ext cx="7906249" cy="5245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Countermeasure: Tor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Tor works </a:t>
            </a:r>
            <a:r>
              <a:rPr lang="en-US" dirty="0" smtClean="0">
                <a:solidFill>
                  <a:srgbClr val="009900"/>
                </a:solidFill>
              </a:rPr>
              <a:t>with layered encryption</a:t>
            </a:r>
            <a:r>
              <a:rPr lang="en-US" dirty="0" smtClean="0"/>
              <a:t>, which </a:t>
            </a:r>
            <a:r>
              <a:rPr lang="en-US" dirty="0" smtClean="0">
                <a:solidFill>
                  <a:srgbClr val="009900"/>
                </a:solidFill>
              </a:rPr>
              <a:t>traffic relayed via multiple nodes</a:t>
            </a:r>
            <a:r>
              <a:rPr lang="en-US" dirty="0" smtClean="0"/>
              <a:t>, with </a:t>
            </a:r>
            <a:r>
              <a:rPr lang="en-US" dirty="0" smtClean="0">
                <a:solidFill>
                  <a:srgbClr val="009900"/>
                </a:solidFill>
              </a:rPr>
              <a:t>each node  `peeling off’ one layer of encryption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3074" name="Picture 2" descr="C:\Users\erikpoll\Desktop\Wat_is_Tor_(The_onion_routing)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20888"/>
            <a:ext cx="7526832" cy="3672408"/>
          </a:xfrm>
          <a:prstGeom prst="rect">
            <a:avLst/>
          </a:prstGeom>
          <a:noFill/>
        </p:spPr>
      </p:pic>
      <p:pic>
        <p:nvPicPr>
          <p:cNvPr id="3075" name="Picture 3" descr="C:\Users\erikpoll\Desktop\200px-Tor-logo-2011-flat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916832"/>
            <a:ext cx="1584176" cy="958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Tor (The Onion Router) networks aims to provide </a:t>
            </a:r>
            <a:r>
              <a:rPr lang="en-US" dirty="0" smtClean="0">
                <a:solidFill>
                  <a:srgbClr val="0033CC"/>
                </a:solidFill>
              </a:rPr>
              <a:t>anonymity</a:t>
            </a:r>
            <a:r>
              <a:rPr lang="en-US" dirty="0" smtClean="0"/>
              <a:t> on the internet:</a:t>
            </a:r>
          </a:p>
          <a:p>
            <a:pPr>
              <a:buNone/>
            </a:pPr>
            <a:r>
              <a:rPr lang="en-US" dirty="0" smtClean="0">
                <a:solidFill>
                  <a:srgbClr val="0033CC"/>
                </a:solidFill>
              </a:rPr>
              <a:t>     No single node knows both source &amp; destination IP address</a:t>
            </a:r>
            <a:endParaRPr lang="en-GB" dirty="0" smtClean="0">
              <a:solidFill>
                <a:srgbClr val="0033CC"/>
              </a:solidFill>
            </a:endParaRPr>
          </a:p>
          <a:p>
            <a:r>
              <a:rPr lang="en-US" sz="1800" dirty="0" smtClean="0"/>
              <a:t>Started by US Naval Research Laboratory, and still partly US funded</a:t>
            </a:r>
          </a:p>
          <a:p>
            <a:r>
              <a:rPr lang="en-US" sz="1800" dirty="0" smtClean="0"/>
              <a:t>Has both legitimate and illegitimate use</a:t>
            </a:r>
          </a:p>
          <a:p>
            <a:pPr lvl="1"/>
            <a:r>
              <a:rPr lang="en-US" sz="1800" dirty="0" err="1" smtClean="0"/>
              <a:t>eg</a:t>
            </a:r>
            <a:r>
              <a:rPr lang="en-US" sz="1800" dirty="0" smtClean="0"/>
              <a:t> used by Edward Snowden to leak information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Not immune to all attacks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7" name="Picture 3" descr="C:\Users\erikpoll\Desktop\200px-Tor-logo-2011-fla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789040"/>
            <a:ext cx="1584176" cy="958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cookies &amp; 3</a:t>
            </a:r>
            <a:r>
              <a:rPr lang="en-US" baseline="30000" dirty="0" smtClean="0"/>
              <a:t>rd</a:t>
            </a:r>
            <a:r>
              <a:rPr lang="en-US" dirty="0" smtClean="0"/>
              <a:t> party cookies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Most websites will include </a:t>
            </a:r>
            <a:r>
              <a:rPr lang="en-US" sz="2200" dirty="0" smtClean="0">
                <a:solidFill>
                  <a:srgbClr val="0033CC"/>
                </a:solidFill>
              </a:rPr>
              <a:t>3</a:t>
            </a:r>
            <a:r>
              <a:rPr lang="en-US" sz="2200" baseline="30000" dirty="0" smtClean="0">
                <a:solidFill>
                  <a:srgbClr val="0033CC"/>
                </a:solidFill>
              </a:rPr>
              <a:t>rd</a:t>
            </a:r>
            <a:r>
              <a:rPr lang="en-US" sz="2200" dirty="0" smtClean="0">
                <a:solidFill>
                  <a:srgbClr val="0033CC"/>
                </a:solidFill>
              </a:rPr>
              <a:t> party content </a:t>
            </a:r>
            <a:r>
              <a:rPr lang="en-US" sz="1900" dirty="0" smtClean="0"/>
              <a:t>from </a:t>
            </a:r>
            <a:r>
              <a:rPr lang="en-US" sz="1900" dirty="0" err="1" smtClean="0"/>
              <a:t>eg</a:t>
            </a:r>
            <a:endParaRPr lang="en-US" dirty="0" smtClean="0"/>
          </a:p>
          <a:p>
            <a:r>
              <a:rPr lang="en-US" sz="1800" dirty="0" smtClean="0">
                <a:solidFill>
                  <a:srgbClr val="009900"/>
                </a:solidFill>
              </a:rPr>
              <a:t>social networks</a:t>
            </a:r>
          </a:p>
          <a:p>
            <a:r>
              <a:rPr lang="en-US" sz="1800" dirty="0" smtClean="0">
                <a:solidFill>
                  <a:srgbClr val="009900"/>
                </a:solidFill>
              </a:rPr>
              <a:t>advertising networks </a:t>
            </a:r>
          </a:p>
          <a:p>
            <a:r>
              <a:rPr lang="en-US" sz="1800" dirty="0" smtClean="0">
                <a:solidFill>
                  <a:srgbClr val="009900"/>
                </a:solidFill>
              </a:rPr>
              <a:t>web analytic services  </a:t>
            </a:r>
            <a:r>
              <a:rPr lang="en-US" sz="1800" dirty="0" smtClean="0"/>
              <a:t>(</a:t>
            </a:r>
            <a:r>
              <a:rPr lang="en-US" sz="1800" dirty="0" err="1" smtClean="0"/>
              <a:t>eg</a:t>
            </a:r>
            <a:r>
              <a:rPr lang="en-US" sz="1800" dirty="0" smtClean="0"/>
              <a:t> </a:t>
            </a:r>
            <a:r>
              <a:rPr lang="en-US" sz="1800" dirty="0" err="1" smtClean="0"/>
              <a:t>google</a:t>
            </a:r>
            <a:r>
              <a:rPr lang="en-US" sz="1800" dirty="0" smtClean="0"/>
              <a:t>-analytics)</a:t>
            </a:r>
          </a:p>
          <a:p>
            <a:r>
              <a:rPr lang="en-US" sz="1800" dirty="0" smtClean="0"/>
              <a:t>...</a:t>
            </a:r>
          </a:p>
          <a:p>
            <a:pPr>
              <a:buNone/>
            </a:pPr>
            <a:r>
              <a:rPr lang="en-US" sz="1800" dirty="0" smtClean="0"/>
              <a:t>Of course, borders between categories above are vague/non-existent.</a:t>
            </a:r>
          </a:p>
          <a:p>
            <a:pPr>
              <a:buNone/>
            </a:pPr>
            <a:r>
              <a:rPr lang="en-US" sz="1800" dirty="0" smtClean="0"/>
              <a:t>Very little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party content is actually useful to users, </a:t>
            </a:r>
          </a:p>
          <a:p>
            <a:pPr>
              <a:buNone/>
            </a:pPr>
            <a:r>
              <a:rPr lang="en-US" sz="1800" dirty="0" smtClean="0"/>
              <a:t>                                                                       apart from google-maps?</a:t>
            </a:r>
          </a:p>
          <a:p>
            <a:pPr lvl="1"/>
            <a:endParaRPr lang="en-US" sz="1800" dirty="0" smtClean="0"/>
          </a:p>
          <a:p>
            <a:pPr>
              <a:buNone/>
            </a:pPr>
            <a:r>
              <a:rPr lang="en-US" dirty="0" smtClean="0">
                <a:solidFill>
                  <a:srgbClr val="0033CC"/>
                </a:solidFill>
              </a:rPr>
              <a:t>Using cookies, these 3</a:t>
            </a:r>
            <a:r>
              <a:rPr lang="en-US" baseline="30000" dirty="0" smtClean="0">
                <a:solidFill>
                  <a:srgbClr val="0033CC"/>
                </a:solidFill>
              </a:rPr>
              <a:t>rd</a:t>
            </a:r>
            <a:r>
              <a:rPr lang="en-US" dirty="0" smtClean="0">
                <a:solidFill>
                  <a:srgbClr val="0033CC"/>
                </a:solidFill>
              </a:rPr>
              <a:t> party websites can track users across web</a:t>
            </a:r>
          </a:p>
          <a:p>
            <a:pPr lvl="1"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Browser </a:t>
            </a:r>
            <a:r>
              <a:rPr lang="en-US" sz="1800" dirty="0" err="1" smtClean="0"/>
              <a:t>plugins</a:t>
            </a:r>
            <a:r>
              <a:rPr lang="en-US" sz="1800" dirty="0" smtClean="0"/>
              <a:t> such as </a:t>
            </a:r>
            <a:r>
              <a:rPr lang="en-US" sz="1800" dirty="0" err="1" smtClean="0">
                <a:solidFill>
                  <a:srgbClr val="009900"/>
                </a:solidFill>
              </a:rPr>
              <a:t>Lightbeam</a:t>
            </a:r>
            <a:r>
              <a:rPr lang="en-US" sz="1800" dirty="0" smtClean="0"/>
              <a:t> or </a:t>
            </a:r>
            <a:r>
              <a:rPr lang="en-US" sz="1800" dirty="0" err="1" smtClean="0">
                <a:solidFill>
                  <a:srgbClr val="009900"/>
                </a:solidFill>
              </a:rPr>
              <a:t>Ghostery</a:t>
            </a:r>
            <a:r>
              <a:rPr lang="en-US" sz="1800" dirty="0" smtClean="0"/>
              <a:t> provide insight in the large numbers of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parties that are following your browsing!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Example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party content: </a:t>
            </a:r>
            <a:r>
              <a:rPr lang="en-US" sz="2400" dirty="0" err="1" smtClean="0"/>
              <a:t>Facebook</a:t>
            </a:r>
            <a:r>
              <a:rPr lang="en-US" sz="2400" dirty="0" smtClean="0"/>
              <a:t> Like button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Facebook</a:t>
            </a:r>
            <a:r>
              <a:rPr lang="en-US" dirty="0" smtClean="0"/>
              <a:t> tracks </a:t>
            </a:r>
            <a:r>
              <a:rPr lang="en-US" i="1" dirty="0" smtClean="0"/>
              <a:t>members</a:t>
            </a:r>
            <a:r>
              <a:rPr lang="en-US" dirty="0" smtClean="0"/>
              <a:t> across sites that have Like or Share buttons</a:t>
            </a:r>
          </a:p>
          <a:p>
            <a:pPr lvl="1"/>
            <a:r>
              <a:rPr lang="en-US" dirty="0" smtClean="0"/>
              <a:t>because the </a:t>
            </a:r>
            <a:r>
              <a:rPr lang="en-US" dirty="0" err="1" smtClean="0"/>
              <a:t>Facebook</a:t>
            </a:r>
            <a:r>
              <a:rPr lang="en-US" dirty="0" smtClean="0"/>
              <a:t> cookie that identifies user is included with all requests to facebook.com</a:t>
            </a:r>
          </a:p>
          <a:p>
            <a:pPr lvl="1"/>
            <a:r>
              <a:rPr lang="en-US" dirty="0" smtClean="0"/>
              <a:t>Note: this happens </a:t>
            </a:r>
            <a:r>
              <a:rPr lang="en-US" i="1" dirty="0" smtClean="0"/>
              <a:t>before</a:t>
            </a:r>
            <a:r>
              <a:rPr lang="en-US" dirty="0" smtClean="0"/>
              <a:t> the user clicks the Like button.</a:t>
            </a:r>
          </a:p>
          <a:p>
            <a:endParaRPr lang="en-US" dirty="0" smtClean="0"/>
          </a:p>
          <a:p>
            <a:r>
              <a:rPr lang="en-US" dirty="0" err="1" smtClean="0"/>
              <a:t>Facebook</a:t>
            </a:r>
            <a:r>
              <a:rPr lang="en-US" dirty="0" smtClean="0"/>
              <a:t> even tracked </a:t>
            </a:r>
            <a:r>
              <a:rPr lang="en-US" i="1" dirty="0" smtClean="0"/>
              <a:t>non-members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the Connect button </a:t>
            </a:r>
            <a:r>
              <a:rPr lang="en-US" i="1" dirty="0" smtClean="0">
                <a:solidFill>
                  <a:srgbClr val="0033CC"/>
                </a:solidFill>
              </a:rPr>
              <a:t>installed</a:t>
            </a:r>
            <a:r>
              <a:rPr lang="en-US" dirty="0" smtClean="0">
                <a:solidFill>
                  <a:srgbClr val="0033CC"/>
                </a:solidFill>
              </a:rPr>
              <a:t> a cookie, with a life time of 2 years</a:t>
            </a:r>
          </a:p>
          <a:p>
            <a:pPr lvl="2"/>
            <a:r>
              <a:rPr lang="en-US" dirty="0" smtClean="0"/>
              <a:t>when button is shown, not only after it is clicked</a:t>
            </a:r>
          </a:p>
          <a:p>
            <a:pPr lvl="2"/>
            <a:r>
              <a:rPr lang="en-US" dirty="0" smtClean="0"/>
              <a:t>the Like button did not install cookie; for both Facebook receive any cookies already set</a:t>
            </a:r>
          </a:p>
          <a:p>
            <a:pPr lvl="1"/>
            <a:r>
              <a:rPr lang="en-US" dirty="0" smtClean="0"/>
              <a:t>if non-member joins </a:t>
            </a:r>
            <a:r>
              <a:rPr lang="en-US" dirty="0" err="1" smtClean="0"/>
              <a:t>facebook</a:t>
            </a:r>
            <a:r>
              <a:rPr lang="en-US" dirty="0" smtClean="0"/>
              <a:t> later, histories can be linked</a:t>
            </a:r>
          </a:p>
          <a:p>
            <a:pPr lvl="1"/>
            <a:r>
              <a:rPr lang="en-US" dirty="0" err="1" smtClean="0"/>
              <a:t>similary</a:t>
            </a:r>
            <a:r>
              <a:rPr lang="en-US" dirty="0" smtClean="0"/>
              <a:t>, if a </a:t>
            </a:r>
            <a:r>
              <a:rPr lang="en-US" dirty="0" err="1" smtClean="0"/>
              <a:t>facebook</a:t>
            </a:r>
            <a:r>
              <a:rPr lang="en-US" dirty="0" smtClean="0"/>
              <a:t> member surfs anonymously (for Facebook), because he’s not logged in, his browsing can be linked as soon as he does log in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5125" name="Picture 5" descr="C:\Users\erikpoll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20688"/>
            <a:ext cx="864096" cy="653096"/>
          </a:xfrm>
          <a:prstGeom prst="rect">
            <a:avLst/>
          </a:prstGeom>
          <a:noFill/>
        </p:spPr>
      </p:pic>
      <p:sp>
        <p:nvSpPr>
          <p:cNvPr id="28674" name="AutoShape 2" descr="data:image/jpeg;base64,/9j/4AAQSkZJRgABAQAAAQABAAD/2wCEAAkGBwgHBgkIBwgKCgkLDRYPDQwMDRsUFRAWIB0iIiAdHx8kKDQsJCYxJx8fLT0tMTU3Ojo6Iys/RD84QzQ5OjcBCgoKDQwNGg8PGjclHyU3Nzc3Nzc3Nzc3Nzc3Nzc3Nzc3Nzc3Nzc3Nzc3Nzc3Nzc3Nzc3Nzc3Nzc3Nzc3Nzc3N//AABEIAFoAywMBEQACEQEDEQH/xAAcAAEAAQUBAQAAAAAAAAAAAAAABwIDBAUGAQj/xAA/EAABBAECAgUHCgMJAAAAAAAAAQIDBAUGERIhBxMxkrEVNUFTYXF0FyIyQlFSVHKBshQjwRYkM1VjkaHR8P/EABkBAQADAQEAAAAAAAAAAAAAAAABAwQCBf/EACMRAQACAgEFAQEBAQEAAAAAAAABAgMRMRITITJRBCJBMyP/2gAMAwEAAhEDEQA/AJxAAAAAAAAAAAAAAAAAAAAAAAAAAAAAAAAAABH3SBr2bA3W47GxMfYRqOke/sbv2IiGjFii0blXe+vEOOTpP1Evpr9wu7NHHXZV8puoV+tX7g7NPh12e/KXqL7a/cI7NPh12e/KXqL71fuDs0+HclnY3WOtsoirjqSTt+82H5v+5E48VeUxa08Ng/L9I7E3XEoqexiL/U51hTu7ArdJGfxmTZXz9JrW7p1jFZwvai+lCZw0tXdUddonyluCVs8Mcsa7skajmr7FMi5cAAAAAAAAAAAAAAAAAAACA+lBN9a3Pys8Ddg9FF/ZzLGlrhdRg0K0ZyJG70bhY83qGvTmTeBN5JU+1qej9SvJboruHVI3KeoIIq0LIa8bY42Js1jE2REPPn60MabLY6CdYJr1ZkqdrHSoik9Mz/iNwgzpHttvavvSMcj2MVsbVau6KiIbcPiim/KcsD5kofDs/ahityujhnkJAAAAAAAAAAAAAAAAADxQIJ6TG76zt/lZ4G3DH8qL8udYzkX6VyupGTpCvqydDr+itETVC/Dv/oUfpjVFmL2TBIu0blT0IYGh83Xt5rc8kq8T3SOVVXtXmp6kRqGTflhyM5ew5lL6QwXmWj8Oz9qHnW5aY4W81nsbhI2vyNlsXH9Fva53uQ6pjtf1hFrRXliYPVmIztha+Pme6VG8StfGqcjq+G9I3KK3i3CnA6pr5rK3aENaWN9RV4nvVNnc9uWwvimlYnfJW8TOnQFTsAAAAAAAAAAAAAAAgzpHc1dZ3EVdl4WeBvwejPk5aOOPdORohWutj5EoZeOhR2Qqte1FaszEVF9KboRaP5lMcpyq4vH1JOtq04IZNtuNkaIux5M2meWuKxDMXmmy9hCWtXA4dy7rjKiqq+padddvqOmEF6oSJmcyCRNZHG2w5GtamyIm56FInphnnlPGC8y0dvw7PBDzrezRHDgukGhdq6mrZv8Agf46ixjUdGqcSN27UVP+TXgtE0mm9SpyRPVtv9IZ7BZiw5aFVlS+jNnx8CI5W+xU7UKsuO9OZ3Dulqzw4rT1jMRalzTcDWjlsyPfu6VfmsTiXn7TTkik0r1Kq76p07DQmqLuZluUMpGxlyrzVWJsi89l5e8z58VaRE14lbjvM+JazO6j1LjZJ5JLmGibG9eGtxbyObvy9PaWUxY7f5Lm1rQzLWsrUuh/LVNkcdpsqRPa5OJqLvz8TmMERl6JT1zNNvdOakzeRk8oXqjIMNHWc50qNTdzkTmvbvt2kZMVK/zE+St7T5nhq/7X6hyME+Sx78bXqROXhgmcnWSIn6lnZx1/md7c9dp8uz0nnG6gw0V5GIx6qrJGJ2NcnaZsuPt20tpbqjbclboAAAAAAAAgrpKZxa0uflZ4Ho/mj+GXL7NBE1ydiqadKmU10ienf3k6QvRzSMc17dkc1d0X7FE134Nu56Ps3k8hnlgu25ZYupc7hcvLcx/px1rTcQvxWmbeUkycmOVPsMDSgqzqbPtmkRuWtIiPcifOTlzPWjBTXDHOS23OW+OaR0srlfI9yuc5fSqnc18eERL6LwPmWh8Oz9qHj29pbI4aDUupsriMosMGEluVFjRUlYi83elORfjxVvXczqXFrzWeGj0ni8jktXuz8+OXHVmovDGreHiVU27PEsy3rXH0RO3FImbbX9AUrdfVWblnrTxRPV3A97FRHfPXsIz2icdYhOOJ6pWdHUL8OptQyLXmh61kiQyPYqNV3Eu2yk5bV6KopE9Uufx2PuQV8lTt6csW8nLvw2ZGqqMT0rv/ANFtrROpi2ocRE+dx5Z8OPvfJnZrfwVjr1uIqRdWvFtunPbY5m9e/E7dano07XB46SzoSDHzMdDJJTWNUe3ZWqqL2oZr2iMvUtiP40jqpi24hZKmc0tZuytcvBNCq7OT9EVDZN+rzW2lERrxMJN0bWgr4SNa+PkoJK5XugkXdyL/AOQw5pmb+Z2vpEa8N6VuwAAAAAAACEekRnFrC5+Vngen+WP/ADhlzezSRxoatKF5rEJRtWjAjbrOjZm2o1X/AEHGT9n/ADX/AJ/ZKUn+G73KeY2Pn2yz+fL+d3ip7leIefPLCnj5KRMJh9BYLzNR+HZ4IeNf2lujhnnKQAAAAAAAAAAAAAAAAA8UCKdTVo5tZ33yNR3AxmyL7j0/z/8AKGTL7KI60Pqmd0t2rXm1ofVM7o3JCtK0Pqmd0blOm70jDGzL7tY1q9WvNEM36Z/hZh9naSfQX3GBqRVNWh43/wApn0l+r7T16z4YJ5azL04XU5HJG1rmpuiomx0Jcwfmej8OzwQ8i/tLdHDOOUgAAAAAAAAAAAAAAAAAAjPVcTqeqp5bCcMVmNqxvXsVU7UPR/NMTj0yZo1bbGjng9dH3jRqVW15JoPXR94dMm1aTQ+tj7w6ZTuG005bqw5LjlsRMb1apu56IZ/00tNPELMVo6nUvy+O4V/v1bs9ahi7V/jR11+o7lng4nfzo+1frHqxWdMUz5a+/IyeFa8C9bNN8xjGc1VVGtRuUx58QlnGQur4+tC/6UcTWr70Q8i07tMt0cMo5SAAAAAAAAAAAAAAAAAACxbp17jOrtQxys+x7dya2mvCJiJ5YfkDE+jHV+4d97J9c9Ffj1MDivwEHdJ7+T6duvw8hYv8BB3B3sn07dPh5CxX4CDuDvZPp26/DyDiv8vr9wd/J9O3X488gYle3H1+4R3sn07dfi7VxGPqSdbWpwRv+81ibkWyXt4mUxWI4Zxw6AAAAAAAAAAAAAAAAAAAAAAAAAAAAAAAAAAAAAAAAAAAAAAAAAAAAAAAAAAAAAAAAAAAAAAAAAA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8675" name="Picture 3" descr="C:\Users\erikpoll\Desktop\sh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852936"/>
            <a:ext cx="2101617" cy="515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Example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party content: </a:t>
            </a:r>
            <a:r>
              <a:rPr lang="en-US" sz="2400" dirty="0" err="1" smtClean="0"/>
              <a:t>Facebook</a:t>
            </a:r>
            <a:r>
              <a:rPr lang="en-US" sz="2400" dirty="0" smtClean="0"/>
              <a:t> Like button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nitiative for a </a:t>
            </a:r>
            <a:r>
              <a:rPr lang="en-US" dirty="0" smtClean="0">
                <a:solidFill>
                  <a:srgbClr val="0033CC"/>
                </a:solidFill>
              </a:rPr>
              <a:t>privacy-friendly two-click Like button</a:t>
            </a:r>
            <a:r>
              <a:rPr lang="en-US" dirty="0" smtClean="0"/>
              <a:t>:                        1</a:t>
            </a:r>
            <a:r>
              <a:rPr lang="en-US" baseline="30000" dirty="0" smtClean="0"/>
              <a:t>st</a:t>
            </a:r>
            <a:r>
              <a:rPr lang="en-US" dirty="0" smtClean="0"/>
              <a:t> click downloads real like button; 2</a:t>
            </a:r>
            <a:r>
              <a:rPr lang="en-US" baseline="30000" dirty="0" smtClean="0"/>
              <a:t>nd</a:t>
            </a:r>
            <a:r>
              <a:rPr lang="en-US" dirty="0" smtClean="0"/>
              <a:t> click clicked it</a:t>
            </a:r>
          </a:p>
          <a:p>
            <a:endParaRPr lang="en-US" dirty="0" smtClean="0"/>
          </a:p>
          <a:p>
            <a:r>
              <a:rPr lang="en-US" dirty="0" smtClean="0"/>
              <a:t>Facebook claimed this violated their copyright to Facebook logos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26</a:t>
            </a:fld>
            <a:endParaRPr lang="en-GB"/>
          </a:p>
        </p:txBody>
      </p:sp>
      <p:pic>
        <p:nvPicPr>
          <p:cNvPr id="1026" name="Picture 2" descr="C:\Users\erikpoll\Desktop\2klick-funktion-d8dc12ea2ce133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852936"/>
            <a:ext cx="338437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Why: </a:t>
            </a:r>
            <a:r>
              <a:rPr lang="en-US" dirty="0" err="1" smtClean="0"/>
              <a:t>behavioural</a:t>
            </a:r>
            <a:r>
              <a:rPr lang="en-US" dirty="0" smtClean="0"/>
              <a:t> advertising &amp; profiling</a:t>
            </a:r>
            <a:endParaRPr lang="en-GB" dirty="0" smtClean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dirty="0" smtClean="0"/>
              <a:t>Data can be used for</a:t>
            </a:r>
          </a:p>
          <a:p>
            <a:r>
              <a:rPr lang="en-US" dirty="0" err="1" smtClean="0">
                <a:solidFill>
                  <a:srgbClr val="0033CC"/>
                </a:solidFill>
              </a:rPr>
              <a:t>targetted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aka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err="1" smtClean="0">
                <a:solidFill>
                  <a:srgbClr val="0033CC"/>
                </a:solidFill>
              </a:rPr>
              <a:t>behavioural</a:t>
            </a:r>
            <a:r>
              <a:rPr lang="en-US" dirty="0" smtClean="0">
                <a:solidFill>
                  <a:srgbClr val="0033CC"/>
                </a:solidFill>
              </a:rPr>
              <a:t> advertising</a:t>
            </a:r>
          </a:p>
          <a:p>
            <a:r>
              <a:rPr lang="en-US" dirty="0" err="1" smtClean="0">
                <a:solidFill>
                  <a:srgbClr val="0033CC"/>
                </a:solidFill>
              </a:rPr>
              <a:t>targetted</a:t>
            </a:r>
            <a:r>
              <a:rPr lang="en-US" dirty="0" smtClean="0">
                <a:solidFill>
                  <a:srgbClr val="0033CC"/>
                </a:solidFill>
              </a:rPr>
              <a:t> pricing</a:t>
            </a:r>
          </a:p>
          <a:p>
            <a:pPr lvl="1"/>
            <a:r>
              <a:rPr lang="en-US" sz="2000" dirty="0" err="1" smtClean="0"/>
              <a:t>eg</a:t>
            </a:r>
            <a:r>
              <a:rPr lang="en-US" sz="2000" dirty="0" smtClean="0"/>
              <a:t> online shop asking higher prices from rich people</a:t>
            </a:r>
          </a:p>
          <a:p>
            <a:pPr lvl="1">
              <a:buNone/>
            </a:pPr>
            <a:r>
              <a:rPr lang="en-US" dirty="0" smtClean="0"/>
              <a:t>    or slowly in/decreasing price to see how customers react</a:t>
            </a:r>
            <a:endParaRPr lang="en-US" sz="2000" dirty="0" smtClean="0"/>
          </a:p>
          <a:p>
            <a:r>
              <a:rPr lang="en-US" dirty="0" err="1" smtClean="0">
                <a:solidFill>
                  <a:srgbClr val="0033CC"/>
                </a:solidFill>
              </a:rPr>
              <a:t>targetted</a:t>
            </a:r>
            <a:r>
              <a:rPr lang="en-US" dirty="0" smtClean="0">
                <a:solidFill>
                  <a:srgbClr val="0033CC"/>
                </a:solidFill>
              </a:rPr>
              <a:t> offering of products and services</a:t>
            </a:r>
          </a:p>
          <a:p>
            <a:pPr lvl="1"/>
            <a:r>
              <a:rPr lang="en-US" sz="2000" dirty="0" err="1" smtClean="0"/>
              <a:t>eg</a:t>
            </a:r>
            <a:r>
              <a:rPr lang="en-US" sz="2000" dirty="0" smtClean="0"/>
              <a:t> online shops </a:t>
            </a:r>
            <a:r>
              <a:rPr lang="en-US" sz="2000" i="1" dirty="0" smtClean="0"/>
              <a:t>not</a:t>
            </a:r>
            <a:r>
              <a:rPr lang="en-US" sz="2000" dirty="0" smtClean="0"/>
              <a:t> offering insurance to people in certain </a:t>
            </a:r>
            <a:r>
              <a:rPr lang="en-US" dirty="0" smtClean="0"/>
              <a:t>profiles</a:t>
            </a:r>
            <a:r>
              <a:rPr lang="en-US" sz="2000" dirty="0" smtClean="0"/>
              <a:t> ...</a:t>
            </a:r>
          </a:p>
          <a:p>
            <a:pPr lvl="1"/>
            <a:endParaRPr lang="en-US" sz="2000" dirty="0" smtClean="0"/>
          </a:p>
          <a:p>
            <a:pPr>
              <a:buFont typeface="Times New Roman" pitchFamily="18" charset="0"/>
              <a:buNone/>
            </a:pPr>
            <a:r>
              <a:rPr lang="en-US" dirty="0" smtClean="0">
                <a:solidFill>
                  <a:srgbClr val="009900"/>
                </a:solidFill>
              </a:rPr>
              <a:t>What profiles are being used to </a:t>
            </a:r>
            <a:r>
              <a:rPr lang="en-US" dirty="0" err="1" smtClean="0">
                <a:solidFill>
                  <a:srgbClr val="009900"/>
                </a:solidFill>
              </a:rPr>
              <a:t>categorise</a:t>
            </a:r>
            <a:r>
              <a:rPr lang="en-US" dirty="0" smtClean="0">
                <a:solidFill>
                  <a:srgbClr val="009900"/>
                </a:solidFill>
              </a:rPr>
              <a:t> people?</a:t>
            </a:r>
          </a:p>
          <a:p>
            <a:pPr>
              <a:buFont typeface="Times New Roman" pitchFamily="18" charset="0"/>
              <a:buNone/>
            </a:pPr>
            <a:r>
              <a:rPr lang="en-US" sz="2000" dirty="0" smtClean="0"/>
              <a:t>	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8E9EBEB-7817-42F5-815B-D0F98BE25C33}" type="slidenum">
              <a:rPr lang="en-GB" smtClean="0">
                <a:latin typeface="Times New Roman" pitchFamily="18" charset="0"/>
                <a:cs typeface="Times New Roman" pitchFamily="18" charset="0"/>
              </a:rPr>
              <a:pPr>
                <a:buFont typeface="Times New Roman" pitchFamily="18" charset="0"/>
                <a:buNone/>
              </a:pPr>
              <a:t>27</a:t>
            </a:fld>
            <a:endParaRPr lang="en-GB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Google Ads settings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28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784" y="1196752"/>
            <a:ext cx="7578631" cy="485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29</a:t>
            </a:fld>
            <a:endParaRPr lang="en-GB"/>
          </a:p>
        </p:txBody>
      </p:sp>
      <p:pic>
        <p:nvPicPr>
          <p:cNvPr id="1026" name="Picture 2" descr="C:\Users\erikpoll\Desktop\012_food-image-1117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704" y="684631"/>
            <a:ext cx="5976664" cy="3799451"/>
          </a:xfrm>
          <a:prstGeom prst="rect">
            <a:avLst/>
          </a:prstGeom>
          <a:noFill/>
        </p:spPr>
      </p:pic>
      <p:pic>
        <p:nvPicPr>
          <p:cNvPr id="1027" name="Picture 3" descr="C:\Users\erikpoll\Desktop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9439" y="3490876"/>
            <a:ext cx="3417705" cy="2563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45059" name="Content Placeholder 4" descr="cartoon_internet_do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332656"/>
            <a:ext cx="5328592" cy="5948196"/>
          </a:xfrm>
        </p:spPr>
      </p:pic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8E2532F-67E4-40B4-B8F6-CC72654B9CC4}" type="slidenum">
              <a:rPr lang="en-GB" smtClean="0">
                <a:latin typeface="Times New Roman" pitchFamily="18" charset="0"/>
                <a:cs typeface="Times New Roman" pitchFamily="18" charset="0"/>
              </a:rPr>
              <a:pPr>
                <a:buFont typeface="Times New Roman" pitchFamily="18" charset="0"/>
                <a:buNone/>
              </a:pPr>
              <a:t>3</a:t>
            </a:fld>
            <a:endParaRPr lang="en-GB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6237312"/>
            <a:ext cx="168433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[Peter Steiner,1993]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parties &amp; their cookies: countermeasures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Deleting cookies </a:t>
            </a:r>
            <a:r>
              <a:rPr lang="en-US" dirty="0" smtClean="0"/>
              <a:t>regularly</a:t>
            </a:r>
          </a:p>
          <a:p>
            <a:r>
              <a:rPr lang="en-US" dirty="0" smtClean="0"/>
              <a:t>Using </a:t>
            </a:r>
            <a:r>
              <a:rPr lang="en-US" dirty="0" smtClean="0">
                <a:solidFill>
                  <a:srgbClr val="0033CC"/>
                </a:solidFill>
              </a:rPr>
              <a:t>private browsing modes 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Blocking (all) 3</a:t>
            </a:r>
            <a:r>
              <a:rPr lang="en-US" baseline="30000" dirty="0" smtClean="0">
                <a:solidFill>
                  <a:srgbClr val="0033CC"/>
                </a:solidFill>
              </a:rPr>
              <a:t>rd</a:t>
            </a:r>
            <a:r>
              <a:rPr lang="en-US" dirty="0" smtClean="0">
                <a:solidFill>
                  <a:srgbClr val="0033CC"/>
                </a:solidFill>
              </a:rPr>
              <a:t> party cookies</a:t>
            </a:r>
          </a:p>
          <a:p>
            <a:pPr lvl="1"/>
            <a:r>
              <a:rPr lang="en-US" dirty="0" smtClean="0"/>
              <a:t>or some </a:t>
            </a:r>
            <a:r>
              <a:rPr lang="en-US" dirty="0" err="1" smtClean="0"/>
              <a:t>plugin</a:t>
            </a:r>
            <a:r>
              <a:rPr lang="en-US" dirty="0" smtClean="0"/>
              <a:t> for finer-grained cookie control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Block (some) 3</a:t>
            </a:r>
            <a:r>
              <a:rPr lang="en-US" baseline="30000" dirty="0" smtClean="0">
                <a:solidFill>
                  <a:srgbClr val="0033CC"/>
                </a:solidFill>
              </a:rPr>
              <a:t>rd</a:t>
            </a:r>
            <a:r>
              <a:rPr lang="en-US" dirty="0" smtClean="0">
                <a:solidFill>
                  <a:srgbClr val="0033CC"/>
                </a:solidFill>
              </a:rPr>
              <a:t> party content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 by an </a:t>
            </a:r>
            <a:r>
              <a:rPr lang="en-US" dirty="0" err="1" smtClean="0"/>
              <a:t>AdBlocker</a:t>
            </a:r>
            <a:endParaRPr lang="en-US" dirty="0" smtClean="0"/>
          </a:p>
          <a:p>
            <a:r>
              <a:rPr lang="en-US" dirty="0" smtClean="0">
                <a:solidFill>
                  <a:srgbClr val="0033CC"/>
                </a:solidFill>
              </a:rPr>
              <a:t>Browser plugins</a:t>
            </a:r>
            <a:r>
              <a:rPr lang="en-US" dirty="0"/>
              <a:t> </a:t>
            </a:r>
            <a:r>
              <a:rPr lang="en-US" dirty="0" smtClean="0"/>
              <a:t>to reduce tracking, such as </a:t>
            </a:r>
            <a:r>
              <a:rPr lang="en-US" dirty="0" err="1" smtClean="0"/>
              <a:t>Ghostery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Some browser support for controlling tracking and opt-out initiatives like http://donottrack.us/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endParaRPr lang="en-US" b="1" i="1" dirty="0" smtClean="0">
              <a:solidFill>
                <a:srgbClr val="FF0000"/>
              </a:solidFill>
            </a:endParaRPr>
          </a:p>
          <a:p>
            <a:pPr lvl="1">
              <a:buFont typeface="Times New Roman" pitchFamily="18" charset="0"/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if you are not paying for it, </a:t>
            </a:r>
          </a:p>
          <a:p>
            <a:pPr lvl="1">
              <a:buFont typeface="Times New Roman" pitchFamily="18" charset="0"/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then </a:t>
            </a:r>
            <a:r>
              <a:rPr lang="en-US" sz="2800" b="1" i="1" u="sng" dirty="0" smtClean="0">
                <a:solidFill>
                  <a:srgbClr val="FF0000"/>
                </a:solidFill>
              </a:rPr>
              <a:t>you</a:t>
            </a:r>
            <a:r>
              <a:rPr lang="en-US" sz="2800" b="1" i="1" dirty="0" smtClean="0">
                <a:solidFill>
                  <a:srgbClr val="FF0000"/>
                </a:solidFill>
              </a:rPr>
              <a:t> are the product being sold</a:t>
            </a:r>
          </a:p>
          <a:p>
            <a:pPr lvl="1">
              <a:buFont typeface="Times New Roman" pitchFamily="18" charset="0"/>
              <a:buNone/>
            </a:pPr>
            <a:endParaRPr lang="en-US" b="1" i="1" dirty="0" smtClean="0">
              <a:solidFill>
                <a:srgbClr val="FF0000"/>
              </a:solidFill>
            </a:endParaRPr>
          </a:p>
          <a:p>
            <a:pPr lvl="1">
              <a:buFont typeface="Times New Roman" pitchFamily="18" charset="0"/>
              <a:buNone/>
            </a:pPr>
            <a:endParaRPr lang="en-US" b="1" i="1" dirty="0" smtClean="0">
              <a:solidFill>
                <a:srgbClr val="FF0000"/>
              </a:solidFill>
            </a:endParaRPr>
          </a:p>
          <a:p>
            <a:pPr lvl="1">
              <a:buFont typeface="Times New Roman" pitchFamily="18" charset="0"/>
              <a:buNone/>
            </a:pPr>
            <a:endParaRPr lang="en-US" b="1" i="1" dirty="0" smtClean="0">
              <a:solidFill>
                <a:srgbClr val="0033CC"/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rgbClr val="0033CC"/>
                </a:solidFill>
              </a:rPr>
              <a:t>All ‘free’ services (</a:t>
            </a:r>
            <a:r>
              <a:rPr lang="en-US" dirty="0" err="1" smtClean="0">
                <a:solidFill>
                  <a:srgbClr val="0033CC"/>
                </a:solidFill>
              </a:rPr>
              <a:t>gmail</a:t>
            </a:r>
            <a:r>
              <a:rPr lang="en-US" dirty="0" smtClean="0">
                <a:solidFill>
                  <a:srgbClr val="0033CC"/>
                </a:solidFill>
              </a:rPr>
              <a:t>, </a:t>
            </a:r>
            <a:r>
              <a:rPr lang="en-US" dirty="0" err="1" smtClean="0">
                <a:solidFill>
                  <a:srgbClr val="0033CC"/>
                </a:solidFill>
              </a:rPr>
              <a:t>facebook</a:t>
            </a:r>
            <a:r>
              <a:rPr lang="en-US" dirty="0" smtClean="0">
                <a:solidFill>
                  <a:srgbClr val="0033CC"/>
                </a:solidFill>
              </a:rPr>
              <a:t>, twitter, </a:t>
            </a:r>
            <a:r>
              <a:rPr lang="en-US" dirty="0" err="1" smtClean="0">
                <a:solidFill>
                  <a:srgbClr val="0033CC"/>
                </a:solidFill>
              </a:rPr>
              <a:t>WhatsApp</a:t>
            </a:r>
            <a:r>
              <a:rPr lang="en-US" dirty="0" smtClean="0">
                <a:solidFill>
                  <a:srgbClr val="0033CC"/>
                </a:solidFill>
              </a:rPr>
              <a:t>..)  are paid with ads and collecting personal information for marketing</a:t>
            </a:r>
          </a:p>
          <a:p>
            <a:pPr lvl="1">
              <a:buFont typeface="Times New Roman" pitchFamily="18" charset="0"/>
              <a:buNone/>
            </a:pPr>
            <a:endParaRPr lang="en-US" b="1" i="1" dirty="0" smtClean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6C4CD16-C2A5-4C12-946E-A3FB0B2D177B}" type="slidenum">
              <a:rPr lang="en-GB" smtClean="0">
                <a:latin typeface="Times New Roman" pitchFamily="18" charset="0"/>
                <a:cs typeface="Times New Roman" pitchFamily="18" charset="0"/>
              </a:rPr>
              <a:pPr>
                <a:buFont typeface="Times New Roman" pitchFamily="18" charset="0"/>
                <a:buNone/>
              </a:pPr>
              <a:t>31</a:t>
            </a:fld>
            <a:endParaRPr lang="en-GB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Flash cookies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aka </a:t>
            </a:r>
            <a:r>
              <a:rPr lang="en-US" dirty="0" smtClean="0">
                <a:solidFill>
                  <a:srgbClr val="0033CC"/>
                </a:solidFill>
              </a:rPr>
              <a:t>LSO (Locally Shared Objects) </a:t>
            </a:r>
            <a:r>
              <a:rPr lang="en-US" dirty="0" smtClean="0"/>
              <a:t>or </a:t>
            </a:r>
            <a:r>
              <a:rPr lang="en-US" dirty="0" err="1" smtClean="0">
                <a:solidFill>
                  <a:srgbClr val="0033CC"/>
                </a:solidFill>
              </a:rPr>
              <a:t>supercookies</a:t>
            </a:r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/>
              <a:t>information stored &amp; used by Adobe Flash Player</a:t>
            </a:r>
          </a:p>
          <a:p>
            <a:r>
              <a:rPr lang="en-US" sz="1800" dirty="0" smtClean="0"/>
              <a:t>Characteristics</a:t>
            </a:r>
            <a:endParaRPr lang="en-US" dirty="0" smtClean="0"/>
          </a:p>
          <a:p>
            <a:pPr lvl="1"/>
            <a:r>
              <a:rPr lang="en-US" sz="1800" dirty="0" smtClean="0">
                <a:solidFill>
                  <a:srgbClr val="009900"/>
                </a:solidFill>
              </a:rPr>
              <a:t>stored in hidden folder on the OS file system</a:t>
            </a:r>
          </a:p>
          <a:p>
            <a:pPr lvl="1"/>
            <a:r>
              <a:rPr lang="en-US" sz="1800" dirty="0" smtClean="0">
                <a:solidFill>
                  <a:srgbClr val="009900"/>
                </a:solidFill>
              </a:rPr>
              <a:t>no expiry date</a:t>
            </a:r>
          </a:p>
          <a:p>
            <a:pPr lvl="1"/>
            <a:r>
              <a:rPr lang="en-US" sz="1800" dirty="0" smtClean="0">
                <a:solidFill>
                  <a:srgbClr val="009900"/>
                </a:solidFill>
              </a:rPr>
              <a:t>up to 100 Kbyte</a:t>
            </a:r>
          </a:p>
          <a:p>
            <a:pPr lvl="1"/>
            <a:r>
              <a:rPr lang="en-US" sz="1800" dirty="0" smtClean="0">
                <a:solidFill>
                  <a:srgbClr val="009900"/>
                </a:solidFill>
              </a:rPr>
              <a:t>work across multiple browsers</a:t>
            </a:r>
          </a:p>
          <a:p>
            <a:r>
              <a:rPr lang="en-US" sz="1800" dirty="0" smtClean="0"/>
              <a:t>In 2009,  50% of common websites used Flash cookies</a:t>
            </a:r>
          </a:p>
          <a:p>
            <a:r>
              <a:rPr lang="en-US" sz="1800" dirty="0" smtClean="0"/>
              <a:t>Flash cookies have been used to restore deleted HTTP cookies, so-called zombie cookies</a:t>
            </a:r>
          </a:p>
          <a:p>
            <a:endParaRPr lang="en-US" dirty="0" smtClean="0"/>
          </a:p>
          <a:p>
            <a:r>
              <a:rPr lang="en-US" sz="1800" dirty="0" smtClean="0"/>
              <a:t>Flash cookies can be controlled in Adobe Website Storage Settings Panel </a:t>
            </a:r>
          </a:p>
          <a:p>
            <a:pPr>
              <a:buNone/>
            </a:pPr>
            <a:r>
              <a:rPr lang="en-US" sz="1400" dirty="0" smtClean="0"/>
              <a:t>       https://www.adobe.com/support/documentation/en/flashplayer/help/settings_manager07.html</a:t>
            </a:r>
          </a:p>
          <a:p>
            <a:pPr>
              <a:buNone/>
            </a:pPr>
            <a:r>
              <a:rPr lang="en-US" sz="1800" dirty="0" smtClean="0"/>
              <a:t>      but nowadays also from most browsers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beacons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aka web bugs </a:t>
            </a:r>
            <a:r>
              <a:rPr lang="en-US" dirty="0" smtClean="0"/>
              <a:t>aka </a:t>
            </a:r>
            <a:r>
              <a:rPr lang="en-US" dirty="0" smtClean="0">
                <a:solidFill>
                  <a:srgbClr val="009900"/>
                </a:solidFill>
              </a:rPr>
              <a:t>tracking bugs </a:t>
            </a:r>
            <a:r>
              <a:rPr lang="en-US" dirty="0" smtClean="0"/>
              <a:t>aka </a:t>
            </a:r>
            <a:r>
              <a:rPr lang="en-US" dirty="0" smtClean="0">
                <a:solidFill>
                  <a:srgbClr val="009900"/>
                </a:solidFill>
              </a:rPr>
              <a:t>pixel tags</a:t>
            </a:r>
          </a:p>
          <a:p>
            <a:pPr marL="0" indent="0">
              <a:buNone/>
            </a:pPr>
            <a:r>
              <a:rPr lang="en-US" dirty="0" smtClean="0"/>
              <a:t>     aka </a:t>
            </a:r>
            <a:r>
              <a:rPr lang="en-US" dirty="0" smtClean="0">
                <a:solidFill>
                  <a:srgbClr val="009900"/>
                </a:solidFill>
              </a:rPr>
              <a:t>JavaScript tags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smtClean="0"/>
              <a:t>if they use JavaScript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invisible 1x1 pixel image included in document </a:t>
            </a:r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 web page or </a:t>
            </a:r>
          </a:p>
          <a:p>
            <a:pPr>
              <a:buNone/>
            </a:pPr>
            <a:r>
              <a:rPr lang="en-US" dirty="0" smtClean="0"/>
              <a:t>      email) </a:t>
            </a:r>
            <a:r>
              <a:rPr lang="en-US" dirty="0" smtClean="0">
                <a:solidFill>
                  <a:srgbClr val="0033CC"/>
                </a:solidFill>
              </a:rPr>
              <a:t>via a link </a:t>
            </a:r>
            <a:r>
              <a:rPr lang="en-US" dirty="0" smtClean="0"/>
              <a:t>to remote server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image will be downloaded from server when document is read 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/>
              <a:t>used in </a:t>
            </a:r>
            <a:r>
              <a:rPr lang="en-US" dirty="0" smtClean="0">
                <a:solidFill>
                  <a:srgbClr val="0033CC"/>
                </a:solidFill>
              </a:rPr>
              <a:t>emails</a:t>
            </a:r>
          </a:p>
          <a:p>
            <a:pPr lvl="1"/>
            <a:r>
              <a:rPr lang="en-US" dirty="0" smtClean="0"/>
              <a:t>to see when an email is being read, from which IP address, ...</a:t>
            </a:r>
          </a:p>
          <a:p>
            <a:pPr lvl="1"/>
            <a:r>
              <a:rPr lang="en-US" dirty="0" smtClean="0"/>
              <a:t>used by spammers to see if spam is read, meaning that email address is real and email gets past the spam filter</a:t>
            </a:r>
          </a:p>
          <a:p>
            <a:r>
              <a:rPr lang="en-US" dirty="0" smtClean="0"/>
              <a:t>used in </a:t>
            </a:r>
            <a:r>
              <a:rPr lang="en-US" dirty="0" smtClean="0">
                <a:solidFill>
                  <a:srgbClr val="0033CC"/>
                </a:solidFill>
              </a:rPr>
              <a:t>web pages</a:t>
            </a:r>
          </a:p>
          <a:p>
            <a:pPr lvl="1"/>
            <a:r>
              <a:rPr lang="en-US" dirty="0" smtClean="0"/>
              <a:t>to gather web statistics</a:t>
            </a:r>
          </a:p>
          <a:p>
            <a:pPr lvl="1"/>
            <a:r>
              <a:rPr lang="en-US" dirty="0" smtClean="0"/>
              <a:t>if 3</a:t>
            </a:r>
            <a:r>
              <a:rPr lang="en-US" baseline="30000" dirty="0" smtClean="0"/>
              <a:t>rd</a:t>
            </a:r>
            <a:r>
              <a:rPr lang="en-US" dirty="0" smtClean="0"/>
              <a:t> party cookies are blocked, then web beacons cannot directly be used to track visitors across website</a:t>
            </a:r>
          </a:p>
          <a:p>
            <a:endParaRPr lang="en-GB" dirty="0">
              <a:solidFill>
                <a:srgbClr val="0033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Cookieless</a:t>
            </a:r>
            <a:r>
              <a:rPr lang="en-US" dirty="0" smtClean="0"/>
              <a:t> cookies using </a:t>
            </a:r>
            <a:r>
              <a:rPr lang="en-US" dirty="0" err="1" smtClean="0"/>
              <a:t>ETags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err="1" smtClean="0"/>
              <a:t>ETags</a:t>
            </a:r>
            <a:r>
              <a:rPr lang="en-US" dirty="0" smtClean="0"/>
              <a:t> are identifiers added to resources to enable caching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When browser ask for a resource, it can say which version of that </a:t>
            </a:r>
          </a:p>
          <a:p>
            <a:pPr>
              <a:buNone/>
            </a:pPr>
            <a:r>
              <a:rPr lang="en-US" dirty="0" smtClean="0">
                <a:solidFill>
                  <a:srgbClr val="0033CC"/>
                </a:solidFill>
              </a:rPr>
              <a:t>     resource it  already has in its cache, by giving the </a:t>
            </a:r>
            <a:r>
              <a:rPr lang="en-US" dirty="0" err="1" smtClean="0">
                <a:solidFill>
                  <a:srgbClr val="0033CC"/>
                </a:solidFill>
              </a:rPr>
              <a:t>ETag</a:t>
            </a:r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>
              <a:buNone/>
            </a:pPr>
            <a:r>
              <a:rPr lang="en-US" dirty="0" smtClean="0">
                <a:solidFill>
                  <a:srgbClr val="0033CC"/>
                </a:solidFill>
              </a:rPr>
              <a:t>      This allows a server to identify the browser...</a:t>
            </a:r>
            <a:endParaRPr lang="en-GB" dirty="0" smtClean="0">
              <a:solidFill>
                <a:srgbClr val="0033CC"/>
              </a:solidFill>
            </a:endParaRPr>
          </a:p>
          <a:p>
            <a:pPr lvl="1">
              <a:buNone/>
            </a:pPr>
            <a:r>
              <a:rPr lang="en-GB" sz="1700" dirty="0" smtClean="0"/>
              <a:t>   See http://lucb1e.com/rp/cookielesscookies/</a:t>
            </a:r>
            <a:endParaRPr lang="en-GB" sz="1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34</a:t>
            </a:fld>
            <a:endParaRPr lang="en-GB"/>
          </a:p>
        </p:txBody>
      </p:sp>
      <p:pic>
        <p:nvPicPr>
          <p:cNvPr id="3074" name="Picture 2" descr="C:\Users\erikpoll\Desktop\etags.jpg"/>
          <p:cNvPicPr>
            <a:picLocks noChangeAspect="1" noChangeArrowheads="1"/>
          </p:cNvPicPr>
          <p:nvPr/>
        </p:nvPicPr>
        <p:blipFill>
          <a:blip r:embed="rId2" cstate="print"/>
          <a:srcRect t="25033"/>
          <a:stretch>
            <a:fillRect/>
          </a:stretch>
        </p:blipFill>
        <p:spPr bwMode="auto">
          <a:xfrm>
            <a:off x="2915816" y="2581346"/>
            <a:ext cx="5256584" cy="2400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Cookieless tracing via URLs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Of course, the simplest form to trace someone a cross websites is by including a unique ID paramters in the URL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Eg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www.google.com.br/settings/ads</a:t>
            </a:r>
            <a:r>
              <a:rPr lang="nl-NL" dirty="0" smtClean="0"/>
              <a:t>?</a:t>
            </a:r>
            <a:r>
              <a:rPr lang="nl-NL" dirty="0" smtClean="0">
                <a:solidFill>
                  <a:srgbClr val="009900"/>
                </a:solidFill>
              </a:rPr>
              <a:t>hl</a:t>
            </a:r>
            <a:r>
              <a:rPr lang="nl-NL" dirty="0" smtClean="0"/>
              <a:t>=pt‒BR&amp;</a:t>
            </a:r>
            <a:r>
              <a:rPr lang="nl-NL" dirty="0" smtClean="0">
                <a:solidFill>
                  <a:srgbClr val="009900"/>
                </a:solidFill>
              </a:rPr>
              <a:t>sig</a:t>
            </a:r>
            <a:r>
              <a:rPr lang="nl-NL" dirty="0" smtClean="0"/>
              <a:t>=</a:t>
            </a:r>
            <a:r>
              <a:rPr lang="nl-NL" dirty="0" smtClean="0">
                <a:solidFill>
                  <a:srgbClr val="FF0000"/>
                </a:solidFill>
              </a:rPr>
              <a:t>ACi0TCjkFq1TS2cz_RFuc_KqcHfC7mp_iJR_uRA_G6UvcHcoFt4d6IEFTU4xuggdkY4DlBz7pr0ToFe8S9vYXrVKVeFVnrdzrYcb84KJZpi0Ffsl2ppZWGGthblqoxeLnab5YDaUHC0rxMzVXp8nxvHnlL0YGjBIY8iKzRIUsPT8iBF4uEzVI_YmichoYgV3vBEXza3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09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fingerprinting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Browsers are complex pieces of software that have with many characteristics </a:t>
            </a:r>
          </a:p>
          <a:p>
            <a:pPr lvl="1"/>
            <a:r>
              <a:rPr lang="en-US" sz="1800" dirty="0" smtClean="0"/>
              <a:t>versions, language, OS, screen size, fonts, </a:t>
            </a:r>
            <a:r>
              <a:rPr lang="en-US" sz="1800" dirty="0" err="1" smtClean="0"/>
              <a:t>plugins</a:t>
            </a:r>
            <a:r>
              <a:rPr lang="en-US" sz="1800" dirty="0" smtClean="0"/>
              <a:t>,... </a:t>
            </a:r>
            <a:endParaRPr lang="en-GB" sz="1800" dirty="0" smtClean="0"/>
          </a:p>
          <a:p>
            <a:endParaRPr lang="en-US" dirty="0" smtClean="0"/>
          </a:p>
          <a:p>
            <a:r>
              <a:rPr lang="en-US" dirty="0" smtClean="0"/>
              <a:t>These characteristics leak lots of information, and may even uniquely identify a browser.  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Eg</a:t>
            </a:r>
            <a:r>
              <a:rPr lang="en-US" dirty="0" smtClean="0"/>
              <a:t> see</a:t>
            </a:r>
            <a:r>
              <a:rPr lang="en-GB" dirty="0"/>
              <a:t> </a:t>
            </a:r>
            <a:r>
              <a:rPr lang="en-GB" dirty="0" smtClean="0"/>
              <a:t> https://panopticlick.eff.org/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spying on browsing history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largely historic attack, as modern browsers have good mechanisms to prevent this, but nice illustration of unexpected power of complex content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33CC"/>
                </a:solidFill>
              </a:rPr>
              <a:t>Using executable content in a webpage, the page can reveal the browser history</a:t>
            </a:r>
          </a:p>
          <a:p>
            <a:pPr lvl="1"/>
            <a:r>
              <a:rPr lang="en-US" dirty="0" err="1" smtClean="0">
                <a:solidFill>
                  <a:srgbClr val="0033CC"/>
                </a:solidFill>
              </a:rPr>
              <a:t>ie</a:t>
            </a:r>
            <a:r>
              <a:rPr lang="en-US" dirty="0" smtClean="0">
                <a:solidFill>
                  <a:srgbClr val="0033CC"/>
                </a:solidFill>
              </a:rPr>
              <a:t> which sites have been visited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This was possible using </a:t>
            </a:r>
            <a:r>
              <a:rPr lang="en-US" dirty="0" smtClean="0">
                <a:solidFill>
                  <a:srgbClr val="009900"/>
                </a:solidFill>
              </a:rPr>
              <a:t>JavaScript</a:t>
            </a:r>
            <a:r>
              <a:rPr lang="en-US" dirty="0" smtClean="0"/>
              <a:t>, or just </a:t>
            </a:r>
            <a:r>
              <a:rPr lang="en-US" dirty="0" smtClean="0">
                <a:solidFill>
                  <a:srgbClr val="009900"/>
                </a:solidFill>
              </a:rPr>
              <a:t>CSS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This could be used for good purposes (</a:t>
            </a:r>
            <a:r>
              <a:rPr lang="en-US" dirty="0" err="1" smtClean="0"/>
              <a:t>eg</a:t>
            </a:r>
            <a:r>
              <a:rPr lang="en-US" dirty="0" smtClean="0"/>
              <a:t> checking which social network someone is active on, and then presenting right links for that visitor), but it can also be a privacy threat.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spying on browser history: HTML vs CSS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CSS (Cascading Style Sheets) are used to improve HTML by separating presentation &amp; layout from the content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HTML</a:t>
            </a:r>
            <a:r>
              <a:rPr lang="en-US" dirty="0" smtClean="0"/>
              <a:t> specifies the </a:t>
            </a:r>
            <a:r>
              <a:rPr lang="en-US" dirty="0" smtClean="0">
                <a:solidFill>
                  <a:srgbClr val="0033CC"/>
                </a:solidFill>
              </a:rPr>
              <a:t>content</a:t>
            </a:r>
            <a:r>
              <a:rPr lang="en-US" dirty="0" smtClean="0"/>
              <a:t> of a web page</a:t>
            </a:r>
          </a:p>
          <a:p>
            <a:pPr lvl="1"/>
            <a:r>
              <a:rPr lang="en-US" dirty="0" smtClean="0">
                <a:solidFill>
                  <a:srgbClr val="009900"/>
                </a:solidFill>
              </a:rPr>
              <a:t>CSS</a:t>
            </a:r>
            <a:r>
              <a:rPr lang="en-US" dirty="0" smtClean="0"/>
              <a:t> specifies </a:t>
            </a:r>
            <a:r>
              <a:rPr lang="en-US" dirty="0" smtClean="0">
                <a:solidFill>
                  <a:srgbClr val="009900"/>
                </a:solidFill>
              </a:rPr>
              <a:t>style</a:t>
            </a:r>
            <a:r>
              <a:rPr lang="en-US" dirty="0" smtClean="0"/>
              <a:t>, </a:t>
            </a:r>
            <a:r>
              <a:rPr lang="en-US" dirty="0" err="1" smtClean="0"/>
              <a:t>ie</a:t>
            </a:r>
            <a:r>
              <a:rPr lang="en-US" dirty="0" smtClean="0"/>
              <a:t> how that content is displayed</a:t>
            </a:r>
          </a:p>
          <a:p>
            <a:pPr lvl="2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Example CSS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800" dirty="0" smtClean="0">
                <a:cs typeface="Courier New" pitchFamily="49" charset="0"/>
              </a:rPr>
              <a:t>To underline links, and give visited links a different </a:t>
            </a:r>
            <a:r>
              <a:rPr lang="en-US" sz="1800" dirty="0" err="1" smtClean="0">
                <a:cs typeface="Courier New" pitchFamily="49" charset="0"/>
              </a:rPr>
              <a:t>colour</a:t>
            </a:r>
            <a:r>
              <a:rPr lang="en-US" sz="1800" dirty="0" smtClean="0">
                <a:cs typeface="Courier New" pitchFamily="49" charset="0"/>
              </a:rPr>
              <a:t> from unvisited links:</a:t>
            </a:r>
          </a:p>
          <a:p>
            <a:pPr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sz="18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:link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8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:visited 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{  /* for all links */</a:t>
            </a:r>
          </a:p>
          <a:p>
            <a:pPr>
              <a:buNone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1800" b="1" dirty="0" smtClean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text-decoration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: underline;</a:t>
            </a:r>
          </a:p>
          <a:p>
            <a:pPr>
              <a:buNone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GB" sz="18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:link 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{ /* for unvisited links */</a:t>
            </a:r>
          </a:p>
          <a:p>
            <a:pPr>
              <a:buNone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800" b="1" dirty="0" err="1" smtClean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color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: blue;</a:t>
            </a:r>
          </a:p>
          <a:p>
            <a:pPr>
              <a:buNone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GB" sz="18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:visited 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{/* for visited links */</a:t>
            </a:r>
          </a:p>
          <a:p>
            <a:pPr>
              <a:buNone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800" b="1" dirty="0" err="1" smtClean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color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: purple;</a:t>
            </a:r>
          </a:p>
          <a:p>
            <a:pPr>
              <a:buNone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 smtClean="0">
                <a:cs typeface="Courier New" pitchFamily="49" charset="0"/>
              </a:rPr>
              <a:t>Using </a:t>
            </a:r>
            <a:r>
              <a:rPr lang="en-US" sz="1800" dirty="0" err="1" smtClean="0">
                <a:cs typeface="Courier New" pitchFamily="49" charset="0"/>
              </a:rPr>
              <a:t>JavaSacript</a:t>
            </a:r>
            <a:r>
              <a:rPr lang="en-US" sz="1800" dirty="0" smtClean="0">
                <a:cs typeface="Courier New" pitchFamily="49" charset="0"/>
              </a:rPr>
              <a:t> and the DOM we can now see if a link is visited.                  </a:t>
            </a:r>
          </a:p>
          <a:p>
            <a:pPr>
              <a:buNone/>
            </a:pPr>
            <a:r>
              <a:rPr lang="en-US" sz="1800" i="1" dirty="0" smtClean="0">
                <a:cs typeface="Courier New" pitchFamily="49" charset="0"/>
              </a:rPr>
              <a:t>How? JavaScript code can check the color of links!</a:t>
            </a:r>
          </a:p>
          <a:p>
            <a:pPr>
              <a:buNone/>
            </a:pPr>
            <a:endParaRPr lang="en-GB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                  reality                           </a:t>
            </a:r>
          </a:p>
        </p:txBody>
      </p:sp>
      <p:pic>
        <p:nvPicPr>
          <p:cNvPr id="45059" name="Content Placeholder 4" descr="cartoon_internet_do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3900184" cy="4353694"/>
          </a:xfrm>
        </p:spPr>
      </p:pic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8E2532F-67E4-40B4-B8F6-CC72654B9CC4}" type="slidenum">
              <a:rPr lang="en-GB" smtClean="0">
                <a:latin typeface="Times New Roman" pitchFamily="18" charset="0"/>
                <a:cs typeface="Times New Roman" pitchFamily="18" charset="0"/>
              </a:rPr>
              <a:pPr>
                <a:buFont typeface="Times New Roman" pitchFamily="18" charset="0"/>
                <a:buNone/>
              </a:pPr>
              <a:t>4</a:t>
            </a:fld>
            <a:endParaRPr lang="en-GB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350" y="6021388"/>
            <a:ext cx="168433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[Peter Steiner,1993]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4211960" y="1484784"/>
            <a:ext cx="4644008" cy="4536504"/>
            <a:chOff x="4211960" y="1778560"/>
            <a:chExt cx="4681215" cy="4274413"/>
          </a:xfrm>
        </p:grpSpPr>
        <p:pic>
          <p:nvPicPr>
            <p:cNvPr id="4301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1778560"/>
              <a:ext cx="4681215" cy="4274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6437105" y="2477904"/>
              <a:ext cx="2129950" cy="21502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rgbClr val="FF0000"/>
                  </a:solidFill>
                  <a:latin typeface="+mj-lt"/>
                </a:rPr>
                <a:t>Welcome user29.</a:t>
              </a:r>
            </a:p>
            <a:p>
              <a:pPr>
                <a:defRPr/>
              </a:pPr>
              <a:r>
                <a:rPr lang="en-US" sz="1400" b="1" dirty="0">
                  <a:solidFill>
                    <a:srgbClr val="FF0000"/>
                  </a:solidFill>
                  <a:latin typeface="+mj-lt"/>
                </a:rPr>
                <a:t>(IP address: 131.174.16.131)</a:t>
              </a:r>
            </a:p>
            <a:p>
              <a:pPr>
                <a:defRPr/>
              </a:pPr>
              <a:r>
                <a:rPr lang="en-US" sz="1400" b="1" dirty="0">
                  <a:solidFill>
                    <a:srgbClr val="FF0000"/>
                  </a:solidFill>
                  <a:latin typeface="+mj-lt"/>
                </a:rPr>
                <a:t>RU Nijmegen, NL; male </a:t>
              </a:r>
              <a:r>
                <a:rPr lang="en-US" sz="1400" b="1" dirty="0" err="1">
                  <a:solidFill>
                    <a:srgbClr val="FF0000"/>
                  </a:solidFill>
                  <a:latin typeface="+mj-lt"/>
                </a:rPr>
                <a:t>german</a:t>
              </a:r>
              <a:r>
                <a:rPr lang="en-US" sz="1400" b="1" dirty="0">
                  <a:solidFill>
                    <a:srgbClr val="FF0000"/>
                  </a:solidFill>
                  <a:latin typeface="+mj-lt"/>
                </a:rPr>
                <a:t> shepherd, </a:t>
              </a:r>
            </a:p>
            <a:p>
              <a:pPr>
                <a:defRPr/>
              </a:pPr>
              <a:r>
                <a:rPr lang="en-US" sz="1400" b="1" dirty="0">
                  <a:solidFill>
                    <a:srgbClr val="FF0000"/>
                  </a:solidFill>
                  <a:latin typeface="+mj-lt"/>
                </a:rPr>
                <a:t>4 yrs old, </a:t>
              </a:r>
            </a:p>
            <a:p>
              <a:pPr>
                <a:defRPr/>
              </a:pPr>
              <a:r>
                <a:rPr lang="en-US" sz="1400" b="1" dirty="0">
                  <a:solidFill>
                    <a:srgbClr val="FF0000"/>
                  </a:solidFill>
                  <a:latin typeface="+mj-lt"/>
                </a:rPr>
                <a:t>neutered, </a:t>
              </a:r>
            </a:p>
            <a:p>
              <a:pPr>
                <a:defRPr/>
              </a:pPr>
              <a:r>
                <a:rPr lang="en-US" sz="1400" b="1" dirty="0">
                  <a:solidFill>
                    <a:srgbClr val="FF0000"/>
                  </a:solidFill>
                  <a:latin typeface="+mj-lt"/>
                </a:rPr>
                <a:t>interests: </a:t>
              </a:r>
            </a:p>
            <a:p>
              <a:pPr>
                <a:defRPr/>
              </a:pPr>
              <a:r>
                <a:rPr lang="en-US" sz="1400" b="1" dirty="0" err="1" smtClean="0">
                  <a:solidFill>
                    <a:srgbClr val="FF0000"/>
                  </a:solidFill>
                  <a:latin typeface="+mj-lt"/>
                </a:rPr>
                <a:t>dogfood</a:t>
              </a:r>
              <a:r>
                <a:rPr lang="en-US" sz="1400" b="1" dirty="0" smtClean="0">
                  <a:solidFill>
                    <a:srgbClr val="FF0000"/>
                  </a:solidFill>
                  <a:latin typeface="+mj-lt"/>
                </a:rPr>
                <a:t>, cats</a:t>
              </a:r>
              <a:endParaRPr lang="en-US" sz="1400" b="1" dirty="0">
                <a:solidFill>
                  <a:srgbClr val="FF0000"/>
                </a:solidFill>
                <a:latin typeface="+mj-lt"/>
              </a:endParaRPr>
            </a:p>
          </p:txBody>
        </p:sp>
        <p:pic>
          <p:nvPicPr>
            <p:cNvPr id="62472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18358" t="2161" r="21597" b="4318"/>
            <a:stretch>
              <a:fillRect/>
            </a:stretch>
          </p:blipFill>
          <p:spPr bwMode="auto">
            <a:xfrm>
              <a:off x="7768621" y="3339060"/>
              <a:ext cx="690562" cy="1075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Example: JavaScript to spy browser history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196752"/>
            <a:ext cx="8064896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links = 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document.links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links.length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; ++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>
              <a:buNone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link = links[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/* exact strings to match actually need to be</a:t>
            </a:r>
          </a:p>
          <a:p>
            <a:pPr>
              <a:buNone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   auto-detected using reference elements */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if </a:t>
            </a:r>
            <a:r>
              <a:rPr lang="en-US" sz="18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 err="1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getComputedStyle</a:t>
            </a:r>
            <a:r>
              <a:rPr lang="en-US" sz="18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(link, "").color == "</a:t>
            </a:r>
            <a:r>
              <a:rPr lang="en-US" sz="1800" b="1" dirty="0" err="1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rgb</a:t>
            </a:r>
            <a:r>
              <a:rPr lang="en-US" sz="18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(0,0,128)"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// we know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link.href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has not been visited</a:t>
            </a:r>
          </a:p>
          <a:p>
            <a:pPr>
              <a:buNone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  } else {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// we know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link.href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has been visited</a:t>
            </a:r>
          </a:p>
          <a:p>
            <a:pPr>
              <a:buNone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endParaRPr lang="en-GB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 smtClean="0">
                <a:cs typeface="Courier New" pitchFamily="49" charset="0"/>
              </a:rPr>
              <a:t>Modern browsers no longer allow this sort.</a:t>
            </a:r>
          </a:p>
          <a:p>
            <a:pPr>
              <a:buNone/>
            </a:pPr>
            <a:endParaRPr lang="en-GB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privacy threats in the physical world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12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42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291" t="20443" r="33448" b="2377"/>
          <a:stretch/>
        </p:blipFill>
        <p:spPr bwMode="auto">
          <a:xfrm>
            <a:off x="899592" y="360865"/>
            <a:ext cx="7272808" cy="584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119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wifi tracking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43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874929"/>
            <a:ext cx="6192688" cy="548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9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Legal context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context (1): Data </a:t>
            </a:r>
            <a:r>
              <a:rPr lang="en-US" i="1" dirty="0" smtClean="0"/>
              <a:t>Protection</a:t>
            </a:r>
            <a:r>
              <a:rPr lang="en-US" dirty="0" smtClean="0"/>
              <a:t> law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Dutch/EU Data protection laws governs the collection </a:t>
            </a:r>
          </a:p>
          <a:p>
            <a:pPr>
              <a:buNone/>
            </a:pPr>
            <a:r>
              <a:rPr lang="en-US" dirty="0" smtClean="0"/>
              <a:t>and use of personal data by data controllers.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Three basic ingredients: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citizen should </a:t>
            </a:r>
            <a:r>
              <a:rPr lang="en-US" dirty="0" smtClean="0">
                <a:solidFill>
                  <a:srgbClr val="0033CC"/>
                </a:solidFill>
              </a:rPr>
              <a:t>consent</a:t>
            </a:r>
            <a:r>
              <a:rPr lang="en-US" dirty="0" smtClean="0"/>
              <a:t> to personal information be collected &amp; used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citizen should be </a:t>
            </a:r>
            <a:r>
              <a:rPr lang="en-US" dirty="0" smtClean="0">
                <a:solidFill>
                  <a:srgbClr val="0033CC"/>
                </a:solidFill>
              </a:rPr>
              <a:t>informed </a:t>
            </a:r>
          </a:p>
          <a:p>
            <a:pPr marL="914400" lvl="1" indent="-457200"/>
            <a:r>
              <a:rPr lang="en-US" dirty="0" smtClean="0">
                <a:solidFill>
                  <a:srgbClr val="009900"/>
                </a:solidFill>
              </a:rPr>
              <a:t>that data </a:t>
            </a:r>
            <a:r>
              <a:rPr lang="en-US" dirty="0" smtClean="0"/>
              <a:t>is collected, and </a:t>
            </a:r>
            <a:r>
              <a:rPr lang="en-US" dirty="0" smtClean="0">
                <a:solidFill>
                  <a:srgbClr val="009900"/>
                </a:solidFill>
              </a:rPr>
              <a:t>what data </a:t>
            </a:r>
            <a:r>
              <a:rPr lang="en-US" dirty="0" smtClean="0"/>
              <a:t>is being collected</a:t>
            </a:r>
          </a:p>
          <a:p>
            <a:pPr marL="914400" lvl="1" indent="-457200"/>
            <a:r>
              <a:rPr lang="en-US" dirty="0" smtClean="0"/>
              <a:t>for </a:t>
            </a:r>
            <a:r>
              <a:rPr lang="en-US" dirty="0" smtClean="0">
                <a:solidFill>
                  <a:srgbClr val="009900"/>
                </a:solidFill>
              </a:rPr>
              <a:t>what purpose</a:t>
            </a:r>
          </a:p>
          <a:p>
            <a:pPr marL="914400" lvl="1" indent="-457200"/>
            <a:r>
              <a:rPr lang="en-US" dirty="0" smtClean="0"/>
              <a:t>if it is </a:t>
            </a:r>
            <a:r>
              <a:rPr lang="en-US" dirty="0" smtClean="0">
                <a:solidFill>
                  <a:srgbClr val="009900"/>
                </a:solidFill>
              </a:rPr>
              <a:t>shared</a:t>
            </a:r>
            <a:r>
              <a:rPr lang="en-US" dirty="0" smtClean="0"/>
              <a:t> with third parties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citizen has right to </a:t>
            </a:r>
            <a:r>
              <a:rPr lang="en-US" dirty="0" smtClean="0">
                <a:solidFill>
                  <a:srgbClr val="0033CC"/>
                </a:solidFill>
              </a:rPr>
              <a:t>see </a:t>
            </a:r>
            <a:r>
              <a:rPr lang="en-US" dirty="0" smtClean="0"/>
              <a:t>which personal data is collected about them, and the right to have this </a:t>
            </a:r>
            <a:r>
              <a:rPr lang="en-US" dirty="0" smtClean="0">
                <a:solidFill>
                  <a:srgbClr val="0033CC"/>
                </a:solidFill>
              </a:rPr>
              <a:t>corrected </a:t>
            </a:r>
            <a:r>
              <a:rPr lang="en-US" dirty="0" smtClean="0"/>
              <a:t>in case of errors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33CC"/>
                </a:solidFill>
              </a:rPr>
              <a:t>CBP (College </a:t>
            </a:r>
            <a:r>
              <a:rPr lang="en-US" dirty="0" err="1" smtClean="0">
                <a:solidFill>
                  <a:srgbClr val="0033CC"/>
                </a:solidFill>
              </a:rPr>
              <a:t>Bescherming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err="1" smtClean="0">
                <a:solidFill>
                  <a:srgbClr val="0033CC"/>
                </a:solidFill>
              </a:rPr>
              <a:t>Persoonsgegevens</a:t>
            </a:r>
            <a:r>
              <a:rPr lang="en-US" dirty="0" smtClean="0">
                <a:solidFill>
                  <a:srgbClr val="0033CC"/>
                </a:solidFill>
              </a:rPr>
              <a:t>) </a:t>
            </a:r>
            <a:r>
              <a:rPr lang="en-US" dirty="0" smtClean="0"/>
              <a:t>supervises compliance with law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46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7" y="692695"/>
            <a:ext cx="7571184" cy="476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9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context (2): Data </a:t>
            </a:r>
            <a:r>
              <a:rPr lang="en-US" i="1" dirty="0" smtClean="0"/>
              <a:t>Retention</a:t>
            </a:r>
            <a:r>
              <a:rPr lang="en-US" dirty="0" smtClean="0"/>
              <a:t> law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dirty="0" smtClean="0"/>
              <a:t>Dutch data retention act (Wet </a:t>
            </a:r>
            <a:r>
              <a:rPr lang="en-GB" dirty="0" err="1" smtClean="0"/>
              <a:t>bewaarplicht</a:t>
            </a:r>
            <a:r>
              <a:rPr lang="en-GB" dirty="0" smtClean="0"/>
              <a:t> </a:t>
            </a:r>
            <a:r>
              <a:rPr lang="en-GB" dirty="0" err="1" smtClean="0"/>
              <a:t>telecommunicatiegegevens</a:t>
            </a:r>
            <a:r>
              <a:rPr lang="en-GB" dirty="0" smtClean="0"/>
              <a:t>) </a:t>
            </a:r>
          </a:p>
          <a:p>
            <a:pPr>
              <a:buNone/>
            </a:pPr>
            <a:r>
              <a:rPr lang="en-US" dirty="0" smtClean="0"/>
              <a:t>governs the collection of  telecom and internet data by </a:t>
            </a:r>
            <a:r>
              <a:rPr lang="en-US" dirty="0" err="1" smtClean="0"/>
              <a:t>telco’s</a:t>
            </a:r>
            <a:r>
              <a:rPr lang="en-US" dirty="0" smtClean="0"/>
              <a:t> and ISPs.</a:t>
            </a:r>
          </a:p>
          <a:p>
            <a:pPr>
              <a:buNone/>
            </a:pPr>
            <a:r>
              <a:rPr lang="en-US" dirty="0" smtClean="0"/>
              <a:t>Motivation: law enforcement and anti-terrorism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900" i="1" dirty="0" smtClean="0"/>
              <a:t>What information is kept?</a:t>
            </a:r>
          </a:p>
          <a:p>
            <a:r>
              <a:rPr lang="en-US" sz="1900" dirty="0" smtClean="0"/>
              <a:t>For telephone: </a:t>
            </a:r>
            <a:r>
              <a:rPr lang="en-US" sz="1900" dirty="0" smtClean="0">
                <a:solidFill>
                  <a:srgbClr val="0033CC"/>
                </a:solidFill>
              </a:rPr>
              <a:t>who is phoning or SMS-</a:t>
            </a:r>
            <a:r>
              <a:rPr lang="en-US" sz="1900" dirty="0" err="1" smtClean="0">
                <a:solidFill>
                  <a:srgbClr val="0033CC"/>
                </a:solidFill>
              </a:rPr>
              <a:t>ing</a:t>
            </a:r>
            <a:r>
              <a:rPr lang="en-US" sz="1900" dirty="0" smtClean="0">
                <a:solidFill>
                  <a:srgbClr val="0033CC"/>
                </a:solidFill>
              </a:rPr>
              <a:t> who, where, when, for how long</a:t>
            </a:r>
          </a:p>
          <a:p>
            <a:pPr>
              <a:buNone/>
            </a:pPr>
            <a:r>
              <a:rPr lang="en-US" sz="1900" i="1" dirty="0" smtClean="0"/>
              <a:t>      Not the content of call or text message.</a:t>
            </a:r>
          </a:p>
          <a:p>
            <a:r>
              <a:rPr lang="en-US" sz="1900" dirty="0" smtClean="0"/>
              <a:t>For email: </a:t>
            </a:r>
            <a:r>
              <a:rPr lang="en-US" sz="1900" dirty="0" smtClean="0">
                <a:solidFill>
                  <a:srgbClr val="0033CC"/>
                </a:solidFill>
              </a:rPr>
              <a:t>who is emailing who, when</a:t>
            </a:r>
          </a:p>
          <a:p>
            <a:pPr>
              <a:buNone/>
            </a:pPr>
            <a:r>
              <a:rPr lang="en-US" sz="1900" dirty="0" smtClean="0"/>
              <a:t>     </a:t>
            </a:r>
            <a:r>
              <a:rPr lang="en-US" sz="1900" i="1" dirty="0" smtClean="0"/>
              <a:t>Not the content of emails</a:t>
            </a:r>
          </a:p>
          <a:p>
            <a:r>
              <a:rPr lang="en-US" sz="1900" dirty="0" smtClean="0"/>
              <a:t>For internet: </a:t>
            </a:r>
            <a:r>
              <a:rPr lang="en-US" sz="1900" dirty="0" smtClean="0">
                <a:solidFill>
                  <a:srgbClr val="0033CC"/>
                </a:solidFill>
              </a:rPr>
              <a:t>time of logging on/off and IP address of client</a:t>
            </a:r>
          </a:p>
          <a:p>
            <a:pPr>
              <a:buNone/>
            </a:pPr>
            <a:r>
              <a:rPr lang="en-US" sz="1900" i="1" dirty="0" smtClean="0"/>
              <a:t>      Not the IP addresses visited or IP traffic</a:t>
            </a:r>
          </a:p>
          <a:p>
            <a:pPr>
              <a:buNone/>
            </a:pPr>
            <a:r>
              <a:rPr lang="en-US" sz="1900" i="1" dirty="0" smtClean="0"/>
              <a:t>Note: email sent via </a:t>
            </a:r>
            <a:r>
              <a:rPr lang="en-US" sz="1900" i="1" dirty="0" err="1" smtClean="0"/>
              <a:t>gmail</a:t>
            </a:r>
            <a:r>
              <a:rPr lang="en-US" sz="1900" i="1" dirty="0" smtClean="0"/>
              <a:t> and text messages via </a:t>
            </a:r>
            <a:r>
              <a:rPr lang="en-US" sz="1900" i="1" dirty="0" err="1" smtClean="0"/>
              <a:t>WhatsApp</a:t>
            </a:r>
            <a:r>
              <a:rPr lang="en-US" sz="1900" i="1" dirty="0" smtClean="0"/>
              <a:t> not recorded</a:t>
            </a:r>
          </a:p>
          <a:p>
            <a:pPr>
              <a:buNone/>
            </a:pPr>
            <a:endParaRPr lang="en-US" sz="1900" dirty="0" smtClean="0"/>
          </a:p>
          <a:p>
            <a:pPr>
              <a:buNone/>
            </a:pPr>
            <a:r>
              <a:rPr lang="en-US" sz="1900" i="1" dirty="0" smtClean="0"/>
              <a:t>How long? </a:t>
            </a:r>
          </a:p>
          <a:p>
            <a:r>
              <a:rPr lang="en-US" sz="1900" dirty="0" smtClean="0"/>
              <a:t>12 months, but reduced to 6 months for email &amp; internet</a:t>
            </a:r>
          </a:p>
          <a:p>
            <a:pPr>
              <a:buNone/>
            </a:pPr>
            <a:endParaRPr lang="en-US" sz="1800" i="1" dirty="0" smtClean="0"/>
          </a:p>
          <a:p>
            <a:pPr>
              <a:buNone/>
            </a:pPr>
            <a:r>
              <a:rPr lang="en-US" sz="1900" dirty="0" smtClean="0"/>
              <a:t>Additionally, public transport card data is kept for 2 years  (original plan: 7 years )</a:t>
            </a:r>
          </a:p>
          <a:p>
            <a:pPr>
              <a:buNone/>
            </a:pPr>
            <a:endParaRPr lang="en-US" sz="19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Data protection in action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01419"/>
          </a:xfrm>
        </p:spPr>
        <p:txBody>
          <a:bodyPr/>
          <a:lstStyle/>
          <a:p>
            <a:pPr>
              <a:buNone/>
            </a:pPr>
            <a:r>
              <a:rPr lang="en-US" sz="1800" dirty="0" err="1" smtClean="0"/>
              <a:t>Malte</a:t>
            </a:r>
            <a:r>
              <a:rPr lang="en-US" sz="1800" dirty="0" smtClean="0"/>
              <a:t> Spitz obtained all the data T-mobile had on him, after long legal battle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See http://www.zeit.de/datenschutz/malte-spitz-vorratsdaten</a:t>
            </a:r>
            <a:endParaRPr lang="en-US" sz="1600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E0EE592-AE30-4965-8A62-0EFAAB159571}" type="slidenum">
              <a:rPr lang="en-GB" smtClean="0">
                <a:latin typeface="Times New Roman" pitchFamily="18" charset="0"/>
                <a:cs typeface="Times New Roman" pitchFamily="18" charset="0"/>
              </a:rPr>
              <a:pPr>
                <a:buFont typeface="Times New Roman" pitchFamily="18" charset="0"/>
                <a:buNone/>
              </a:pPr>
              <a:t>48</a:t>
            </a:fld>
            <a:endParaRPr lang="en-GB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7" name="Picture 4" descr="vorratsdatenspeicherung-im-artike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7093991" cy="399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Data retention in action. Oops...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z="2000" dirty="0" smtClean="0"/>
              <a:t>Some </a:t>
            </a:r>
            <a:r>
              <a:rPr lang="en-US" sz="2000" dirty="0" err="1" smtClean="0"/>
              <a:t>telcos</a:t>
            </a:r>
            <a:r>
              <a:rPr lang="en-US" sz="2000" dirty="0" smtClean="0"/>
              <a:t> </a:t>
            </a:r>
          </a:p>
          <a:p>
            <a:pPr>
              <a:buFont typeface="Times New Roman" pitchFamily="18" charset="0"/>
              <a:buNone/>
            </a:pPr>
            <a:r>
              <a:rPr lang="en-US" sz="2000" dirty="0" smtClean="0"/>
              <a:t>gave the Dutch</a:t>
            </a:r>
          </a:p>
          <a:p>
            <a:pPr>
              <a:buFont typeface="Times New Roman" pitchFamily="18" charset="0"/>
              <a:buNone/>
            </a:pPr>
            <a:r>
              <a:rPr lang="en-US" sz="2000" dirty="0" smtClean="0"/>
              <a:t>authorities also</a:t>
            </a:r>
          </a:p>
          <a:p>
            <a:pPr>
              <a:buFont typeface="Times New Roman" pitchFamily="18" charset="0"/>
              <a:buNone/>
            </a:pPr>
            <a:r>
              <a:rPr lang="en-US" sz="2000" dirty="0" smtClean="0"/>
              <a:t>the </a:t>
            </a:r>
            <a:r>
              <a:rPr lang="en-US" sz="2000" b="1" i="1" dirty="0" smtClean="0"/>
              <a:t>content</a:t>
            </a:r>
            <a:r>
              <a:rPr lang="en-US" sz="2000" dirty="0" smtClean="0"/>
              <a:t> of </a:t>
            </a:r>
          </a:p>
          <a:p>
            <a:pPr>
              <a:buFont typeface="Times New Roman" pitchFamily="18" charset="0"/>
              <a:buNone/>
            </a:pPr>
            <a:r>
              <a:rPr lang="en-US" sz="2000" dirty="0" smtClean="0"/>
              <a:t>all SMSs</a:t>
            </a:r>
          </a:p>
          <a:p>
            <a:pPr>
              <a:buFont typeface="Times New Roman" pitchFamily="18" charset="0"/>
              <a:buNone/>
            </a:pPr>
            <a:r>
              <a:rPr lang="en-US" sz="2000" dirty="0" smtClean="0"/>
              <a:t>- by accident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0C9BEFC-235D-4CCC-98D6-F9EE8041C30C}" type="slidenum">
              <a:rPr lang="en-GB" smtClean="0">
                <a:latin typeface="Times New Roman" pitchFamily="18" charset="0"/>
                <a:cs typeface="Times New Roman" pitchFamily="18" charset="0"/>
              </a:rPr>
              <a:pPr>
                <a:buFont typeface="Times New Roman" pitchFamily="18" charset="0"/>
                <a:buNone/>
              </a:pPr>
              <a:t>49</a:t>
            </a:fld>
            <a:endParaRPr lang="en-GB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1" name="Picture 5" descr="aivd_smsj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124744"/>
            <a:ext cx="5500688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understand privacy risks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What</a:t>
            </a:r>
            <a:r>
              <a:rPr lang="en-US" dirty="0" smtClean="0"/>
              <a:t> information is leaked?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33CC"/>
                </a:solidFill>
              </a:rPr>
              <a:t>How</a:t>
            </a:r>
            <a:r>
              <a:rPr lang="en-US" dirty="0" smtClean="0"/>
              <a:t> is information leaked?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33CC"/>
                </a:solidFill>
              </a:rPr>
              <a:t>Who</a:t>
            </a:r>
            <a:r>
              <a:rPr lang="en-US" dirty="0" smtClean="0"/>
              <a:t> are the parties that might get this information?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33CC"/>
                </a:solidFill>
              </a:rPr>
              <a:t>     What</a:t>
            </a:r>
            <a:r>
              <a:rPr lang="en-US" dirty="0" smtClean="0"/>
              <a:t> </a:t>
            </a:r>
            <a:r>
              <a:rPr lang="en-US" dirty="0"/>
              <a:t>will they do with it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33CC"/>
                </a:solidFill>
              </a:rPr>
              <a:t>     </a:t>
            </a:r>
            <a:r>
              <a:rPr lang="en-US" b="1" i="1" dirty="0" smtClean="0">
                <a:solidFill>
                  <a:srgbClr val="FF0000"/>
                </a:solidFill>
              </a:rPr>
              <a:t>Why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/>
              <a:t>are parties interested </a:t>
            </a:r>
            <a:r>
              <a:rPr lang="en-US" i="1" dirty="0" smtClean="0"/>
              <a:t>in </a:t>
            </a:r>
            <a:r>
              <a:rPr lang="en-US" i="1" dirty="0"/>
              <a:t>this information?</a:t>
            </a:r>
          </a:p>
          <a:p>
            <a:pPr marL="0" indent="0">
              <a:buNone/>
            </a:pPr>
            <a:r>
              <a:rPr lang="en-US" dirty="0"/>
              <a:t>     </a:t>
            </a:r>
          </a:p>
          <a:p>
            <a:r>
              <a:rPr lang="en-US" dirty="0" smtClean="0"/>
              <a:t>What are the </a:t>
            </a:r>
            <a:r>
              <a:rPr lang="en-US" dirty="0" smtClean="0">
                <a:solidFill>
                  <a:srgbClr val="0033CC"/>
                </a:solidFill>
              </a:rPr>
              <a:t>legal rules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Right to be forgotten?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50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412949"/>
            <a:ext cx="3343544" cy="27047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4869"/>
          <a:stretch/>
        </p:blipFill>
        <p:spPr>
          <a:xfrm>
            <a:off x="821317" y="1433916"/>
            <a:ext cx="3952507" cy="3180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General observations on</a:t>
            </a:r>
            <a:br>
              <a:rPr lang="en-US" dirty="0" smtClean="0"/>
            </a:br>
            <a:r>
              <a:rPr lang="en-US" dirty="0" smtClean="0"/>
              <a:t> privacy &amp; anonymity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51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threats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On the web &amp; internet</a:t>
            </a:r>
          </a:p>
          <a:p>
            <a:r>
              <a:rPr lang="en-US" sz="1800" dirty="0" smtClean="0"/>
              <a:t>IP addresses, cookies, esp.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party cookies, Flash cookies, Web beacons, </a:t>
            </a:r>
            <a:r>
              <a:rPr lang="en-US" sz="1800" dirty="0" err="1" smtClean="0"/>
              <a:t>Etags</a:t>
            </a:r>
            <a:r>
              <a:rPr lang="en-US" sz="1800" dirty="0" smtClean="0"/>
              <a:t>, …</a:t>
            </a:r>
          </a:p>
          <a:p>
            <a:pPr marL="0" indent="0">
              <a:buNone/>
            </a:pPr>
            <a:r>
              <a:rPr lang="en-US" dirty="0" smtClean="0"/>
              <a:t>In physical world</a:t>
            </a:r>
          </a:p>
          <a:p>
            <a:r>
              <a:rPr lang="en-US" sz="1800" dirty="0" smtClean="0"/>
              <a:t>mobile phone tracking in shops, transport cards, electronic payments, ..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Growing issue in general, with ever more </a:t>
            </a:r>
            <a:r>
              <a:rPr lang="en-US" dirty="0" smtClean="0">
                <a:solidFill>
                  <a:srgbClr val="0033CC"/>
                </a:solidFill>
              </a:rPr>
              <a:t>Big Data </a:t>
            </a:r>
          </a:p>
          <a:p>
            <a:pPr>
              <a:buNone/>
            </a:pPr>
            <a:r>
              <a:rPr lang="en-US" dirty="0" smtClean="0"/>
              <a:t>	lots of data, and lots of computing power to use it</a:t>
            </a:r>
          </a:p>
          <a:p>
            <a:pPr>
              <a:buNone/>
            </a:pPr>
            <a:r>
              <a:rPr lang="en-US" dirty="0" smtClean="0"/>
              <a:t>Future issues: 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Google glasses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growing power of social networks 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online image search using upload picture of someone face, 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...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52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&amp; Function creep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1403648" y="1196752"/>
            <a:ext cx="7293496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Privacy is an obvious first casualty in function creep.</a:t>
            </a:r>
          </a:p>
          <a:p>
            <a:pPr marL="0" indent="0">
              <a:buNone/>
            </a:pPr>
            <a:r>
              <a:rPr lang="en-US" dirty="0" smtClean="0"/>
              <a:t>Once people have data, they will use it!</a:t>
            </a:r>
            <a:endParaRPr lang="en-US" sz="2400" dirty="0" smtClean="0"/>
          </a:p>
          <a:p>
            <a:pPr>
              <a:buFont typeface="Times New Roman" pitchFamily="18" charset="0"/>
              <a:buNone/>
            </a:pPr>
            <a:endParaRPr lang="en-US" sz="2000" dirty="0" smtClean="0"/>
          </a:p>
          <a:p>
            <a:pPr>
              <a:buFont typeface="Times New Roman" pitchFamily="18" charset="0"/>
              <a:buNone/>
            </a:pPr>
            <a:r>
              <a:rPr lang="en-US" sz="1800" i="1" dirty="0" smtClean="0"/>
              <a:t>Examples:</a:t>
            </a:r>
          </a:p>
          <a:p>
            <a:r>
              <a:rPr lang="en-US" sz="1800" i="1" dirty="0" smtClean="0"/>
              <a:t>Dutch car navigation system TomTom sold customer data to police for optimal placement of speed cameras..</a:t>
            </a:r>
            <a:r>
              <a:rPr lang="en-US" sz="1800" dirty="0" smtClean="0">
                <a:solidFill>
                  <a:schemeClr val="accent2"/>
                </a:solidFill>
              </a:rPr>
              <a:t>.</a:t>
            </a:r>
            <a:endParaRPr lang="en-US" sz="1800" dirty="0" smtClean="0"/>
          </a:p>
          <a:p>
            <a:pPr lvl="1"/>
            <a:r>
              <a:rPr lang="en-US" sz="1800" i="1" dirty="0" smtClean="0"/>
              <a:t>So even if you do pay, you may still  be one of the products …</a:t>
            </a:r>
          </a:p>
          <a:p>
            <a:pPr lvl="1"/>
            <a:endParaRPr lang="en-US" sz="2000" i="1" dirty="0" smtClean="0"/>
          </a:p>
          <a:p>
            <a:pPr lvl="1"/>
            <a:endParaRPr lang="en-US" sz="2000" dirty="0" smtClean="0"/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D5F5B0F-258D-4FB3-9996-1F197F99C68D}" type="slidenum">
              <a:rPr lang="en-GB" smtClean="0">
                <a:latin typeface="Times New Roman" pitchFamily="18" charset="0"/>
                <a:cs typeface="Times New Roman" pitchFamily="18" charset="0"/>
              </a:rPr>
              <a:pPr>
                <a:buFont typeface="Times New Roman" pitchFamily="18" charset="0"/>
                <a:buNone/>
              </a:pPr>
              <a:t>53</a:t>
            </a:fld>
            <a:endParaRPr lang="en-GB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54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852" t="23472" r="42874" b="3832"/>
          <a:stretch>
            <a:fillRect/>
          </a:stretch>
        </p:blipFill>
        <p:spPr bwMode="auto">
          <a:xfrm>
            <a:off x="1730670" y="260648"/>
            <a:ext cx="541666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Anonymisation</a:t>
            </a:r>
            <a:r>
              <a:rPr lang="en-US" dirty="0" smtClean="0"/>
              <a:t> is hard!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It may be harder to </a:t>
            </a:r>
            <a:r>
              <a:rPr lang="en-US" dirty="0" err="1" smtClean="0"/>
              <a:t>anonymise</a:t>
            </a:r>
            <a:r>
              <a:rPr lang="en-US" dirty="0" smtClean="0"/>
              <a:t> data then you think!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Classic example:</a:t>
            </a:r>
          </a:p>
          <a:p>
            <a:r>
              <a:rPr lang="en-US" dirty="0" smtClean="0"/>
              <a:t>In  2006, AOL released 2 </a:t>
            </a:r>
            <a:r>
              <a:rPr lang="en-US" dirty="0" err="1" smtClean="0"/>
              <a:t>Gbyte</a:t>
            </a:r>
            <a:r>
              <a:rPr lang="en-US" dirty="0" smtClean="0"/>
              <a:t> of </a:t>
            </a:r>
            <a:r>
              <a:rPr lang="en-US" dirty="0" err="1" smtClean="0"/>
              <a:t>anonymised</a:t>
            </a:r>
            <a:r>
              <a:rPr lang="en-US" dirty="0" smtClean="0"/>
              <a:t> search data for research purposes</a:t>
            </a:r>
          </a:p>
          <a:p>
            <a:pPr lvl="1"/>
            <a:r>
              <a:rPr lang="en-US" sz="1800" dirty="0" smtClean="0"/>
              <a:t> twenty million search queries for over 650,000 users over a 3-month period</a:t>
            </a:r>
          </a:p>
          <a:p>
            <a:pPr lvl="1"/>
            <a:endParaRPr lang="en-US" sz="1800" dirty="0" smtClean="0"/>
          </a:p>
          <a:p>
            <a:r>
              <a:rPr lang="en-US" sz="1800" dirty="0" smtClean="0"/>
              <a:t>Research then quickly could identify some users, because the search queries contained personally identifying information. </a:t>
            </a:r>
          </a:p>
          <a:p>
            <a:endParaRPr lang="en-US" sz="1800" dirty="0" smtClean="0"/>
          </a:p>
          <a:p>
            <a:r>
              <a:rPr lang="en-US" sz="1800" dirty="0" smtClean="0"/>
              <a:t>It also revealed some amusing, sad, and highly disturbing search histories of individuals.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55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Oops, meta-data…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Times New Roman" pitchFamily="18" charset="0"/>
              <a:buNone/>
            </a:pPr>
            <a:r>
              <a:rPr lang="en-US" sz="1800" dirty="0" smtClean="0"/>
              <a:t>The file on Iraq of UK government, produced by UK intelligence services </a:t>
            </a:r>
          </a:p>
          <a:p>
            <a:pPr>
              <a:buFont typeface="Times New Roman" pitchFamily="18" charset="0"/>
              <a:buNone/>
            </a:pPr>
            <a:r>
              <a:rPr lang="en-US" sz="1800" dirty="0" smtClean="0"/>
              <a:t>prior </a:t>
            </a:r>
            <a:r>
              <a:rPr lang="en-US" sz="1800" dirty="0"/>
              <a:t> </a:t>
            </a:r>
            <a:r>
              <a:rPr lang="en-US" sz="1800" dirty="0" smtClean="0"/>
              <a:t>to the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Gulf War, was distributed as .doc file. </a:t>
            </a:r>
          </a:p>
          <a:p>
            <a:pPr>
              <a:buFont typeface="Times New Roman" pitchFamily="18" charset="0"/>
              <a:buNone/>
            </a:pPr>
            <a:r>
              <a:rPr lang="en-US" sz="1800" dirty="0" smtClean="0"/>
              <a:t>Meta-data in this document included </a:t>
            </a:r>
          </a:p>
          <a:p>
            <a:pPr>
              <a:buFont typeface="Times New Roman" pitchFamily="18" charset="0"/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Rev. #1: "cic22" edited file "C:\DOCUME~1\</a:t>
            </a:r>
            <a:r>
              <a:rPr lang="en-US" sz="1800" b="1" dirty="0" smtClean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phamill</a:t>
            </a:r>
            <a:r>
              <a:rPr lang="en-US" sz="18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\Temp\AutoRecovery save of Iraq - security.asd" ..</a:t>
            </a:r>
          </a:p>
          <a:p>
            <a:pPr>
              <a:buFont typeface="Times New Roman" pitchFamily="18" charset="0"/>
              <a:buNone/>
            </a:pPr>
            <a:r>
              <a:rPr lang="en-US" sz="18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   ..</a:t>
            </a:r>
          </a:p>
          <a:p>
            <a:pPr>
              <a:buFont typeface="Times New Roman" pitchFamily="18" charset="0"/>
              <a:buNone/>
            </a:pPr>
            <a:r>
              <a:rPr lang="en-US" sz="18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   Rev. #6: "</a:t>
            </a:r>
            <a:r>
              <a:rPr lang="en-US" sz="1800" b="1" dirty="0" err="1" smtClean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ablackshaw</a:t>
            </a:r>
            <a:r>
              <a:rPr lang="en-US" sz="18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" edited file "C:\ABlackshaw\Iraq - security.doc" ..</a:t>
            </a:r>
          </a:p>
          <a:p>
            <a:pPr>
              <a:buFont typeface="Times New Roman" pitchFamily="18" charset="0"/>
              <a:buNone/>
            </a:pPr>
            <a:r>
              <a:rPr lang="en-US" sz="18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   Rev. #10: "</a:t>
            </a:r>
            <a:r>
              <a:rPr lang="en-US" sz="1800" b="1" dirty="0" err="1" smtClean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MKhan</a:t>
            </a:r>
            <a:r>
              <a:rPr lang="en-US" sz="18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" edited file "C:\WINNT\Profiles\mkhan\Desktop\Iraq.doc" ..</a:t>
            </a:r>
          </a:p>
          <a:p>
            <a:pPr>
              <a:buFont typeface="Times New Roman" pitchFamily="18" charset="0"/>
              <a:buNone/>
            </a:pPr>
            <a:r>
              <a:rPr lang="en-US" sz="1800" dirty="0" smtClean="0"/>
              <a:t>leaking some of the political people, not experts, who edited it</a:t>
            </a:r>
          </a:p>
          <a:p>
            <a:r>
              <a:rPr lang="en-US" sz="1800" dirty="0" smtClean="0"/>
              <a:t>Paul </a:t>
            </a:r>
            <a:r>
              <a:rPr lang="en-US" sz="1800" dirty="0" err="1" smtClean="0"/>
              <a:t>Hamill</a:t>
            </a:r>
            <a:r>
              <a:rPr lang="en-US" sz="1800" dirty="0" smtClean="0"/>
              <a:t> - Foreign Office official</a:t>
            </a:r>
          </a:p>
          <a:p>
            <a:r>
              <a:rPr lang="en-US" sz="1800" dirty="0" smtClean="0"/>
              <a:t>Alison </a:t>
            </a:r>
            <a:r>
              <a:rPr lang="en-US" sz="1800" dirty="0" err="1" smtClean="0"/>
              <a:t>Blackshaw</a:t>
            </a:r>
            <a:r>
              <a:rPr lang="en-US" sz="1800" dirty="0" smtClean="0"/>
              <a:t> -  personal assistant of the Prime Minister's press secretary</a:t>
            </a:r>
          </a:p>
          <a:p>
            <a:r>
              <a:rPr lang="en-US" sz="1800" dirty="0" err="1" smtClean="0"/>
              <a:t>Murtaza</a:t>
            </a:r>
            <a:r>
              <a:rPr lang="en-US" sz="1800" dirty="0" smtClean="0"/>
              <a:t> Khan - junior press officer for the Prime Minister </a:t>
            </a:r>
            <a:endParaRPr lang="en-US" sz="1800" dirty="0" smtClean="0">
              <a:solidFill>
                <a:srgbClr val="009900"/>
              </a:solidFill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4F4F9D8-61C8-42A8-BBF7-78CE437BDFD9}" type="slidenum">
              <a:rPr lang="en-GB" smtClean="0">
                <a:latin typeface="Times New Roman" pitchFamily="18" charset="0"/>
                <a:cs typeface="Times New Roman" pitchFamily="18" charset="0"/>
              </a:rPr>
              <a:pPr>
                <a:buFont typeface="Times New Roman" pitchFamily="18" charset="0"/>
                <a:buNone/>
              </a:pPr>
              <a:t>56</a:t>
            </a:fld>
            <a:endParaRPr lang="en-GB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the future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Battle </a:t>
            </a:r>
            <a:r>
              <a:rPr lang="en-US" i="1" dirty="0" smtClean="0"/>
              <a:t>of</a:t>
            </a:r>
            <a:r>
              <a:rPr lang="en-US" dirty="0" smtClean="0"/>
              <a:t> and </a:t>
            </a:r>
            <a:r>
              <a:rPr lang="en-US" i="1" dirty="0" smtClean="0"/>
              <a:t>in</a:t>
            </a:r>
            <a:r>
              <a:rPr lang="en-US" dirty="0" smtClean="0"/>
              <a:t> the browsers:</a:t>
            </a:r>
          </a:p>
          <a:p>
            <a:pPr lvl="1">
              <a:buNone/>
            </a:pPr>
            <a:r>
              <a:rPr lang="en-US" dirty="0" smtClean="0">
                <a:solidFill>
                  <a:srgbClr val="0033CC"/>
                </a:solidFill>
              </a:rPr>
              <a:t>What will be the </a:t>
            </a:r>
            <a:r>
              <a:rPr lang="en-US" i="1" dirty="0" smtClean="0">
                <a:solidFill>
                  <a:srgbClr val="0033CC"/>
                </a:solidFill>
              </a:rPr>
              <a:t>default</a:t>
            </a:r>
            <a:r>
              <a:rPr lang="en-US" dirty="0" smtClean="0">
                <a:solidFill>
                  <a:srgbClr val="0033CC"/>
                </a:solidFill>
              </a:rPr>
              <a:t> policies &amp; configurations of web-browsers and apps?  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 err="1" smtClean="0"/>
              <a:t>wrt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009900"/>
                </a:solidFill>
              </a:rPr>
              <a:t>3</a:t>
            </a:r>
            <a:r>
              <a:rPr lang="en-US" baseline="30000" dirty="0" smtClean="0">
                <a:solidFill>
                  <a:srgbClr val="009900"/>
                </a:solidFill>
              </a:rPr>
              <a:t>rd</a:t>
            </a:r>
            <a:r>
              <a:rPr lang="en-US" dirty="0" smtClean="0">
                <a:solidFill>
                  <a:srgbClr val="009900"/>
                </a:solidFill>
              </a:rPr>
              <a:t> party cookies</a:t>
            </a:r>
            <a:endParaRPr lang="en-US" dirty="0" smtClean="0"/>
          </a:p>
          <a:p>
            <a:r>
              <a:rPr lang="en-US" dirty="0" smtClean="0">
                <a:solidFill>
                  <a:srgbClr val="0033CC"/>
                </a:solidFill>
              </a:rPr>
              <a:t>What parties are controlling this, and what are their motives &amp; business models?</a:t>
            </a:r>
          </a:p>
          <a:p>
            <a:pPr lvl="1"/>
            <a:r>
              <a:rPr lang="en-US" dirty="0" smtClean="0"/>
              <a:t>The evolution of Google Chrome is steered by different (market) incentives than Mozilla Firefox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Will web-sites have unique identifiers, even if you block or frequently delete cookies?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9900"/>
                </a:solidFill>
              </a:rPr>
              <a:t>IP address</a:t>
            </a:r>
          </a:p>
          <a:p>
            <a:pPr lvl="1"/>
            <a:r>
              <a:rPr lang="en-US" dirty="0" smtClean="0"/>
              <a:t>note that web sites are keen to collect unique identifiers, </a:t>
            </a:r>
            <a:r>
              <a:rPr lang="en-US" dirty="0" err="1" smtClean="0"/>
              <a:t>eg</a:t>
            </a:r>
            <a:r>
              <a:rPr lang="en-US" dirty="0" smtClean="0"/>
              <a:t> phone number (in WhatsApp, or for Google account recovery) or credit card number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57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Risks</a:t>
            </a:r>
            <a:endParaRPr lang="nl-NL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96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sd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59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1014412"/>
            <a:ext cx="718185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0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Parties involved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user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website</a:t>
            </a:r>
            <a:r>
              <a:rPr lang="en-US" dirty="0" smtClean="0"/>
              <a:t> visited</a:t>
            </a:r>
          </a:p>
          <a:p>
            <a:r>
              <a:rPr lang="en-US" dirty="0" smtClean="0"/>
              <a:t>websites providing </a:t>
            </a:r>
            <a:r>
              <a:rPr lang="en-US" dirty="0" smtClean="0">
                <a:solidFill>
                  <a:srgbClr val="0033CC"/>
                </a:solidFill>
              </a:rPr>
              <a:t>3</a:t>
            </a:r>
            <a:r>
              <a:rPr lang="en-US" baseline="30000" dirty="0" smtClean="0">
                <a:solidFill>
                  <a:srgbClr val="0033CC"/>
                </a:solidFill>
              </a:rPr>
              <a:t>rd</a:t>
            </a:r>
            <a:r>
              <a:rPr lang="en-US" dirty="0" smtClean="0">
                <a:solidFill>
                  <a:srgbClr val="0033CC"/>
                </a:solidFill>
              </a:rPr>
              <a:t> party </a:t>
            </a:r>
            <a:r>
              <a:rPr lang="en-US" dirty="0" smtClean="0"/>
              <a:t>content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internet service provider (ISP)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browser</a:t>
            </a:r>
          </a:p>
          <a:p>
            <a:pPr lvl="1"/>
            <a:r>
              <a:rPr lang="en-US" dirty="0" smtClean="0"/>
              <a:t>producer of the browser, </a:t>
            </a:r>
            <a:r>
              <a:rPr lang="en-US" dirty="0" err="1" smtClean="0"/>
              <a:t>eg</a:t>
            </a:r>
            <a:r>
              <a:rPr lang="en-US" dirty="0" smtClean="0"/>
              <a:t> Microsoft for IE, Google for Chrome</a:t>
            </a:r>
          </a:p>
          <a:p>
            <a:pPr lvl="1"/>
            <a:r>
              <a:rPr lang="en-US" dirty="0" smtClean="0"/>
              <a:t>producer of browser plug-ins, </a:t>
            </a:r>
            <a:r>
              <a:rPr lang="en-US" dirty="0" err="1" smtClean="0"/>
              <a:t>eg</a:t>
            </a:r>
            <a:r>
              <a:rPr lang="en-US" dirty="0" smtClean="0"/>
              <a:t> Adobe for Flash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public authorities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33CC"/>
                </a:solidFill>
              </a:rPr>
              <a:t>national security agencies</a:t>
            </a:r>
          </a:p>
          <a:p>
            <a:pPr lvl="1"/>
            <a:r>
              <a:rPr lang="en-US" dirty="0" smtClean="0"/>
              <a:t>AIVD and MIVD, </a:t>
            </a:r>
            <a:r>
              <a:rPr lang="en-US" dirty="0" err="1" smtClean="0"/>
              <a:t>eg</a:t>
            </a:r>
            <a:r>
              <a:rPr lang="en-US" dirty="0" smtClean="0"/>
              <a:t>. via CIOT (</a:t>
            </a:r>
            <a:r>
              <a:rPr lang="en-GB" dirty="0" err="1" smtClean="0"/>
              <a:t>Centraal</a:t>
            </a:r>
            <a:r>
              <a:rPr lang="en-GB" dirty="0" smtClean="0"/>
              <a:t> </a:t>
            </a:r>
            <a:r>
              <a:rPr lang="en-GB" dirty="0" err="1" smtClean="0"/>
              <a:t>Informatiepunt</a:t>
            </a:r>
            <a:r>
              <a:rPr lang="en-GB" dirty="0" smtClean="0"/>
              <a:t> </a:t>
            </a:r>
            <a:r>
              <a:rPr lang="en-GB" dirty="0" err="1" smtClean="0"/>
              <a:t>Onderzoek</a:t>
            </a:r>
            <a:r>
              <a:rPr lang="en-GB" dirty="0" smtClean="0"/>
              <a:t> </a:t>
            </a:r>
            <a:r>
              <a:rPr lang="en-GB" dirty="0" err="1" smtClean="0"/>
              <a:t>Telecommunicatie</a:t>
            </a:r>
            <a:r>
              <a:rPr lang="en-GB" dirty="0" smtClean="0"/>
              <a:t>)</a:t>
            </a:r>
          </a:p>
          <a:p>
            <a:pPr lvl="1"/>
            <a:r>
              <a:rPr lang="en-US" dirty="0" smtClean="0"/>
              <a:t>NSA </a:t>
            </a:r>
            <a:r>
              <a:rPr lang="en-US" dirty="0" err="1" smtClean="0"/>
              <a:t>eg</a:t>
            </a:r>
            <a:r>
              <a:rPr lang="en-US" dirty="0" smtClean="0"/>
              <a:t>. via PRISM</a:t>
            </a:r>
          </a:p>
          <a:p>
            <a:r>
              <a:rPr lang="en-US" dirty="0" smtClean="0"/>
              <a:t>(</a:t>
            </a:r>
            <a:r>
              <a:rPr lang="en-US" dirty="0" err="1" smtClean="0">
                <a:solidFill>
                  <a:srgbClr val="0033CC"/>
                </a:solidFill>
              </a:rPr>
              <a:t>organised</a:t>
            </a:r>
            <a:r>
              <a:rPr lang="en-US" dirty="0" smtClean="0">
                <a:solidFill>
                  <a:srgbClr val="0033CC"/>
                </a:solidFill>
              </a:rPr>
              <a:t>) criminals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33CC"/>
                </a:solidFill>
              </a:rPr>
              <a:t>hacktivists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0033CC"/>
                </a:solidFill>
              </a:rPr>
              <a:t>random hackers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33CC"/>
                </a:solidFill>
              </a:rPr>
              <a:t>legislators</a:t>
            </a:r>
            <a:r>
              <a:rPr lang="en-US" dirty="0" smtClean="0"/>
              <a:t> (national and EU level), </a:t>
            </a:r>
            <a:r>
              <a:rPr lang="en-US" dirty="0" smtClean="0">
                <a:solidFill>
                  <a:srgbClr val="0033CC"/>
                </a:solidFill>
              </a:rPr>
              <a:t>government regulators </a:t>
            </a:r>
            <a:r>
              <a:rPr lang="en-US" dirty="0" smtClean="0"/>
              <a:t>(ACM) and watchdogs (CPB), </a:t>
            </a:r>
            <a:r>
              <a:rPr lang="en-US" dirty="0" smtClean="0">
                <a:solidFill>
                  <a:srgbClr val="0033CC"/>
                </a:solidFill>
              </a:rPr>
              <a:t>privacy advocates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33CC"/>
                </a:solidFill>
              </a:rPr>
              <a:t>scientific researchers</a:t>
            </a:r>
            <a:r>
              <a:rPr lang="en-US" dirty="0" smtClean="0"/>
              <a:t>....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Privacy risks? </a:t>
            </a:r>
            <a:r>
              <a:rPr lang="nl-NL" b="1" dirty="0" smtClean="0"/>
              <a:t>profiling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Some people will claim they have nothing to hide.</a:t>
            </a:r>
          </a:p>
          <a:p>
            <a:pPr marL="0" indent="0">
              <a:buNone/>
            </a:pPr>
            <a:r>
              <a:rPr lang="nl-NL" dirty="0" smtClean="0"/>
              <a:t>They may even claim that they like targetted advertising.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But the risks of </a:t>
            </a:r>
            <a:r>
              <a:rPr lang="nl-NL" dirty="0" smtClean="0">
                <a:solidFill>
                  <a:srgbClr val="FF0000"/>
                </a:solidFill>
              </a:rPr>
              <a:t>profiling</a:t>
            </a:r>
            <a:r>
              <a:rPr lang="nl-NL" dirty="0" smtClean="0">
                <a:solidFill>
                  <a:srgbClr val="0033CC"/>
                </a:solidFill>
              </a:rPr>
              <a:t> </a:t>
            </a:r>
            <a:r>
              <a:rPr lang="nl-NL" dirty="0" smtClean="0"/>
              <a:t>go further:</a:t>
            </a:r>
          </a:p>
          <a:p>
            <a:r>
              <a:rPr lang="nl-NL" dirty="0" smtClean="0">
                <a:solidFill>
                  <a:srgbClr val="0033CC"/>
                </a:solidFill>
              </a:rPr>
              <a:t>you may pay a higher price than someone else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</a:t>
            </a:r>
            <a:r>
              <a:rPr lang="nl-NL" sz="1800" dirty="0" smtClean="0"/>
              <a:t>because your profile shows that you are richer</a:t>
            </a:r>
          </a:p>
          <a:p>
            <a:r>
              <a:rPr lang="nl-NL" dirty="0" smtClean="0">
                <a:solidFill>
                  <a:srgbClr val="0033CC"/>
                </a:solidFill>
              </a:rPr>
              <a:t>you may not be offered the same product as someone else</a:t>
            </a:r>
          </a:p>
          <a:p>
            <a:pPr marL="0" indent="0">
              <a:buNone/>
            </a:pPr>
            <a:r>
              <a:rPr lang="nl-NL" sz="1800" dirty="0" smtClean="0"/>
              <a:t>     eg no insurance </a:t>
            </a:r>
            <a:r>
              <a:rPr lang="nl-NL" sz="1800" dirty="0"/>
              <a:t>because your profile </a:t>
            </a:r>
            <a:r>
              <a:rPr lang="nl-NL" sz="1800" dirty="0" smtClean="0"/>
              <a:t>indicates higher risks </a:t>
            </a:r>
          </a:p>
          <a:p>
            <a:r>
              <a:rPr lang="nl-NL" dirty="0" smtClean="0">
                <a:solidFill>
                  <a:srgbClr val="0033CC"/>
                </a:solidFill>
              </a:rPr>
              <a:t>you may not get the same information as someone else, </a:t>
            </a:r>
          </a:p>
          <a:p>
            <a:pPr marL="0" indent="0">
              <a:buNone/>
            </a:pPr>
            <a:r>
              <a:rPr lang="nl-NL" sz="1800" dirty="0" smtClean="0"/>
              <a:t>      eg your online newspaper will filter contents you don’t like to read</a:t>
            </a:r>
          </a:p>
          <a:p>
            <a:pPr marL="0" indent="0">
              <a:buNone/>
            </a:pPr>
            <a:r>
              <a:rPr lang="nl-NL" dirty="0">
                <a:solidFill>
                  <a:srgbClr val="0033CC"/>
                </a:solidFill>
              </a:rPr>
              <a:t> </a:t>
            </a:r>
            <a:r>
              <a:rPr lang="nl-NL" dirty="0" smtClean="0">
                <a:solidFill>
                  <a:srgbClr val="0033CC"/>
                </a:solidFill>
              </a:rPr>
              <a:t>    so </a:t>
            </a:r>
            <a:r>
              <a:rPr lang="nl-NL" dirty="0">
                <a:solidFill>
                  <a:srgbClr val="0033CC"/>
                </a:solidFill>
              </a:rPr>
              <a:t>getting objective information gets harder</a:t>
            </a:r>
            <a:endParaRPr lang="nl-NL" dirty="0" smtClean="0"/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47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Privacy risks? 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Apart from the fundamental </a:t>
            </a:r>
            <a:r>
              <a:rPr lang="nl-NL" dirty="0" smtClean="0">
                <a:solidFill>
                  <a:srgbClr val="0033CC"/>
                </a:solidFill>
              </a:rPr>
              <a:t>loss of privacy </a:t>
            </a:r>
            <a:r>
              <a:rPr lang="nl-NL" dirty="0" smtClean="0"/>
              <a:t>&amp;</a:t>
            </a:r>
            <a:r>
              <a:rPr lang="nl-NL" dirty="0" smtClean="0">
                <a:solidFill>
                  <a:srgbClr val="0033CC"/>
                </a:solidFill>
              </a:rPr>
              <a:t> profiling</a:t>
            </a:r>
          </a:p>
          <a:p>
            <a:pPr marL="0" indent="0">
              <a:buNone/>
            </a:pPr>
            <a:r>
              <a:rPr lang="nl-NL" dirty="0" smtClean="0"/>
              <a:t>other risks include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>
                <a:solidFill>
                  <a:srgbClr val="0033CC"/>
                </a:solidFill>
              </a:rPr>
              <a:t>stolen personal information used for other attacks </a:t>
            </a:r>
            <a:r>
              <a:rPr lang="nl-NL" dirty="0" smtClean="0"/>
              <a:t>, eg</a:t>
            </a:r>
          </a:p>
          <a:p>
            <a:pPr lvl="1"/>
            <a:r>
              <a:rPr lang="nl-NL" sz="1800" dirty="0" smtClean="0"/>
              <a:t>attacks on your friends, colleagues</a:t>
            </a:r>
          </a:p>
          <a:p>
            <a:pPr lvl="1"/>
            <a:r>
              <a:rPr lang="nl-NL" sz="1800" dirty="0" smtClean="0"/>
              <a:t>blackmailing, eg of children for webcam sex</a:t>
            </a:r>
          </a:p>
          <a:p>
            <a:pPr lvl="1"/>
            <a:r>
              <a:rPr lang="nl-NL" sz="1800" dirty="0" smtClean="0"/>
              <a:t>...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  especially useful for </a:t>
            </a:r>
            <a:r>
              <a:rPr lang="nl-NL" dirty="0" smtClean="0">
                <a:solidFill>
                  <a:srgbClr val="0033CC"/>
                </a:solidFill>
              </a:rPr>
              <a:t>social engineering attacks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>
                <a:solidFill>
                  <a:srgbClr val="0033CC"/>
                </a:solidFill>
              </a:rPr>
              <a:t>identity theft</a:t>
            </a:r>
            <a:endParaRPr lang="nl-NL" dirty="0" smtClean="0"/>
          </a:p>
          <a:p>
            <a:pPr lvl="1"/>
            <a:r>
              <a:rPr lang="nl-NL" dirty="0" smtClean="0"/>
              <a:t>reported to be the fasted growing form of crime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43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Privacy risk: more hacking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62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789" y="1699151"/>
            <a:ext cx="6667450" cy="4068801"/>
          </a:xfrm>
          <a:prstGeom prst="rect">
            <a:avLst/>
          </a:prstGeom>
        </p:spPr>
      </p:pic>
      <p:pic>
        <p:nvPicPr>
          <p:cNvPr id="1026" name="Picture 2" descr="http://www.clicrbs.com.br/blog/fotos/75041post_f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423" y="1196752"/>
            <a:ext cx="184963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74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Privacy risk: identity theft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63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902817"/>
            <a:ext cx="7378005" cy="47118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38772" y="4581128"/>
            <a:ext cx="504056" cy="144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201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/>
          </a:bodyPr>
          <a:lstStyle/>
          <a:p>
            <a:r>
              <a:rPr lang="en-US" dirty="0" err="1" smtClean="0"/>
              <a:t>Facebook’s</a:t>
            </a:r>
            <a:r>
              <a:rPr lang="en-US" dirty="0" smtClean="0"/>
              <a:t> Beacon ruining Christmas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64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154" t="16063" r="32185" b="1890"/>
          <a:stretch>
            <a:fillRect/>
          </a:stretch>
        </p:blipFill>
        <p:spPr bwMode="auto">
          <a:xfrm>
            <a:off x="1067272" y="1124470"/>
            <a:ext cx="6552728" cy="572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478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Brother Pizza Shop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65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25373"/>
          <a:stretch>
            <a:fillRect/>
          </a:stretch>
        </p:blipFill>
        <p:spPr bwMode="auto">
          <a:xfrm>
            <a:off x="1187624" y="1124744"/>
            <a:ext cx="6381750" cy="508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78840" t="86797" r="5256" b="5493"/>
          <a:stretch>
            <a:fillRect/>
          </a:stretch>
        </p:blipFill>
        <p:spPr bwMode="auto">
          <a:xfrm>
            <a:off x="6084168" y="5445224"/>
            <a:ext cx="1198129" cy="50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Browser plugins to try out!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mtClean="0"/>
              <a:t> </a:t>
            </a:r>
            <a:endParaRPr lang="en-US" dirty="0" smtClean="0"/>
          </a:p>
          <a:p>
            <a:r>
              <a:rPr lang="en-US" dirty="0" err="1" smtClean="0">
                <a:solidFill>
                  <a:srgbClr val="0033CC"/>
                </a:solidFill>
              </a:rPr>
              <a:t>lightbeam</a:t>
            </a:r>
            <a:r>
              <a:rPr lang="en-US" dirty="0" smtClean="0"/>
              <a:t>   Firefox</a:t>
            </a:r>
          </a:p>
          <a:p>
            <a:r>
              <a:rPr lang="en-US" dirty="0" err="1" smtClean="0">
                <a:solidFill>
                  <a:srgbClr val="0033CC"/>
                </a:solidFill>
              </a:rPr>
              <a:t>ghostery</a:t>
            </a:r>
            <a:r>
              <a:rPr lang="en-US" dirty="0" smtClean="0"/>
              <a:t>     </a:t>
            </a:r>
            <a:r>
              <a:rPr lang="en-GB" dirty="0" smtClean="0"/>
              <a:t>Firefox, Chrome, Safari, Opera en IE</a:t>
            </a:r>
            <a:endParaRPr lang="en-US" dirty="0" smtClean="0"/>
          </a:p>
          <a:p>
            <a:r>
              <a:rPr lang="en-GB" dirty="0" smtClean="0">
                <a:solidFill>
                  <a:srgbClr val="0033CC"/>
                </a:solidFill>
              </a:rPr>
              <a:t>DNTM</a:t>
            </a:r>
            <a:r>
              <a:rPr lang="en-GB" dirty="0" smtClean="0"/>
              <a:t>  (</a:t>
            </a:r>
            <a:r>
              <a:rPr lang="en-GB" dirty="0" err="1" smtClean="0"/>
              <a:t>DoNotTrackMe</a:t>
            </a:r>
            <a:r>
              <a:rPr lang="en-GB" dirty="0" smtClean="0"/>
              <a:t>) Chrome, Firefox, IE en  Safari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66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196752"/>
            <a:ext cx="7509520" cy="4857403"/>
          </a:xfrm>
        </p:spPr>
        <p:txBody>
          <a:bodyPr>
            <a:noAutofit/>
          </a:bodyPr>
          <a:lstStyle/>
          <a:p>
            <a:pPr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dirty="0" smtClean="0"/>
              <a:t>In Ken Thompson’s Turing award acceptance speech</a:t>
            </a:r>
          </a:p>
          <a:p>
            <a:pPr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dirty="0" smtClean="0"/>
              <a:t>he revealed a backdoor in UNIX and Trojan in C-compiler.</a:t>
            </a:r>
          </a:p>
          <a:p>
            <a:pPr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dirty="0" smtClean="0"/>
          </a:p>
          <a:p>
            <a:pPr marL="514350" indent="-457200">
              <a:spcBef>
                <a:spcPts val="500"/>
              </a:spcBef>
              <a:buFont typeface="+mj-lt"/>
              <a:buAutoNum type="arabicPeriod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dirty="0" smtClean="0"/>
              <a:t>backdoor in</a:t>
            </a:r>
            <a:r>
              <a:rPr lang="en-GB" b="1" dirty="0" smtClean="0">
                <a:latin typeface="Courier New" pitchFamily="49" charset="0"/>
              </a:rPr>
              <a:t> </a:t>
            </a:r>
            <a:r>
              <a:rPr lang="en-GB" b="1" dirty="0" err="1" smtClean="0">
                <a:latin typeface="Courier New" pitchFamily="49" charset="0"/>
              </a:rPr>
              <a:t>login.c</a:t>
            </a:r>
            <a:r>
              <a:rPr lang="en-GB" b="1" dirty="0" smtClean="0">
                <a:latin typeface="Courier New" pitchFamily="49" charset="0"/>
              </a:rPr>
              <a:t>:</a:t>
            </a:r>
            <a:endParaRPr lang="en-GB" dirty="0" smtClean="0"/>
          </a:p>
          <a:p>
            <a:pPr marL="514350" indent="-457200">
              <a:spcBef>
                <a:spcPts val="500"/>
              </a:spcBef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b="1" dirty="0" smtClean="0">
                <a:latin typeface="Courier New" pitchFamily="49" charset="0"/>
              </a:rPr>
              <a:t>     if (name == "ken") {don't check password;                        </a:t>
            </a:r>
          </a:p>
          <a:p>
            <a:pPr marL="514350" indent="-457200">
              <a:spcBef>
                <a:spcPts val="500"/>
              </a:spcBef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b="1" dirty="0" smtClean="0">
                <a:latin typeface="Courier New" pitchFamily="49" charset="0"/>
              </a:rPr>
              <a:t>                         log in as root}</a:t>
            </a:r>
          </a:p>
          <a:p>
            <a:pPr marL="514350" indent="-457200">
              <a:spcBef>
                <a:spcPts val="500"/>
              </a:spcBef>
              <a:buFont typeface="+mj-lt"/>
              <a:buAutoNum type="arabicPeriod" startAt="2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dirty="0" smtClean="0"/>
              <a:t>code in C compiler to add backdoor </a:t>
            </a:r>
          </a:p>
          <a:p>
            <a:pPr marL="514350" indent="-457200">
              <a:spcBef>
                <a:spcPts val="500"/>
              </a:spcBef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dirty="0" smtClean="0"/>
              <a:t>          when recompiling </a:t>
            </a:r>
            <a:r>
              <a:rPr lang="en-GB" dirty="0" err="1" smtClean="0"/>
              <a:t>login.c</a:t>
            </a:r>
            <a:r>
              <a:rPr lang="en-GB" dirty="0" smtClean="0"/>
              <a:t> </a:t>
            </a:r>
          </a:p>
          <a:p>
            <a:pPr marL="514350" indent="-457200">
              <a:spcBef>
                <a:spcPts val="500"/>
              </a:spcBef>
              <a:buFont typeface="+mj-lt"/>
              <a:buAutoNum type="arabicPeriod" startAt="3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dirty="0" smtClean="0"/>
              <a:t>code in C compiler to add code (2 &amp; 3!) </a:t>
            </a:r>
          </a:p>
          <a:p>
            <a:pPr marL="514350" indent="-457200">
              <a:spcBef>
                <a:spcPts val="500"/>
              </a:spcBef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dirty="0" smtClean="0"/>
              <a:t>         when  (re)compiling a compiler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Moral of the story: you are trusting more than you expect!</a:t>
            </a:r>
            <a:endParaRPr lang="en-GB" b="1" i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29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25" name="Picture 2" descr="http://paolospaccamonti.com/prova-wordpress/wp-content/gallery/prova/generic-m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12976"/>
            <a:ext cx="792088" cy="1972921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/>
          <p:nvPr/>
        </p:nvCxnSpPr>
        <p:spPr>
          <a:xfrm>
            <a:off x="1331640" y="3861048"/>
            <a:ext cx="36004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907704" y="3645024"/>
            <a:ext cx="1296144" cy="72008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browser 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64088" y="3573016"/>
            <a:ext cx="1224136" cy="72008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33CC"/>
                </a:solidFill>
              </a:rPr>
              <a:t>website</a:t>
            </a:r>
            <a:endParaRPr lang="en-GB" b="1" dirty="0">
              <a:solidFill>
                <a:srgbClr val="0033CC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1259632" y="4077072"/>
            <a:ext cx="432048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ight Arrow 59"/>
          <p:cNvSpPr/>
          <p:nvPr/>
        </p:nvSpPr>
        <p:spPr>
          <a:xfrm flipH="1">
            <a:off x="3419872" y="3717032"/>
            <a:ext cx="1728192" cy="2880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/>
          <p:cNvGrpSpPr/>
          <p:nvPr/>
        </p:nvGrpSpPr>
        <p:grpSpPr>
          <a:xfrm rot="10800000">
            <a:off x="3419872" y="4005064"/>
            <a:ext cx="1800200" cy="288032"/>
            <a:chOff x="5292080" y="1124744"/>
            <a:chExt cx="1440160" cy="288032"/>
          </a:xfrm>
        </p:grpSpPr>
        <p:sp>
          <p:nvSpPr>
            <p:cNvPr id="66" name="Right Arrow 65"/>
            <p:cNvSpPr/>
            <p:nvPr/>
          </p:nvSpPr>
          <p:spPr>
            <a:xfrm flipH="1">
              <a:off x="5292080" y="1124744"/>
              <a:ext cx="1440160" cy="28803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flipH="1">
              <a:off x="5436096" y="1268760"/>
              <a:ext cx="1224136" cy="0"/>
            </a:xfrm>
            <a:prstGeom prst="straightConnector1">
              <a:avLst/>
            </a:prstGeom>
            <a:ln w="161925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3203848" y="450912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(un)wanted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information leaks</a:t>
            </a:r>
            <a:endParaRPr lang="en-GB" b="1" dirty="0" smtClean="0">
              <a:solidFill>
                <a:srgbClr val="FF0000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094197" y="1988840"/>
            <a:ext cx="3061979" cy="1312356"/>
            <a:chOff x="3094197" y="1988840"/>
            <a:chExt cx="3061979" cy="1312356"/>
          </a:xfrm>
        </p:grpSpPr>
        <p:sp>
          <p:nvSpPr>
            <p:cNvPr id="20" name="Rectangle 19"/>
            <p:cNvSpPr/>
            <p:nvPr/>
          </p:nvSpPr>
          <p:spPr>
            <a:xfrm>
              <a:off x="4932040" y="1988840"/>
              <a:ext cx="1224136" cy="72008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33CC"/>
                  </a:solidFill>
                </a:rPr>
                <a:t>3</a:t>
              </a:r>
              <a:r>
                <a:rPr lang="en-US" b="1" baseline="30000" dirty="0" smtClean="0">
                  <a:solidFill>
                    <a:srgbClr val="0033CC"/>
                  </a:solidFill>
                </a:rPr>
                <a:t>rd</a:t>
              </a:r>
              <a:r>
                <a:rPr lang="en-US" b="1" dirty="0" smtClean="0">
                  <a:solidFill>
                    <a:srgbClr val="0033CC"/>
                  </a:solidFill>
                </a:rPr>
                <a:t> party website</a:t>
              </a:r>
              <a:endParaRPr lang="en-GB" b="1" dirty="0">
                <a:solidFill>
                  <a:srgbClr val="0033CC"/>
                </a:solidFill>
              </a:endParaRPr>
            </a:p>
          </p:txBody>
        </p:sp>
        <p:sp>
          <p:nvSpPr>
            <p:cNvPr id="62" name="Right Arrow 61"/>
            <p:cNvSpPr/>
            <p:nvPr/>
          </p:nvSpPr>
          <p:spPr>
            <a:xfrm rot="19800000" flipH="1">
              <a:off x="3094197" y="2823048"/>
              <a:ext cx="1682541" cy="275799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8" name="Group 77"/>
            <p:cNvGrpSpPr/>
            <p:nvPr/>
          </p:nvGrpSpPr>
          <p:grpSpPr>
            <a:xfrm rot="9000000">
              <a:off x="3241877" y="3052746"/>
              <a:ext cx="1729913" cy="248450"/>
              <a:chOff x="5292080" y="1124744"/>
              <a:chExt cx="1440160" cy="288032"/>
            </a:xfrm>
          </p:grpSpPr>
          <p:sp>
            <p:nvSpPr>
              <p:cNvPr id="79" name="Right Arrow 78"/>
              <p:cNvSpPr/>
              <p:nvPr/>
            </p:nvSpPr>
            <p:spPr>
              <a:xfrm flipH="1">
                <a:off x="5292080" y="1124744"/>
                <a:ext cx="1440160" cy="288032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0" name="Straight Arrow Connector 79"/>
              <p:cNvCxnSpPr/>
              <p:nvPr/>
            </p:nvCxnSpPr>
            <p:spPr>
              <a:xfrm flipH="1">
                <a:off x="5436096" y="1268760"/>
                <a:ext cx="1224136" cy="0"/>
              </a:xfrm>
              <a:prstGeom prst="straightConnector1">
                <a:avLst/>
              </a:prstGeom>
              <a:ln w="161925">
                <a:solidFill>
                  <a:srgbClr val="FF0000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/>
          <p:cNvGrpSpPr/>
          <p:nvPr/>
        </p:nvGrpSpPr>
        <p:grpSpPr>
          <a:xfrm>
            <a:off x="6444208" y="4392407"/>
            <a:ext cx="1728192" cy="1256067"/>
            <a:chOff x="6444208" y="4392407"/>
            <a:chExt cx="1728192" cy="1256067"/>
          </a:xfrm>
        </p:grpSpPr>
        <p:grpSp>
          <p:nvGrpSpPr>
            <p:cNvPr id="74" name="Group 73"/>
            <p:cNvGrpSpPr/>
            <p:nvPr/>
          </p:nvGrpSpPr>
          <p:grpSpPr>
            <a:xfrm rot="12600000">
              <a:off x="6605280" y="4392407"/>
              <a:ext cx="757976" cy="271323"/>
              <a:chOff x="5292080" y="1124744"/>
              <a:chExt cx="1440160" cy="288032"/>
            </a:xfrm>
          </p:grpSpPr>
          <p:sp>
            <p:nvSpPr>
              <p:cNvPr id="75" name="Right Arrow 74"/>
              <p:cNvSpPr/>
              <p:nvPr/>
            </p:nvSpPr>
            <p:spPr>
              <a:xfrm flipH="1">
                <a:off x="5292080" y="1124744"/>
                <a:ext cx="1440160" cy="288032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6" name="Straight Arrow Connector 75"/>
              <p:cNvCxnSpPr/>
              <p:nvPr/>
            </p:nvCxnSpPr>
            <p:spPr>
              <a:xfrm flipH="1">
                <a:off x="5436096" y="1268760"/>
                <a:ext cx="1224136" cy="0"/>
              </a:xfrm>
              <a:prstGeom prst="straightConnector1">
                <a:avLst/>
              </a:prstGeom>
              <a:ln w="161925">
                <a:solidFill>
                  <a:srgbClr val="FF0000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TextBox 80"/>
            <p:cNvSpPr txBox="1"/>
            <p:nvPr/>
          </p:nvSpPr>
          <p:spPr>
            <a:xfrm>
              <a:off x="6444208" y="4725144"/>
              <a:ext cx="17281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sold to</a:t>
              </a:r>
            </a:p>
            <a:p>
              <a:pPr algn="ctr"/>
              <a:r>
                <a:rPr lang="en-US" b="1" dirty="0" smtClean="0">
                  <a:solidFill>
                    <a:srgbClr val="0033CC"/>
                  </a:solidFill>
                </a:rPr>
                <a:t>commercial parties</a:t>
              </a:r>
              <a:endParaRPr lang="en-GB" b="1" dirty="0" smtClean="0">
                <a:solidFill>
                  <a:srgbClr val="0033CC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605280" y="1556792"/>
            <a:ext cx="1639128" cy="1954810"/>
            <a:chOff x="6605280" y="1556792"/>
            <a:chExt cx="1639128" cy="1954810"/>
          </a:xfrm>
        </p:grpSpPr>
        <p:grpSp>
          <p:nvGrpSpPr>
            <p:cNvPr id="58" name="Group 57"/>
            <p:cNvGrpSpPr/>
            <p:nvPr/>
          </p:nvGrpSpPr>
          <p:grpSpPr>
            <a:xfrm rot="9000000">
              <a:off x="6605280" y="3240279"/>
              <a:ext cx="757976" cy="271323"/>
              <a:chOff x="5292080" y="1124744"/>
              <a:chExt cx="1440160" cy="288032"/>
            </a:xfrm>
          </p:grpSpPr>
          <p:sp>
            <p:nvSpPr>
              <p:cNvPr id="41" name="Right Arrow 40"/>
              <p:cNvSpPr/>
              <p:nvPr/>
            </p:nvSpPr>
            <p:spPr>
              <a:xfrm flipH="1">
                <a:off x="5292080" y="1124744"/>
                <a:ext cx="1440160" cy="288032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 flipH="1">
                <a:off x="5436096" y="1268760"/>
                <a:ext cx="1224136" cy="0"/>
              </a:xfrm>
              <a:prstGeom prst="straightConnector1">
                <a:avLst/>
              </a:prstGeom>
              <a:ln w="161925">
                <a:solidFill>
                  <a:srgbClr val="FF0000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9" name="Picture 2" descr="C:\Users\erikpoll\Desktop\icon_NS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6296" y="1556792"/>
              <a:ext cx="1008112" cy="1008111"/>
            </a:xfrm>
            <a:prstGeom prst="rect">
              <a:avLst/>
            </a:prstGeom>
            <a:noFill/>
          </p:spPr>
        </p:pic>
        <p:sp>
          <p:nvSpPr>
            <p:cNvPr id="82" name="TextBox 81"/>
            <p:cNvSpPr txBox="1"/>
            <p:nvPr/>
          </p:nvSpPr>
          <p:spPr>
            <a:xfrm>
              <a:off x="6660232" y="2492896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provided to</a:t>
              </a:r>
            </a:p>
            <a:p>
              <a:pPr algn="ctr"/>
              <a:r>
                <a:rPr lang="en-US" b="1" dirty="0" smtClean="0">
                  <a:solidFill>
                    <a:srgbClr val="0033CC"/>
                  </a:solidFill>
                </a:rPr>
                <a:t>authorities</a:t>
              </a:r>
              <a:endParaRPr lang="en-GB" b="1" dirty="0" smtClean="0">
                <a:solidFill>
                  <a:srgbClr val="0033CC"/>
                </a:solidFill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4139952" y="1628800"/>
            <a:ext cx="616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ISP 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6660232" y="3717032"/>
            <a:ext cx="1944216" cy="646331"/>
            <a:chOff x="6660232" y="3717032"/>
            <a:chExt cx="1944216" cy="646331"/>
          </a:xfrm>
        </p:grpSpPr>
        <p:sp>
          <p:nvSpPr>
            <p:cNvPr id="87" name="TextBox 86"/>
            <p:cNvSpPr txBox="1"/>
            <p:nvPr/>
          </p:nvSpPr>
          <p:spPr>
            <a:xfrm>
              <a:off x="7308304" y="3717032"/>
              <a:ext cx="1296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stolen by </a:t>
              </a:r>
              <a:r>
                <a:rPr lang="en-US" b="1" dirty="0" smtClean="0">
                  <a:solidFill>
                    <a:srgbClr val="0033CC"/>
                  </a:solidFill>
                </a:rPr>
                <a:t>hacker</a:t>
              </a:r>
              <a:endParaRPr lang="en-GB" b="1" dirty="0" smtClean="0">
                <a:solidFill>
                  <a:srgbClr val="0033CC"/>
                </a:solidFill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 rot="10800000">
              <a:off x="6660232" y="3861048"/>
              <a:ext cx="720080" cy="288032"/>
              <a:chOff x="5292080" y="1124744"/>
              <a:chExt cx="1440160" cy="288032"/>
            </a:xfrm>
          </p:grpSpPr>
          <p:sp>
            <p:nvSpPr>
              <p:cNvPr id="85" name="Right Arrow 84"/>
              <p:cNvSpPr/>
              <p:nvPr/>
            </p:nvSpPr>
            <p:spPr>
              <a:xfrm flipH="1">
                <a:off x="5292080" y="1124744"/>
                <a:ext cx="1440160" cy="288032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6" name="Straight Arrow Connector 85"/>
              <p:cNvCxnSpPr/>
              <p:nvPr/>
            </p:nvCxnSpPr>
            <p:spPr>
              <a:xfrm rot="10800000" flipH="1" flipV="1">
                <a:off x="5580112" y="1268760"/>
                <a:ext cx="1080120" cy="1"/>
              </a:xfrm>
              <a:prstGeom prst="straightConnector1">
                <a:avLst/>
              </a:prstGeom>
              <a:ln w="161925">
                <a:solidFill>
                  <a:srgbClr val="FF0000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Oval 36"/>
          <p:cNvSpPr/>
          <p:nvPr/>
        </p:nvSpPr>
        <p:spPr>
          <a:xfrm>
            <a:off x="3635896" y="2420888"/>
            <a:ext cx="432048" cy="2016224"/>
          </a:xfrm>
          <a:prstGeom prst="ellipse">
            <a:avLst/>
          </a:prstGeom>
          <a:noFill/>
          <a:ln w="38100">
            <a:solidFill>
              <a:srgbClr val="D6009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4283968" y="2132856"/>
            <a:ext cx="432048" cy="2304256"/>
          </a:xfrm>
          <a:prstGeom prst="ellipse">
            <a:avLst/>
          </a:prstGeom>
          <a:noFill/>
          <a:ln w="38100">
            <a:solidFill>
              <a:srgbClr val="0033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55776" y="20608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33CC"/>
                </a:solidFill>
              </a:rPr>
              <a:t>wifi</a:t>
            </a:r>
            <a:r>
              <a:rPr lang="en-US" b="1" dirty="0" smtClean="0">
                <a:solidFill>
                  <a:srgbClr val="0033CC"/>
                </a:solidFill>
              </a:rPr>
              <a:t>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37" grpId="0" animBg="1"/>
      <p:bldP spid="38" grpId="0" animBg="1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the web and the internet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Privacy is just issue for web and internet, but more generally </a:t>
            </a:r>
          </a:p>
          <a:p>
            <a:pPr>
              <a:buNone/>
            </a:pPr>
            <a:r>
              <a:rPr lang="en-US" dirty="0" smtClean="0"/>
              <a:t>for computing devices and </a:t>
            </a:r>
            <a:r>
              <a:rPr lang="en-GB" dirty="0" smtClean="0"/>
              <a:t>systems storing information, </a:t>
            </a:r>
            <a:r>
              <a:rPr lang="en-GB" dirty="0" err="1" smtClean="0"/>
              <a:t>eg</a:t>
            </a:r>
            <a:endParaRPr lang="en-US" dirty="0" smtClean="0"/>
          </a:p>
          <a:p>
            <a:r>
              <a:rPr lang="en-GB" dirty="0" smtClean="0">
                <a:solidFill>
                  <a:srgbClr val="0033CC"/>
                </a:solidFill>
              </a:rPr>
              <a:t>(mobile) telephones and telephone networks</a:t>
            </a:r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/>
              <a:t>other transactions involving </a:t>
            </a:r>
            <a:r>
              <a:rPr lang="en-US" i="1" dirty="0" smtClean="0">
                <a:solidFill>
                  <a:srgbClr val="FF0000"/>
                </a:solidFill>
              </a:rPr>
              <a:t>identification</a:t>
            </a:r>
            <a:r>
              <a:rPr lang="en-US" dirty="0" smtClean="0">
                <a:solidFill>
                  <a:srgbClr val="0033CC"/>
                </a:solidFill>
              </a:rPr>
              <a:t>: 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9900"/>
                </a:solidFill>
              </a:rPr>
              <a:t>     </a:t>
            </a:r>
            <a:r>
              <a:rPr lang="en-US" dirty="0" smtClean="0">
                <a:solidFill>
                  <a:srgbClr val="0033CC"/>
                </a:solidFill>
              </a:rPr>
              <a:t>public transport, payment with bank card, customer card at  shops,…</a:t>
            </a:r>
          </a:p>
          <a:p>
            <a:r>
              <a:rPr lang="en-US" dirty="0" smtClean="0"/>
              <a:t>other information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digitally recorded</a:t>
            </a:r>
            <a:r>
              <a:rPr lang="en-US" dirty="0" smtClean="0"/>
              <a:t>: </a:t>
            </a:r>
          </a:p>
          <a:p>
            <a:pPr lvl="1">
              <a:buNone/>
            </a:pPr>
            <a:r>
              <a:rPr lang="en-US" dirty="0" smtClean="0">
                <a:solidFill>
                  <a:srgbClr val="0033CC"/>
                </a:solidFill>
              </a:rPr>
              <a:t>number plate registration, CCTV security cameras, ..                  </a:t>
            </a:r>
          </a:p>
          <a:p>
            <a:pPr>
              <a:buNone/>
            </a:pPr>
            <a:r>
              <a:rPr lang="en-US" dirty="0" smtClean="0"/>
              <a:t>Issue of growing importance, with the explosion of digital </a:t>
            </a:r>
          </a:p>
          <a:p>
            <a:pPr>
              <a:buNone/>
            </a:pPr>
            <a:r>
              <a:rPr lang="en-US" dirty="0" smtClean="0"/>
              <a:t>information</a:t>
            </a:r>
            <a:r>
              <a:rPr lang="en-US" dirty="0"/>
              <a:t> </a:t>
            </a:r>
            <a:r>
              <a:rPr lang="en-US" dirty="0" smtClean="0"/>
              <a:t>and the merging of the virtual &amp; physical world </a:t>
            </a:r>
          </a:p>
          <a:p>
            <a:pPr>
              <a:buNone/>
            </a:pPr>
            <a:r>
              <a:rPr lang="en-US" dirty="0" smtClean="0"/>
              <a:t>into one </a:t>
            </a:r>
            <a:r>
              <a:rPr lang="en-US" i="1" dirty="0" smtClean="0">
                <a:solidFill>
                  <a:srgbClr val="009900"/>
                </a:solidFill>
              </a:rPr>
              <a:t>cyber-physical world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information?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Possible information leaks</a:t>
            </a:r>
          </a:p>
          <a:p>
            <a:r>
              <a:rPr lang="en-US" dirty="0" smtClean="0"/>
              <a:t>visits to certain web site</a:t>
            </a:r>
          </a:p>
          <a:p>
            <a:r>
              <a:rPr lang="en-US" dirty="0" smtClean="0"/>
              <a:t>browser history</a:t>
            </a:r>
          </a:p>
          <a:p>
            <a:r>
              <a:rPr lang="en-US" dirty="0" smtClean="0"/>
              <a:t>“content”, entered certain data at web site</a:t>
            </a:r>
          </a:p>
          <a:p>
            <a:pPr lvl="1"/>
            <a:r>
              <a:rPr lang="en-US" sz="1800" dirty="0" smtClean="0"/>
              <a:t>search queries</a:t>
            </a:r>
          </a:p>
          <a:p>
            <a:pPr lvl="1"/>
            <a:r>
              <a:rPr lang="en-US" sz="1800" dirty="0" smtClean="0"/>
              <a:t>look at certain subpages, topics,...</a:t>
            </a:r>
          </a:p>
          <a:p>
            <a:pPr lvl="1"/>
            <a:r>
              <a:rPr lang="en-US" sz="1800" dirty="0" smtClean="0"/>
              <a:t>email addresses, email content, telephone number</a:t>
            </a:r>
          </a:p>
          <a:p>
            <a:r>
              <a:rPr lang="en-US" dirty="0" smtClean="0"/>
              <a:t>video &amp; sound via camera and microphone</a:t>
            </a:r>
          </a:p>
          <a:p>
            <a:r>
              <a:rPr lang="en-US" dirty="0" smtClean="0"/>
              <a:t>geographical location</a:t>
            </a:r>
          </a:p>
          <a:p>
            <a:r>
              <a:rPr lang="en-US" dirty="0" smtClean="0"/>
              <a:t>...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33CC"/>
                </a:solidFill>
              </a:rPr>
              <a:t>content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33CC"/>
                </a:solidFill>
              </a:rPr>
              <a:t>meta-data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3542</TotalTime>
  <Words>3115</Words>
  <Application>Microsoft Office PowerPoint</Application>
  <PresentationFormat>On-screen Show (4:3)</PresentationFormat>
  <Paragraphs>535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2" baseType="lpstr">
      <vt:lpstr>Arial</vt:lpstr>
      <vt:lpstr>Calibri</vt:lpstr>
      <vt:lpstr>Courier New</vt:lpstr>
      <vt:lpstr>Times New Roman</vt:lpstr>
      <vt:lpstr>Office Theme</vt:lpstr>
      <vt:lpstr>Privacy</vt:lpstr>
      <vt:lpstr>PowerPoint Presentation</vt:lpstr>
      <vt:lpstr>PowerPoint Presentation</vt:lpstr>
      <vt:lpstr>myth                  reality                           </vt:lpstr>
      <vt:lpstr>To understand privacy risks</vt:lpstr>
      <vt:lpstr>Parties involved</vt:lpstr>
      <vt:lpstr>Privacy</vt:lpstr>
      <vt:lpstr>Beyond the web and the internet</vt:lpstr>
      <vt:lpstr>What information?</vt:lpstr>
      <vt:lpstr>What motive?</vt:lpstr>
      <vt:lpstr>HOW: internet basics</vt:lpstr>
      <vt:lpstr>IP basics</vt:lpstr>
      <vt:lpstr>Third party content</vt:lpstr>
      <vt:lpstr>(Lack of) anonymity in normal internet use</vt:lpstr>
      <vt:lpstr>Cookies</vt:lpstr>
      <vt:lpstr>Cookies</vt:lpstr>
      <vt:lpstr>Cookies</vt:lpstr>
      <vt:lpstr>Cookies vs IP addresses</vt:lpstr>
      <vt:lpstr>privacy threats on the internet</vt:lpstr>
      <vt:lpstr>IP addresses</vt:lpstr>
      <vt:lpstr>Leaking your IP address</vt:lpstr>
      <vt:lpstr>Countermeasure: Tor </vt:lpstr>
      <vt:lpstr>Tor</vt:lpstr>
      <vt:lpstr>cookies &amp; 3rd party cookies</vt:lpstr>
      <vt:lpstr>Example 3rd party content: Facebook Like button</vt:lpstr>
      <vt:lpstr>Example 3rd party content: Facebook Like button</vt:lpstr>
      <vt:lpstr>Why: behavioural advertising &amp; profiling</vt:lpstr>
      <vt:lpstr>Google Ads settings</vt:lpstr>
      <vt:lpstr>PowerPoint Presentation</vt:lpstr>
      <vt:lpstr>3rd parties &amp; their cookies: countermeasures</vt:lpstr>
      <vt:lpstr>PowerPoint Presentation</vt:lpstr>
      <vt:lpstr> Flash cookies</vt:lpstr>
      <vt:lpstr>Web beacons</vt:lpstr>
      <vt:lpstr>Cookieless cookies using ETags</vt:lpstr>
      <vt:lpstr>Cookieless tracing via URLs</vt:lpstr>
      <vt:lpstr>Browser fingerprinting</vt:lpstr>
      <vt:lpstr>spying on browsing history</vt:lpstr>
      <vt:lpstr>spying on browser history: HTML vs CSS</vt:lpstr>
      <vt:lpstr>Example CSS</vt:lpstr>
      <vt:lpstr>Example: JavaScript to spy browser history</vt:lpstr>
      <vt:lpstr>privacy threats in the physical world</vt:lpstr>
      <vt:lpstr>PowerPoint Presentation</vt:lpstr>
      <vt:lpstr>wifi tracking</vt:lpstr>
      <vt:lpstr>Legal context</vt:lpstr>
      <vt:lpstr>Legal context (1): Data Protection law</vt:lpstr>
      <vt:lpstr>PowerPoint Presentation</vt:lpstr>
      <vt:lpstr>Legal context (2): Data Retention law</vt:lpstr>
      <vt:lpstr>Data protection in action</vt:lpstr>
      <vt:lpstr>Data retention in action. Oops...</vt:lpstr>
      <vt:lpstr>Right to be forgotten?</vt:lpstr>
      <vt:lpstr>General observations on  privacy &amp; anonymity</vt:lpstr>
      <vt:lpstr>Privacy threats</vt:lpstr>
      <vt:lpstr>Privacy &amp; Function creep</vt:lpstr>
      <vt:lpstr>PowerPoint Presentation</vt:lpstr>
      <vt:lpstr>Anonymisation is hard!</vt:lpstr>
      <vt:lpstr>Oops, meta-data…</vt:lpstr>
      <vt:lpstr>Questions for the future</vt:lpstr>
      <vt:lpstr>Risks</vt:lpstr>
      <vt:lpstr>PowerPoint Presentation</vt:lpstr>
      <vt:lpstr>Privacy risks? profiling</vt:lpstr>
      <vt:lpstr>Privacy risks?  </vt:lpstr>
      <vt:lpstr>Privacy risk: more hacking</vt:lpstr>
      <vt:lpstr>Privacy risk: identity theft</vt:lpstr>
      <vt:lpstr>Facebook’s Beacon ruining Christmas</vt:lpstr>
      <vt:lpstr>Big Brother Pizza Shop</vt:lpstr>
      <vt:lpstr>Browser plugins to try out!</vt:lpstr>
      <vt:lpstr>Trust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erikpoll</dc:creator>
  <cp:lastModifiedBy>Erik Poll</cp:lastModifiedBy>
  <cp:revision>141</cp:revision>
  <dcterms:created xsi:type="dcterms:W3CDTF">2014-01-30T10:46:20Z</dcterms:created>
  <dcterms:modified xsi:type="dcterms:W3CDTF">2014-12-19T10:07:52Z</dcterms:modified>
</cp:coreProperties>
</file>