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518" r:id="rId2"/>
    <p:sldId id="519" r:id="rId3"/>
    <p:sldId id="257" r:id="rId4"/>
    <p:sldId id="479" r:id="rId5"/>
    <p:sldId id="513" r:id="rId6"/>
    <p:sldId id="507" r:id="rId7"/>
    <p:sldId id="358" r:id="rId8"/>
    <p:sldId id="356" r:id="rId9"/>
    <p:sldId id="359" r:id="rId10"/>
    <p:sldId id="367" r:id="rId11"/>
    <p:sldId id="511" r:id="rId12"/>
    <p:sldId id="510" r:id="rId13"/>
    <p:sldId id="509" r:id="rId14"/>
    <p:sldId id="256" r:id="rId15"/>
    <p:sldId id="414" r:id="rId16"/>
    <p:sldId id="504" r:id="rId17"/>
    <p:sldId id="469" r:id="rId18"/>
    <p:sldId id="494" r:id="rId19"/>
    <p:sldId id="491" r:id="rId20"/>
    <p:sldId id="462" r:id="rId21"/>
    <p:sldId id="493" r:id="rId22"/>
    <p:sldId id="492" r:id="rId23"/>
    <p:sldId id="464" r:id="rId24"/>
    <p:sldId id="465" r:id="rId25"/>
    <p:sldId id="372" r:id="rId26"/>
    <p:sldId id="495" r:id="rId27"/>
    <p:sldId id="415" r:id="rId28"/>
    <p:sldId id="437" r:id="rId29"/>
    <p:sldId id="438" r:id="rId30"/>
    <p:sldId id="439" r:id="rId31"/>
    <p:sldId id="440" r:id="rId32"/>
    <p:sldId id="503" r:id="rId33"/>
    <p:sldId id="441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450" r:id="rId42"/>
    <p:sldId id="496" r:id="rId43"/>
    <p:sldId id="451" r:id="rId44"/>
    <p:sldId id="516" r:id="rId45"/>
    <p:sldId id="452" r:id="rId46"/>
    <p:sldId id="515" r:id="rId47"/>
    <p:sldId id="453" r:id="rId48"/>
    <p:sldId id="454" r:id="rId49"/>
    <p:sldId id="520" r:id="rId50"/>
    <p:sldId id="470" r:id="rId51"/>
    <p:sldId id="500" r:id="rId52"/>
    <p:sldId id="521" r:id="rId53"/>
    <p:sldId id="501" r:id="rId54"/>
    <p:sldId id="488" r:id="rId55"/>
    <p:sldId id="522" r:id="rId56"/>
    <p:sldId id="487" r:id="rId57"/>
    <p:sldId id="482" r:id="rId58"/>
    <p:sldId id="498" r:id="rId59"/>
    <p:sldId id="517" r:id="rId60"/>
    <p:sldId id="456" r:id="rId61"/>
    <p:sldId id="457" r:id="rId62"/>
    <p:sldId id="484" r:id="rId63"/>
    <p:sldId id="514" r:id="rId64"/>
    <p:sldId id="502" r:id="rId65"/>
    <p:sldId id="473" r:id="rId66"/>
    <p:sldId id="474" r:id="rId67"/>
    <p:sldId id="404" r:id="rId68"/>
    <p:sldId id="505" r:id="rId69"/>
    <p:sldId id="402" r:id="rId70"/>
    <p:sldId id="407" r:id="rId71"/>
    <p:sldId id="408" r:id="rId72"/>
    <p:sldId id="490" r:id="rId73"/>
    <p:sldId id="477" r:id="rId74"/>
    <p:sldId id="349" r:id="rId75"/>
    <p:sldId id="360" r:id="rId76"/>
    <p:sldId id="361" r:id="rId77"/>
    <p:sldId id="362" r:id="rId78"/>
    <p:sldId id="364" r:id="rId79"/>
    <p:sldId id="365" r:id="rId80"/>
    <p:sldId id="366" r:id="rId81"/>
    <p:sldId id="406" r:id="rId82"/>
    <p:sldId id="374" r:id="rId83"/>
    <p:sldId id="427" r:id="rId84"/>
    <p:sldId id="429" r:id="rId85"/>
    <p:sldId id="478" r:id="rId8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0099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60" d="100"/>
          <a:sy n="60" d="100"/>
        </p:scale>
        <p:origin x="1484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4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9FABDBC5-F080-428D-89A7-936F20C52521}" type="datetimeFigureOut">
              <a:rPr lang="en-GB" smtClean="0"/>
              <a:pPr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394739F-9F6D-4DD6-971E-8806E517B1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248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ECEF8652-BAE8-43D6-B96E-9E5EE90E8754}" type="datetimeFigureOut">
              <a:rPr lang="en-GB" smtClean="0"/>
              <a:pPr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5749A9B-4762-4BC7-AB56-F145381E25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0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Pieces NFI" panose="02000000000000000000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A604FCF-8E19-447F-BFB6-DB01F87E4B7C}" type="slidenum">
              <a:rPr lang="en-US" sz="1400" b="0" strike="noStrike" spc="-1" smtClean="0"/>
              <a:t>6</a:t>
            </a:fld>
            <a:endParaRPr lang="en-US" sz="14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335816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Pieces NFI" panose="02000000000000000000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A604FCF-8E19-447F-BFB6-DB01F87E4B7C}" type="slidenum">
              <a:rPr lang="en-US" sz="1400" b="0" strike="noStrike" spc="-1" smtClean="0"/>
              <a:t>11</a:t>
            </a:fld>
            <a:endParaRPr lang="en-US" sz="14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379263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49A9B-4762-4BC7-AB56-F145381E25E5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86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3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67640" y="188640"/>
            <a:ext cx="8229240" cy="791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67640" y="1052640"/>
            <a:ext cx="8229240" cy="50011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96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fld id="{AF2AEC77-7434-46CA-BE34-C63E21E2B0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HTTP/Headers/Set-Cookie/SameSite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85800" y="1124744"/>
            <a:ext cx="7772040" cy="247525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Web Security</a:t>
            </a:r>
          </a:p>
          <a:p>
            <a:pPr algn="ctr">
              <a:lnSpc>
                <a:spcPct val="100000"/>
              </a:lnSpc>
            </a:pPr>
            <a:r>
              <a:rPr lang="en-US" sz="200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  </a:t>
            </a:r>
          </a:p>
          <a:p>
            <a:pPr algn="ctr">
              <a:lnSpc>
                <a:spcPct val="100000"/>
              </a:lnSpc>
            </a:pPr>
            <a:r>
              <a:rPr lang="en-US" sz="360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Encoding, validating &amp; sanitizing</a:t>
            </a:r>
          </a:p>
          <a:p>
            <a:pPr algn="ctr">
              <a:lnSpc>
                <a:spcPct val="100000"/>
              </a:lnSpc>
            </a:pPr>
            <a:endParaRPr lang="en-US" sz="3600" strike="noStrike" spc="-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Sessions &amp; Authentication</a:t>
            </a:r>
            <a:endParaRPr lang="en-US" sz="360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en-US" sz="2000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G&amp;#252;ne&amp;scedil; Acar &amp; Erik Poll </a:t>
            </a:r>
            <a:r>
              <a:rPr lang="en-US" sz="2000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Digital Security group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 err="1">
                <a:solidFill>
                  <a:srgbClr val="0033CC"/>
                </a:solidFill>
                <a:latin typeface="Arial Rounded MT Bold" panose="020F0704030504030204" pitchFamily="34" charset="0"/>
              </a:rPr>
              <a:t>Radboud</a:t>
            </a:r>
            <a:r>
              <a:rPr lang="en-US" sz="2000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University Nijmegen</a:t>
            </a:r>
            <a:endParaRPr lang="en-US" sz="20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D943C24-EB8A-4560-9794-E296CC53DD5A}" type="slidenum">
              <a:rPr lang="en-US" sz="1200" b="0" strike="noStrike" spc="-1">
                <a:solidFill>
                  <a:srgbClr val="8B8B8B"/>
                </a:solidFill>
                <a:latin typeface="Arial Rounded MT Bold" panose="020F0704030504030204" pitchFamily="34" charset="0"/>
              </a:rPr>
              <a:t>1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67640" y="188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base64 encoding</a:t>
            </a:r>
            <a:endParaRPr lang="en-US" sz="2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85" name="TextShape 2"/>
          <p:cNvSpPr txBox="1"/>
          <p:nvPr/>
        </p:nvSpPr>
        <p:spPr>
          <a:xfrm>
            <a:off x="467640" y="836712"/>
            <a:ext cx="8229240" cy="500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sz="2000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groups of 6 bits coded up as one of the standard characters                                  </a:t>
            </a:r>
          </a:p>
          <a:p>
            <a:pPr marL="514440">
              <a:lnSpc>
                <a:spcPct val="100000"/>
              </a:lnSpc>
              <a:spcBef>
                <a:spcPts val="400"/>
              </a:spcBef>
            </a:pPr>
            <a:r>
              <a:rPr lang="en-US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b="1" strike="noStrike" spc="-1" dirty="0">
                <a:solidFill>
                  <a:srgbClr val="008000"/>
                </a:solidFill>
                <a:latin typeface="Courier New"/>
              </a:rPr>
              <a:t>a-z </a:t>
            </a:r>
            <a:r>
              <a:rPr lang="en-US" b="1" strike="noStrike" spc="-1" dirty="0" err="1">
                <a:solidFill>
                  <a:srgbClr val="008000"/>
                </a:solidFill>
                <a:latin typeface="Courier New"/>
              </a:rPr>
              <a:t>A-Z</a:t>
            </a:r>
            <a:r>
              <a:rPr lang="en-US" b="1" strike="noStrike" spc="-1" dirty="0">
                <a:solidFill>
                  <a:srgbClr val="008000"/>
                </a:solidFill>
                <a:latin typeface="Courier New"/>
              </a:rPr>
              <a:t> 0-9 + /</a:t>
            </a:r>
            <a:endParaRPr lang="en-US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So 3 bytes represented as 4 characters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Padding with zeroes to make the input a multiple of 6 bits</a:t>
            </a:r>
            <a:endParaRPr lang="en-US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Padding with </a:t>
            </a:r>
            <a:r>
              <a:rPr lang="en-US" b="1" strike="noStrike" spc="-1" dirty="0">
                <a:solidFill>
                  <a:srgbClr val="008000"/>
                </a:solidFill>
                <a:latin typeface="Courier New"/>
              </a:rPr>
              <a:t>=</a:t>
            </a: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or </a:t>
            </a:r>
            <a:r>
              <a:rPr lang="en-US" b="1" strike="noStrike" spc="-1" dirty="0">
                <a:solidFill>
                  <a:srgbClr val="008000"/>
                </a:solidFill>
                <a:latin typeface="Courier New"/>
              </a:rPr>
              <a:t>==</a:t>
            </a: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make sure results is multiple of 4 characters long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endParaRPr lang="en-US" sz="12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360">
              <a:spcBef>
                <a:spcPts val="400"/>
              </a:spcBef>
              <a:buClr>
                <a:srgbClr val="000000"/>
              </a:buClr>
            </a:pPr>
            <a:r>
              <a:rPr lang="en-US" sz="2000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Details not that important for this course, but you may come across base64-encoded data</a:t>
            </a: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</a:t>
            </a:r>
          </a:p>
          <a:p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86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487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7D7F71B-0B85-4621-90AE-3F75BAF9961A}" type="slidenum">
              <a:rPr lang="en-US" sz="1200" b="0" strike="noStrike" spc="-1">
                <a:solidFill>
                  <a:srgbClr val="8B8B8B"/>
                </a:solidFill>
                <a:latin typeface="Arial Rounded MT Bold" panose="020F0704030504030204" pitchFamily="34" charset="0"/>
              </a:rPr>
              <a:t>10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2" y="954012"/>
            <a:ext cx="8551316" cy="19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457200" y="150170"/>
            <a:ext cx="8229240" cy="9988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Encoding user content for security</a:t>
            </a:r>
            <a:endParaRPr lang="en-US" sz="2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94" name="TextShape 2"/>
          <p:cNvSpPr txBox="1"/>
          <p:nvPr/>
        </p:nvSpPr>
        <p:spPr>
          <a:xfrm>
            <a:off x="271346" y="1044512"/>
            <a:ext cx="8229240" cy="517043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1900" spc="-1" dirty="0">
                <a:solidFill>
                  <a:srgbClr val="FF0000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User-supplied content </a:t>
            </a:r>
            <a:r>
              <a:rPr lang="en-US" sz="1900" spc="-1" dirty="0">
                <a:latin typeface="Arial Rounded MT Bold" panose="020F0704030504030204" pitchFamily="34" charset="0"/>
                <a:cs typeface="Courier New" panose="02070309020205020404" pitchFamily="49" charset="0"/>
              </a:rPr>
              <a:t>in webpages may need to be </a:t>
            </a:r>
            <a:r>
              <a:rPr lang="en-US" sz="1900" strike="noStrike" spc="-1" dirty="0">
                <a:solidFill>
                  <a:srgbClr val="008000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encoded </a:t>
            </a:r>
            <a:r>
              <a:rPr lang="en-US" sz="1900" strike="noStrike" spc="-1" dirty="0">
                <a:latin typeface="Arial Rounded MT Bold" panose="020F0704030504030204" pitchFamily="34" charset="0"/>
                <a:cs typeface="Courier New" panose="02070309020205020404" pitchFamily="49" charset="0"/>
              </a:rPr>
              <a:t>or </a:t>
            </a:r>
            <a:r>
              <a:rPr lang="en-US" sz="1900" strike="noStrike" spc="-1" dirty="0" err="1">
                <a:solidFill>
                  <a:srgbClr val="008000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saniti</a:t>
            </a:r>
            <a:r>
              <a:rPr lang="en-US" sz="1900" spc="-1" dirty="0" err="1">
                <a:solidFill>
                  <a:srgbClr val="008000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s</a:t>
            </a:r>
            <a:r>
              <a:rPr lang="en-US" sz="1900" strike="noStrike" spc="-1" dirty="0" err="1">
                <a:solidFill>
                  <a:srgbClr val="008000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ed</a:t>
            </a:r>
            <a:r>
              <a:rPr lang="en-US" sz="1900" strike="noStrike" spc="-1" dirty="0">
                <a:solidFill>
                  <a:srgbClr val="008000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 </a:t>
            </a:r>
            <a:r>
              <a:rPr lang="en-US" sz="1900" strike="noStrike" spc="-1" dirty="0">
                <a:latin typeface="Arial Rounded MT Bold" panose="020F0704030504030204" pitchFamily="34" charset="0"/>
                <a:cs typeface="Courier New" panose="02070309020205020404" pitchFamily="49" charset="0"/>
              </a:rPr>
              <a:t>to prevent malicious content from triggering unwanted effects</a:t>
            </a:r>
            <a:r>
              <a:rPr lang="en-US" sz="1900" strike="noStrike" spc="-1" dirty="0">
                <a:solidFill>
                  <a:srgbClr val="008000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.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endParaRPr lang="en-US" sz="1500" b="1" spc="-1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1700" b="1" strike="noStrike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&lt;html&gt;&lt;title&gt;</a:t>
            </a:r>
            <a:r>
              <a:rPr lang="en-US" sz="1700" b="1" strike="noStrike" spc="-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Mallory</a:t>
            </a:r>
            <a:r>
              <a:rPr lang="en-US" sz="1700" b="1" strike="noStrike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’s Radboud Student Homepage&lt;/title&gt;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1700" b="1" strike="noStrike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   &lt;body&gt;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      &lt;h1 color ="</a:t>
            </a:r>
            <a:r>
              <a:rPr lang="en-US" sz="1700" b="1" spc="-1" dirty="0" err="1">
                <a:latin typeface="Arial Narrow" panose="020B0606020202030204" pitchFamily="34" charset="0"/>
                <a:cs typeface="Courier New" panose="02070309020205020404" pitchFamily="49" charset="0"/>
              </a:rPr>
              <a:t>color:</a:t>
            </a:r>
            <a:r>
              <a:rPr lang="en-US" sz="1700" b="1" spc="-1" dirty="0" err="1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red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;"&gt;Welcome to </a:t>
            </a:r>
            <a:r>
              <a:rPr lang="en-US" sz="1700" b="1" spc="-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Mallory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’s homepage&lt;/h1&gt;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       </a:t>
            </a:r>
            <a:r>
              <a:rPr lang="en-US" sz="1700" b="1" spc="-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Some text that Mallory provided.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       &lt;a </a:t>
            </a:r>
            <a:r>
              <a:rPr lang="en-US" sz="1700" b="1" spc="-1" dirty="0" err="1">
                <a:latin typeface="Arial Narrow" panose="020B0606020202030204" pitchFamily="34" charset="0"/>
                <a:cs typeface="Courier New" panose="02070309020205020404" pitchFamily="49" charset="0"/>
              </a:rPr>
              <a:t>href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="https://ru.nl/</a:t>
            </a:r>
            <a:r>
              <a:rPr lang="en-US" sz="1700" b="1" spc="-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Mallory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"&gt;My contact information&lt;/a&gt;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       &lt;</a:t>
            </a:r>
            <a:r>
              <a:rPr lang="en-US" sz="1700" b="1" spc="-1" dirty="0" err="1">
                <a:latin typeface="Arial Narrow" panose="020B0606020202030204" pitchFamily="34" charset="0"/>
                <a:cs typeface="Courier New" panose="02070309020205020404" pitchFamily="49" charset="0"/>
              </a:rPr>
              <a:t>img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=</a:t>
            </a:r>
            <a:r>
              <a:rPr lang="en-US" sz="1700" b="1" spc="-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https://bla.com/common/view/my_profile_image.jpg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&lt;/img&gt;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      &lt;a </a:t>
            </a:r>
            <a:r>
              <a:rPr lang="en-US" sz="1700" b="1" spc="-1" dirty="0" err="1">
                <a:latin typeface="Arial Narrow" panose="020B0606020202030204" pitchFamily="34" charset="0"/>
                <a:cs typeface="Courier New" panose="02070309020205020404" pitchFamily="49" charset="0"/>
              </a:rPr>
              <a:t>href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="https://brightspace.ru.nl/d2l/home/</a:t>
            </a:r>
            <a:r>
              <a:rPr lang="en-US" sz="1700" b="1" spc="-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427025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"&gt;My </a:t>
            </a:r>
            <a:r>
              <a:rPr lang="en-US" sz="1700" b="1" spc="-1" dirty="0" err="1">
                <a:latin typeface="Arial Narrow" panose="020B0606020202030204" pitchFamily="34" charset="0"/>
                <a:cs typeface="Courier New" panose="02070309020205020404" pitchFamily="49" charset="0"/>
              </a:rPr>
              <a:t>favourite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course&lt;/a&gt;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      &lt;a </a:t>
            </a:r>
            <a:r>
              <a:rPr lang="en-US" sz="1700" b="1" spc="-1" dirty="0" err="1">
                <a:latin typeface="Arial Narrow" panose="020B0606020202030204" pitchFamily="34" charset="0"/>
                <a:cs typeface="Courier New" panose="02070309020205020404" pitchFamily="49" charset="0"/>
              </a:rPr>
              <a:t>href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="https://ru.osiris-student.nl/</a:t>
            </a:r>
            <a:r>
              <a:rPr lang="en-US" sz="1700" b="1" spc="-1" dirty="0" err="1">
                <a:latin typeface="Arial Narrow" panose="020B0606020202030204" pitchFamily="34" charset="0"/>
                <a:cs typeface="Courier New" panose="02070309020205020404" pitchFamily="49" charset="0"/>
              </a:rPr>
              <a:t>grades.html?uid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=</a:t>
            </a:r>
            <a:r>
              <a:rPr lang="en-US" sz="1700" b="1" spc="-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s123456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"&gt;My grades&lt;/a&gt;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1700" b="1" strike="noStrike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      &lt;script&gt;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</a:t>
            </a:r>
            <a:r>
              <a:rPr lang="en-US" sz="1700" b="1" spc="-1" dirty="0" err="1">
                <a:latin typeface="Arial Narrow" panose="020B0606020202030204" pitchFamily="34" charset="0"/>
                <a:cs typeface="Courier New" panose="02070309020205020404" pitchFamily="49" charset="0"/>
              </a:rPr>
              <a:t>someJavaScriptFunction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(</a:t>
            </a:r>
            <a:r>
              <a:rPr lang="en-US" sz="1700" b="1" spc="-1" dirty="0" err="1">
                <a:latin typeface="Arial Narrow" panose="020B0606020202030204" pitchFamily="34" charset="0"/>
                <a:cs typeface="Courier New" panose="02070309020205020404" pitchFamily="49" charset="0"/>
              </a:rPr>
              <a:t>someOtherString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+'</a:t>
            </a:r>
            <a:r>
              <a:rPr lang="en-US" sz="1700" b="1" spc="-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Mallory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’);  </a:t>
            </a:r>
            <a:r>
              <a:rPr lang="en-US" sz="1700" b="1" strike="noStrike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&lt;/script&gt;</a:t>
            </a:r>
          </a:p>
          <a:p>
            <a:pPr marL="360">
              <a:lnSpc>
                <a:spcPct val="110000"/>
              </a:lnSpc>
              <a:spcBef>
                <a:spcPts val="360"/>
              </a:spcBef>
              <a:buClr>
                <a:srgbClr val="000000"/>
              </a:buClr>
            </a:pPr>
            <a:r>
              <a:rPr lang="en-US" sz="1700" b="1" strike="noStrike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 &lt;/body&gt;</a:t>
            </a:r>
          </a:p>
          <a:p>
            <a:pPr marL="360">
              <a:lnSpc>
                <a:spcPct val="110000"/>
              </a:lnSpc>
              <a:spcBef>
                <a:spcPts val="360"/>
              </a:spcBef>
              <a:buClr>
                <a:srgbClr val="000000"/>
              </a:buClr>
            </a:pPr>
            <a:r>
              <a:rPr lang="en-US" sz="1700" b="1" strike="noStrike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&lt;/html&gt;</a:t>
            </a:r>
            <a:r>
              <a:rPr lang="en-US" sz="17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</a:t>
            </a:r>
          </a:p>
          <a:p>
            <a:pPr marL="360">
              <a:lnSpc>
                <a:spcPct val="110000"/>
              </a:lnSpc>
              <a:spcBef>
                <a:spcPts val="360"/>
              </a:spcBef>
              <a:buClr>
                <a:srgbClr val="000000"/>
              </a:buClr>
            </a:pPr>
            <a:endParaRPr lang="en-US" sz="1700" strike="noStrike" spc="-1" dirty="0">
              <a:latin typeface="Arial Rounded MT Bold" panose="020F0704030504030204" pitchFamily="34" charset="0"/>
              <a:cs typeface="Courier New" panose="02070309020205020404" pitchFamily="49" charset="0"/>
            </a:endParaRPr>
          </a:p>
          <a:p>
            <a:pPr marL="360">
              <a:lnSpc>
                <a:spcPct val="110000"/>
              </a:lnSpc>
              <a:spcBef>
                <a:spcPts val="360"/>
              </a:spcBef>
              <a:buClr>
                <a:srgbClr val="000000"/>
              </a:buClr>
            </a:pPr>
            <a:endParaRPr lang="en-US" sz="1400" b="1" strike="noStrike" spc="-1" dirty="0"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495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49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B39A42D-F1EC-4D03-AC3D-6C744EC59F83}" type="slidenum">
              <a:rPr lang="en-US" sz="1200" b="0" strike="noStrike" spc="-1">
                <a:solidFill>
                  <a:srgbClr val="8B8B8B"/>
                </a:solidFill>
                <a:latin typeface="Arial Rounded MT Bold" panose="020F0704030504030204" pitchFamily="34" charset="0"/>
              </a:rPr>
              <a:t>11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8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7B95-33FF-D4A3-B6EC-2E677588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Beware of confusion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98FE7-4F4E-57C0-9CA4-3F0E0FFC1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3168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33CC"/>
                </a:solidFill>
              </a:rPr>
              <a:t>encoding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8000"/>
                </a:solidFill>
              </a:rPr>
              <a:t>changing the representation of data</a:t>
            </a:r>
          </a:p>
          <a:p>
            <a:r>
              <a:rPr lang="en-US" sz="2000" dirty="0"/>
              <a:t>no information is lost or changed</a:t>
            </a:r>
          </a:p>
          <a:p>
            <a:endParaRPr lang="en-US" sz="2400" dirty="0"/>
          </a:p>
          <a:p>
            <a:r>
              <a:rPr lang="en-US" sz="1800" dirty="0" err="1"/>
              <a:t>eg</a:t>
            </a:r>
            <a:r>
              <a:rPr lang="en-US" sz="1800" dirty="0"/>
              <a:t> HTML or URL encoding</a:t>
            </a:r>
            <a:endParaRPr lang="en-GB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56EAB-5A97-725B-54BC-E97FCAF04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753"/>
            <a:ext cx="403860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33CC"/>
                </a:solidFill>
              </a:rPr>
              <a:t>sanitisation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0033CC"/>
                </a:solidFill>
              </a:rPr>
              <a:t> validation</a:t>
            </a:r>
            <a:endParaRPr lang="en-US" dirty="0"/>
          </a:p>
          <a:p>
            <a:r>
              <a:rPr lang="en-US" sz="2000" dirty="0">
                <a:solidFill>
                  <a:srgbClr val="008000"/>
                </a:solidFill>
              </a:rPr>
              <a:t>removing or changing ‘problematic’ data</a:t>
            </a:r>
          </a:p>
          <a:p>
            <a:r>
              <a:rPr lang="en-US" sz="2000" dirty="0"/>
              <a:t>some information is lost; possibly an entire request is rejected as invalid  </a:t>
            </a:r>
          </a:p>
          <a:p>
            <a:endParaRPr lang="en-US" sz="700" dirty="0"/>
          </a:p>
          <a:p>
            <a:r>
              <a:rPr lang="en-US" sz="1800" dirty="0" err="1"/>
              <a:t>eg</a:t>
            </a:r>
            <a:r>
              <a:rPr lang="en-US" sz="1800" dirty="0"/>
              <a:t> removing &lt;script&gt; tags or rejecting incorrect date 31/2/2024</a:t>
            </a:r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D83ED-4ABA-718B-4584-5A12E8D5A72F}"/>
              </a:ext>
            </a:extLst>
          </p:cNvPr>
          <p:cNvSpPr txBox="1"/>
          <p:nvPr/>
        </p:nvSpPr>
        <p:spPr>
          <a:xfrm>
            <a:off x="457200" y="4615534"/>
            <a:ext cx="822959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Encoding can also be called </a:t>
            </a:r>
            <a:r>
              <a:rPr lang="en-US" i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escaping</a:t>
            </a:r>
            <a:r>
              <a:rPr lang="en-US" dirty="0">
                <a:latin typeface="Arial Rounded MT Bold" panose="020F0704030504030204" pitchFamily="34" charset="0"/>
              </a:rPr>
              <a:t>  or </a:t>
            </a:r>
            <a:r>
              <a:rPr lang="en-US" i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quoting</a:t>
            </a:r>
            <a:r>
              <a:rPr lang="en-US" dirty="0">
                <a:latin typeface="Arial Rounded MT Bold" panose="020F0704030504030204" pitchFamily="34" charset="0"/>
              </a:rPr>
              <a:t>, and 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validation is sometimes called </a:t>
            </a:r>
            <a:r>
              <a:rPr lang="en-US" i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filtering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Common distinction: validation </a:t>
            </a:r>
            <a:r>
              <a:rPr lang="en-US" i="1" dirty="0">
                <a:latin typeface="Arial Rounded MT Bold" panose="020F0704030504030204" pitchFamily="34" charset="0"/>
              </a:rPr>
              <a:t>rejects entire inputs, </a:t>
            </a:r>
            <a:r>
              <a:rPr lang="en-US" dirty="0">
                <a:latin typeface="Arial Rounded MT Bold" panose="020F0704030504030204" pitchFamily="34" charset="0"/>
              </a:rPr>
              <a:t>whereas </a:t>
            </a:r>
            <a:r>
              <a:rPr lang="en-US" dirty="0" err="1">
                <a:latin typeface="Arial Rounded MT Bold" panose="020F0704030504030204" pitchFamily="34" charset="0"/>
              </a:rPr>
              <a:t>sanitisation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i="1" dirty="0">
                <a:latin typeface="Arial Rounded MT Bold" panose="020F0704030504030204" pitchFamily="34" charset="0"/>
              </a:rPr>
              <a:t>changes </a:t>
            </a:r>
            <a:r>
              <a:rPr lang="en-US" dirty="0">
                <a:latin typeface="Arial Rounded MT Bold" panose="020F0704030504030204" pitchFamily="34" charset="0"/>
              </a:rPr>
              <a:t>them</a:t>
            </a:r>
            <a:r>
              <a:rPr lang="en-US" i="1" dirty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or</a:t>
            </a:r>
            <a:r>
              <a:rPr lang="en-US" i="1" dirty="0">
                <a:latin typeface="Arial Rounded MT Bold" panose="020F0704030504030204" pitchFamily="34" charset="0"/>
              </a:rPr>
              <a:t> removes problematic parts of inputs 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Beware: some people use alle these terms interchangeably</a:t>
            </a:r>
          </a:p>
        </p:txBody>
      </p:sp>
    </p:spTree>
    <p:extLst>
      <p:ext uri="{BB962C8B-B14F-4D97-AF65-F5344CB8AC3E}">
        <p14:creationId xmlns:p14="http://schemas.microsoft.com/office/powerpoint/2010/main" val="137341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528C-BE44-DA57-D549-7E7D0C01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to hand in this week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CBCE7-1629-5799-7016-CFCCD9BB6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out how Brightspace </a:t>
            </a:r>
            <a:r>
              <a:rPr lang="nl-NL" dirty="0"/>
              <a:t>encodes and/or sanitises user input in Discussion Forums</a:t>
            </a:r>
          </a:p>
          <a:p>
            <a:pPr lvl="1"/>
            <a:r>
              <a:rPr lang="nl-NL" dirty="0">
                <a:solidFill>
                  <a:srgbClr val="008000"/>
                </a:solidFill>
              </a:rPr>
              <a:t>client-side</a:t>
            </a:r>
            <a:r>
              <a:rPr lang="nl-NL" dirty="0"/>
              <a:t> in the browser and/or </a:t>
            </a:r>
            <a:r>
              <a:rPr lang="nl-NL" dirty="0">
                <a:solidFill>
                  <a:srgbClr val="008000"/>
                </a:solidFill>
              </a:rPr>
              <a:t>server-side</a:t>
            </a:r>
          </a:p>
          <a:p>
            <a:pPr lvl="1"/>
            <a:r>
              <a:rPr lang="nl-NL" dirty="0"/>
              <a:t>for </a:t>
            </a:r>
            <a:r>
              <a:rPr lang="nl-NL" dirty="0">
                <a:solidFill>
                  <a:srgbClr val="0033CC"/>
                </a:solidFill>
              </a:rPr>
              <a:t>header</a:t>
            </a:r>
            <a:r>
              <a:rPr lang="nl-NL" dirty="0"/>
              <a:t> and </a:t>
            </a:r>
            <a:r>
              <a:rPr lang="nl-NL" dirty="0">
                <a:solidFill>
                  <a:srgbClr val="0033CC"/>
                </a:solidFill>
              </a:rPr>
              <a:t>body</a:t>
            </a:r>
            <a:r>
              <a:rPr lang="nl-NL" dirty="0"/>
              <a:t> of forum posts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sz="2800" dirty="0"/>
              <a:t>NB try to describe this as concise as possible, eg in terms of URL or HTML encoding.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1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Web Security 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Authentication</a:t>
            </a:r>
            <a:r>
              <a:rPr lang="en-US" dirty="0"/>
              <a:t> &amp;</a:t>
            </a:r>
            <a:br>
              <a:rPr lang="en-US" dirty="0"/>
            </a:br>
            <a:r>
              <a:rPr lang="en-US" b="0" dirty="0"/>
              <a:t>Session Management  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E81761-B828-0F16-77AD-8D1BF9B0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dirty="0"/>
              <a:t>“No security built into the internet”</a:t>
            </a:r>
            <a:br>
              <a:rPr lang="en-US" dirty="0"/>
            </a:br>
            <a:r>
              <a:rPr lang="en-US" i="1" dirty="0"/>
              <a:t>But what does that mean?</a:t>
            </a:r>
          </a:p>
          <a:p>
            <a:pPr marL="0" indent="0">
              <a:buFont typeface="Arial" pitchFamily="34" charset="0"/>
              <a:buNone/>
            </a:pPr>
            <a:endParaRPr lang="en-US" i="1" dirty="0"/>
          </a:p>
          <a:p>
            <a:r>
              <a:rPr lang="en-US" i="1" dirty="0">
                <a:solidFill>
                  <a:srgbClr val="0033CC"/>
                </a:solidFill>
              </a:rPr>
              <a:t>No way of knowing who you are communicating with, apart from an IP address</a:t>
            </a:r>
          </a:p>
          <a:p>
            <a:pPr lvl="1"/>
            <a:r>
              <a:rPr lang="en-US" i="1" dirty="0" err="1"/>
              <a:t>ie</a:t>
            </a:r>
            <a:r>
              <a:rPr lang="en-US" i="1" dirty="0"/>
              <a:t> no</a:t>
            </a:r>
            <a:r>
              <a:rPr lang="en-US" i="1" dirty="0">
                <a:solidFill>
                  <a:srgbClr val="C00000"/>
                </a:solidFill>
              </a:rPr>
              <a:t> authentication </a:t>
            </a:r>
          </a:p>
          <a:p>
            <a:pPr lvl="1"/>
            <a:endParaRPr lang="en-US" i="1" dirty="0">
              <a:solidFill>
                <a:srgbClr val="0033CC"/>
              </a:solidFill>
            </a:endParaRPr>
          </a:p>
          <a:p>
            <a:r>
              <a:rPr lang="en-US" i="1" dirty="0">
                <a:solidFill>
                  <a:srgbClr val="0033CC"/>
                </a:solidFill>
              </a:rPr>
              <a:t>Any party along the way (</a:t>
            </a:r>
            <a:r>
              <a:rPr lang="en-US" i="1" dirty="0" err="1">
                <a:solidFill>
                  <a:srgbClr val="0033CC"/>
                </a:solidFill>
              </a:rPr>
              <a:t>wifi</a:t>
            </a:r>
            <a:r>
              <a:rPr lang="en-US" i="1" dirty="0">
                <a:solidFill>
                  <a:srgbClr val="0033CC"/>
                </a:solidFill>
              </a:rPr>
              <a:t> router, ISP, ...) can read or modify the communication</a:t>
            </a:r>
          </a:p>
          <a:p>
            <a:pPr lvl="1"/>
            <a:r>
              <a:rPr lang="en-US" i="1" dirty="0" err="1"/>
              <a:t>ie</a:t>
            </a:r>
            <a:r>
              <a:rPr lang="en-US" i="1" dirty="0"/>
              <a:t> no</a:t>
            </a:r>
            <a:r>
              <a:rPr lang="en-US" i="1" dirty="0">
                <a:solidFill>
                  <a:srgbClr val="C00000"/>
                </a:solidFill>
              </a:rPr>
              <a:t> integrity &amp; confidentiality </a:t>
            </a:r>
            <a:r>
              <a:rPr lang="en-US" i="1" dirty="0"/>
              <a:t>of communication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shortcomings of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D601-B973-5E75-D5AD-0E4FB85A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security: two security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6F214-5538-31D0-DD2D-C8EDDE5F7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dirty="0"/>
              <a:t>Two security requirements we want to add</a:t>
            </a:r>
          </a:p>
          <a:p>
            <a:pPr marL="0" indent="0">
              <a:buNone/>
            </a:pP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rgbClr val="0033CC"/>
                </a:solidFill>
              </a:rPr>
              <a:t>Authentication </a:t>
            </a:r>
            <a:r>
              <a:rPr lang="en-US" sz="1900" dirty="0"/>
              <a:t>  </a:t>
            </a:r>
            <a:r>
              <a:rPr lang="en-US" sz="1900" dirty="0">
                <a:solidFill>
                  <a:srgbClr val="0033CC"/>
                </a:solidFill>
              </a:rPr>
              <a:t>	</a:t>
            </a:r>
          </a:p>
          <a:p>
            <a:pPr marL="1714500" lvl="3" indent="-457200">
              <a:buFont typeface="+mj-lt"/>
              <a:buAutoNum type="alphaLcParenR"/>
            </a:pPr>
            <a:r>
              <a:rPr lang="en-US" sz="1900" dirty="0"/>
              <a:t>of the web site by user </a:t>
            </a:r>
          </a:p>
          <a:p>
            <a:pPr marL="1714500" lvl="3" indent="-457200">
              <a:buFont typeface="+mj-lt"/>
              <a:buAutoNum type="alphaLcParenR"/>
            </a:pPr>
            <a:r>
              <a:rPr lang="en-US" sz="1900" dirty="0"/>
              <a:t>of the user by the web site</a:t>
            </a:r>
          </a:p>
          <a:p>
            <a:pPr marL="400050" lvl="1" indent="0">
              <a:buNone/>
            </a:pPr>
            <a:r>
              <a:rPr lang="en-US" sz="1900" i="1" dirty="0"/>
              <a:t>How?</a:t>
            </a:r>
          </a:p>
          <a:p>
            <a:pPr marL="457200" lvl="1" indent="0">
              <a:buNone/>
            </a:pPr>
            <a:r>
              <a:rPr lang="en-US" sz="1900" dirty="0"/>
              <a:t>For a)  </a:t>
            </a:r>
            <a:r>
              <a:rPr lang="en-US" sz="1900" dirty="0">
                <a:solidFill>
                  <a:srgbClr val="008000"/>
                </a:solidFill>
              </a:rPr>
              <a:t>TLS certificates </a:t>
            </a:r>
            <a:r>
              <a:rPr lang="en-US" sz="1900" dirty="0"/>
              <a:t>aka</a:t>
            </a:r>
            <a:r>
              <a:rPr lang="en-US" sz="1900" dirty="0">
                <a:solidFill>
                  <a:srgbClr val="008000"/>
                </a:solidFill>
              </a:rPr>
              <a:t> X509 certificates</a:t>
            </a:r>
          </a:p>
          <a:p>
            <a:pPr marL="457200" lvl="1" indent="0">
              <a:buNone/>
            </a:pPr>
            <a:r>
              <a:rPr lang="en-US" sz="1900" dirty="0"/>
              <a:t>For b)  </a:t>
            </a:r>
            <a:r>
              <a:rPr lang="en-US" sz="1900" dirty="0">
                <a:solidFill>
                  <a:srgbClr val="008000"/>
                </a:solidFill>
              </a:rPr>
              <a:t>username/password</a:t>
            </a:r>
            <a:r>
              <a:rPr lang="en-US" sz="1900" dirty="0"/>
              <a:t> or more secure solutions, </a:t>
            </a:r>
            <a:r>
              <a:rPr lang="en-US" sz="1900" dirty="0" err="1"/>
              <a:t>eg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8000"/>
                </a:solidFill>
              </a:rPr>
              <a:t>MFA (Multi-factor Authentication)</a:t>
            </a:r>
            <a:r>
              <a:rPr lang="en-US" sz="1900" dirty="0"/>
              <a:t>  </a:t>
            </a:r>
          </a:p>
          <a:p>
            <a:pPr marL="400050" lvl="1" indent="0">
              <a:buNone/>
            </a:pPr>
            <a:endParaRPr lang="en-US" sz="1900" dirty="0">
              <a:solidFill>
                <a:srgbClr val="0033C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rgbClr val="0033CC"/>
                </a:solidFill>
              </a:rPr>
              <a:t>Integrity &amp; confidentiality </a:t>
            </a:r>
            <a:r>
              <a:rPr lang="en-US" sz="1900" dirty="0"/>
              <a:t>of </a:t>
            </a:r>
            <a:r>
              <a:rPr lang="en-US" sz="1900" dirty="0">
                <a:solidFill>
                  <a:srgbClr val="009900"/>
                </a:solidFill>
              </a:rPr>
              <a:t>communication</a:t>
            </a:r>
          </a:p>
          <a:p>
            <a:pPr marL="400050" lvl="1" indent="0">
              <a:buNone/>
            </a:pPr>
            <a:r>
              <a:rPr lang="en-US" sz="1900" i="1" dirty="0"/>
              <a:t>How?</a:t>
            </a:r>
          </a:p>
          <a:p>
            <a:pPr marL="800100" lvl="2" indent="0">
              <a:buNone/>
            </a:pPr>
            <a:r>
              <a:rPr lang="en-US" sz="1900" dirty="0"/>
              <a:t>TLS, which adds </a:t>
            </a:r>
            <a:r>
              <a:rPr lang="en-US" sz="1900" i="1" dirty="0"/>
              <a:t>encryption</a:t>
            </a:r>
            <a:r>
              <a:rPr lang="en-US" sz="1900" dirty="0"/>
              <a:t>  and </a:t>
            </a:r>
            <a:r>
              <a:rPr lang="en-US" sz="1900" i="1" dirty="0"/>
              <a:t>integrity protection </a:t>
            </a:r>
            <a:r>
              <a:rPr lang="en-US" sz="1900" dirty="0"/>
              <a:t>with</a:t>
            </a:r>
          </a:p>
          <a:p>
            <a:pPr lvl="3" indent="-342900"/>
            <a:r>
              <a:rPr lang="en-US" sz="1900" dirty="0">
                <a:solidFill>
                  <a:srgbClr val="009900"/>
                </a:solidFill>
              </a:rPr>
              <a:t>MACs (Message Authentication Codes)</a:t>
            </a:r>
          </a:p>
          <a:p>
            <a:pPr lvl="3" indent="-342900"/>
            <a:r>
              <a:rPr lang="en-US" sz="1900" dirty="0">
                <a:solidFill>
                  <a:srgbClr val="009900"/>
                </a:solidFill>
              </a:rPr>
              <a:t>digital signatures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E5692-63CD-C984-3E63-0223C429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9AA15-01CD-91D7-D6FB-97890789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Today: two notions of sessions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HTTPS</a:t>
            </a:r>
            <a:r>
              <a:rPr lang="nl-NL" b="1" dirty="0">
                <a:solidFill>
                  <a:srgbClr val="0033CC"/>
                </a:solidFill>
              </a:rPr>
              <a:t> </a:t>
            </a:r>
            <a:r>
              <a:rPr lang="nl-NL" dirty="0"/>
              <a:t>at the </a:t>
            </a:r>
            <a:r>
              <a:rPr lang="nl-NL" dirty="0">
                <a:solidFill>
                  <a:srgbClr val="0033CC"/>
                </a:solidFill>
              </a:rPr>
              <a:t>network layer</a:t>
            </a:r>
            <a:r>
              <a:rPr lang="nl-NL" dirty="0"/>
              <a:t> </a:t>
            </a:r>
            <a:endParaRPr lang="nl-NL" dirty="0">
              <a:solidFill>
                <a:srgbClr val="009900"/>
              </a:solidFill>
            </a:endParaRPr>
          </a:p>
          <a:p>
            <a:pPr lvl="1"/>
            <a:r>
              <a:rPr lang="nl-NL" sz="1800" dirty="0"/>
              <a:t>by TLS, on top of TCP or inside QUIC</a:t>
            </a:r>
          </a:p>
          <a:p>
            <a:pPr lvl="1"/>
            <a:r>
              <a:rPr lang="nl-NL" sz="1800" dirty="0"/>
              <a:t>includes authentication of the server</a:t>
            </a:r>
          </a:p>
          <a:p>
            <a:pPr lvl="1"/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008000"/>
                </a:solidFill>
              </a:rPr>
              <a:t>Session management </a:t>
            </a:r>
            <a:r>
              <a:rPr lang="nl-NL" dirty="0"/>
              <a:t>at the </a:t>
            </a:r>
            <a:r>
              <a:rPr lang="nl-NL" dirty="0">
                <a:solidFill>
                  <a:srgbClr val="008000"/>
                </a:solidFill>
              </a:rPr>
              <a:t>application layer</a:t>
            </a:r>
          </a:p>
          <a:p>
            <a:pPr lvl="1"/>
            <a:r>
              <a:rPr lang="nl-NL" sz="1800" dirty="0"/>
              <a:t>by web application using </a:t>
            </a:r>
            <a:r>
              <a:rPr lang="nl-NL" sz="1800" dirty="0">
                <a:solidFill>
                  <a:srgbClr val="008000"/>
                </a:solidFill>
              </a:rPr>
              <a:t>sessions IDs </a:t>
            </a:r>
            <a:r>
              <a:rPr lang="nl-NL" sz="1800" dirty="0"/>
              <a:t>and/or </a:t>
            </a:r>
            <a:r>
              <a:rPr lang="nl-NL" sz="1800" dirty="0">
                <a:solidFill>
                  <a:srgbClr val="008000"/>
                </a:solidFill>
              </a:rPr>
              <a:t>cookies</a:t>
            </a:r>
          </a:p>
          <a:p>
            <a:pPr lvl="1"/>
            <a:r>
              <a:rPr lang="nl-NL" sz="1800" dirty="0"/>
              <a:t>includes authentication of the user</a:t>
            </a:r>
          </a:p>
          <a:p>
            <a:pPr marL="0" indent="0">
              <a:buNone/>
            </a:pPr>
            <a:endParaRPr lang="nl-NL" dirty="0"/>
          </a:p>
          <a:p>
            <a:pPr lvl="2"/>
            <a:endParaRPr lang="nl-NL" dirty="0"/>
          </a:p>
          <a:p>
            <a:endParaRPr lang="nl-NL" dirty="0"/>
          </a:p>
          <a:p>
            <a:pPr lvl="2"/>
            <a:endParaRPr lang="nl-NL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17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411760" y="3861048"/>
            <a:ext cx="3744416" cy="1990470"/>
            <a:chOff x="2987824" y="3049828"/>
            <a:chExt cx="4608512" cy="2899452"/>
          </a:xfrm>
        </p:grpSpPr>
        <p:sp>
          <p:nvSpPr>
            <p:cNvPr id="7" name="Rectangle 6"/>
            <p:cNvSpPr/>
            <p:nvPr/>
          </p:nvSpPr>
          <p:spPr>
            <a:xfrm>
              <a:off x="2987824" y="5517232"/>
              <a:ext cx="4608512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...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7824" y="4941168"/>
              <a:ext cx="4608512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IP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87824" y="3789040"/>
              <a:ext cx="1152128" cy="5384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HTTP </a:t>
              </a:r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87824" y="4437112"/>
              <a:ext cx="2520280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TCP  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176" y="4437112"/>
              <a:ext cx="1440160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UDP</a:t>
              </a:r>
              <a:endParaRPr lang="en-GB" sz="24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56175" y="3933056"/>
              <a:ext cx="1080121" cy="363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DNS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47964" y="3769908"/>
              <a:ext cx="1282553" cy="576064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  <a:latin typeface="Arial Rounded MT Bold" panose="020F0704030504030204" pitchFamily="34" charset="0"/>
                </a:rPr>
                <a:t>HTTPS</a:t>
              </a:r>
              <a:endPara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95836" y="3049828"/>
              <a:ext cx="1599086" cy="648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8000"/>
                  </a:solidFill>
                  <a:latin typeface="Arial Rounded MT Bold" panose="020F0704030504030204" pitchFamily="34" charset="0"/>
                </a:rPr>
                <a:t>server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1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D16894-B286-BDEE-86D0-DA611AAE3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</a:t>
            </a:r>
            <a:r>
              <a:rPr lang="en-US" sz="4800" dirty="0"/>
              <a:t>S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7686714-EDC8-C165-018D-B79395B6B7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CEBD-4049-9486-B6AD-48D880E8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D1CBA-681A-6583-9291-AFB61272B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432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E81761-B828-0F16-77AD-8D1BF9B0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900" dirty="0"/>
          </a:p>
          <a:p>
            <a:pPr marL="457200" indent="-457200">
              <a:buFont typeface="+mj-lt"/>
              <a:buAutoNum type="alphaLcParenR"/>
            </a:pPr>
            <a:r>
              <a:rPr lang="en-GB" dirty="0">
                <a:solidFill>
                  <a:srgbClr val="C00000"/>
                </a:solidFill>
              </a:rPr>
              <a:t>Passive  eavesdropper </a:t>
            </a:r>
            <a:r>
              <a:rPr lang="en-GB" dirty="0"/>
              <a:t>  </a:t>
            </a:r>
          </a:p>
          <a:p>
            <a:pPr marL="400050" lvl="1" indent="0">
              <a:buNone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r>
              <a:rPr lang="en-GB" dirty="0">
                <a:solidFill>
                  <a:srgbClr val="C00000"/>
                </a:solidFill>
              </a:rPr>
              <a:t>Active Man-in-the-Middle (MitM) attacker</a:t>
            </a:r>
          </a:p>
          <a:p>
            <a:pPr marL="400050" lvl="1" indent="0">
              <a:buNone/>
            </a:pPr>
            <a:endParaRPr lang="en-GB" sz="1600" dirty="0"/>
          </a:p>
          <a:p>
            <a:pPr marL="400050" lvl="1" indent="0">
              <a:buNone/>
            </a:pPr>
            <a:r>
              <a:rPr lang="en-GB" sz="1600" dirty="0" err="1"/>
              <a:t>Eg</a:t>
            </a:r>
            <a:r>
              <a:rPr lang="en-GB" sz="1600" dirty="0"/>
              <a:t> a malicious or compromised </a:t>
            </a:r>
            <a:r>
              <a:rPr lang="en-GB" sz="1600" dirty="0">
                <a:solidFill>
                  <a:srgbClr val="008000"/>
                </a:solidFill>
              </a:rPr>
              <a:t>ISP</a:t>
            </a:r>
            <a:r>
              <a:rPr lang="en-GB" sz="1600" dirty="0"/>
              <a:t>, </a:t>
            </a:r>
            <a:r>
              <a:rPr lang="en-GB" sz="1600" dirty="0">
                <a:solidFill>
                  <a:srgbClr val="008000"/>
                </a:solidFill>
              </a:rPr>
              <a:t>router</a:t>
            </a:r>
            <a:r>
              <a:rPr lang="en-GB" sz="1600" dirty="0"/>
              <a:t>, or </a:t>
            </a:r>
            <a:r>
              <a:rPr lang="en-GB" sz="1600" dirty="0" err="1">
                <a:solidFill>
                  <a:srgbClr val="008000"/>
                </a:solidFill>
              </a:rPr>
              <a:t>WiFi</a:t>
            </a:r>
            <a:r>
              <a:rPr lang="en-GB" sz="1600" dirty="0">
                <a:solidFill>
                  <a:srgbClr val="008000"/>
                </a:solidFill>
              </a:rPr>
              <a:t> access point</a:t>
            </a:r>
          </a:p>
          <a:p>
            <a:pPr marL="400050" lvl="1" indent="0">
              <a:buNone/>
            </a:pPr>
            <a:endParaRPr lang="en-US" sz="1200" dirty="0"/>
          </a:p>
          <a:p>
            <a:pPr marL="400050" lvl="1" indent="0">
              <a:buNone/>
            </a:pPr>
            <a:r>
              <a:rPr lang="en-US" sz="1600" dirty="0" err="1"/>
              <a:t>WiFi</a:t>
            </a:r>
            <a:r>
              <a:rPr lang="en-US" sz="1600" dirty="0"/>
              <a:t> security (</a:t>
            </a:r>
            <a:r>
              <a:rPr lang="en-US" sz="1600" dirty="0" err="1"/>
              <a:t>eg</a:t>
            </a:r>
            <a:r>
              <a:rPr lang="en-US" sz="1600" dirty="0"/>
              <a:t> WPA2) should prevent attackers eavesdropping on                                        </a:t>
            </a:r>
            <a:r>
              <a:rPr lang="en-US" sz="1600" dirty="0" err="1"/>
              <a:t>Wifi</a:t>
            </a:r>
            <a:r>
              <a:rPr lang="en-US" sz="1600" dirty="0"/>
              <a:t> traffic</a:t>
            </a:r>
            <a:endParaRPr lang="en-GB" sz="1600" dirty="0">
              <a:solidFill>
                <a:srgbClr val="008000"/>
              </a:solidFill>
            </a:endParaRPr>
          </a:p>
          <a:p>
            <a:pPr marL="400050" lvl="1" indent="0">
              <a:buNone/>
            </a:pPr>
            <a:endParaRPr lang="en-GB" sz="1600" dirty="0">
              <a:solidFill>
                <a:srgbClr val="008000"/>
              </a:solidFill>
            </a:endParaRPr>
          </a:p>
          <a:p>
            <a:pPr>
              <a:buFont typeface="+mj-lt"/>
              <a:buAutoNum type="alphaLcParenR"/>
            </a:pPr>
            <a:r>
              <a:rPr lang="en-US" dirty="0">
                <a:solidFill>
                  <a:srgbClr val="C00000"/>
                </a:solidFill>
              </a:rPr>
              <a:t>Malicious </a:t>
            </a:r>
            <a:r>
              <a:rPr lang="en-US" dirty="0"/>
              <a:t>or</a:t>
            </a:r>
            <a:r>
              <a:rPr lang="en-US" dirty="0">
                <a:solidFill>
                  <a:srgbClr val="C00000"/>
                </a:solidFill>
              </a:rPr>
              <a:t> vulnerable end points</a:t>
            </a:r>
            <a:r>
              <a:rPr lang="en-US" dirty="0"/>
              <a:t> (browser or server)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A malicious server (</a:t>
            </a:r>
            <a:r>
              <a:rPr lang="en-US" sz="1600" dirty="0" err="1"/>
              <a:t>eg</a:t>
            </a:r>
            <a:r>
              <a:rPr lang="en-US" sz="1600" dirty="0"/>
              <a:t> fakebank.com) can act as MitM by relaying traffic to real website bank.com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Attacker models </a:t>
            </a:r>
            <a:r>
              <a:rPr lang="en-US" sz="2400" dirty="0">
                <a:solidFill>
                  <a:schemeClr val="tx1"/>
                </a:solidFill>
              </a:rPr>
              <a:t>for the internet &amp; the web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52" name="Groep 51"/>
          <p:cNvGrpSpPr/>
          <p:nvPr/>
        </p:nvGrpSpPr>
        <p:grpSpPr>
          <a:xfrm>
            <a:off x="6144053" y="2053200"/>
            <a:ext cx="2845949" cy="755655"/>
            <a:chOff x="1619672" y="4844205"/>
            <a:chExt cx="5279654" cy="1120743"/>
          </a:xfrm>
        </p:grpSpPr>
        <p:pic>
          <p:nvPicPr>
            <p:cNvPr id="24" name="Picture 2" descr="http://paolospaccamonti.com/prova-wordpress/wp-content/gallery/prova/generic-man.png"/>
            <p:cNvPicPr>
              <a:picLocks noChangeAspect="1" noChangeArrowheads="1"/>
            </p:cNvPicPr>
            <p:nvPr/>
          </p:nvPicPr>
          <p:blipFill>
            <a:blip r:embed="rId2" cstate="print"/>
            <a:srcRect l="39624" t="11426" r="39624" b="14063"/>
            <a:stretch>
              <a:fillRect/>
            </a:stretch>
          </p:blipFill>
          <p:spPr bwMode="auto">
            <a:xfrm>
              <a:off x="1619672" y="4844205"/>
              <a:ext cx="567362" cy="1079836"/>
            </a:xfrm>
            <a:prstGeom prst="rect">
              <a:avLst/>
            </a:prstGeom>
            <a:noFill/>
          </p:spPr>
        </p:pic>
        <p:pic>
          <p:nvPicPr>
            <p:cNvPr id="25" name="Picture 4" descr="C:\Users\erikpoll\Desktop\laptop21.jpg"/>
            <p:cNvPicPr>
              <a:picLocks noChangeAspect="1" noChangeArrowheads="1"/>
            </p:cNvPicPr>
            <p:nvPr/>
          </p:nvPicPr>
          <p:blipFill>
            <a:blip r:embed="rId3" cstate="print"/>
            <a:srcRect l="756" t="7811" r="1764" b="20661"/>
            <a:stretch>
              <a:fillRect/>
            </a:stretch>
          </p:blipFill>
          <p:spPr bwMode="auto">
            <a:xfrm flipH="1">
              <a:off x="2243927" y="5133572"/>
              <a:ext cx="1018817" cy="539731"/>
            </a:xfrm>
            <a:prstGeom prst="rect">
              <a:avLst/>
            </a:prstGeom>
            <a:noFill/>
          </p:spPr>
        </p:pic>
        <p:pic>
          <p:nvPicPr>
            <p:cNvPr id="26" name="Picture 3" descr="C:\Users\erikpoll\Desktop\HP-serv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78096" y="4930831"/>
              <a:ext cx="921230" cy="1034117"/>
            </a:xfrm>
            <a:prstGeom prst="rect">
              <a:avLst/>
            </a:prstGeom>
            <a:noFill/>
          </p:spPr>
        </p:pic>
        <p:pic>
          <p:nvPicPr>
            <p:cNvPr id="27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176" y="5208771"/>
              <a:ext cx="689080" cy="578931"/>
            </a:xfrm>
            <a:prstGeom prst="rect">
              <a:avLst/>
            </a:prstGeom>
            <a:noFill/>
          </p:spPr>
        </p:pic>
        <p:cxnSp>
          <p:nvCxnSpPr>
            <p:cNvPr id="32" name="Straight Arrow Connector 22"/>
            <p:cNvCxnSpPr/>
            <p:nvPr/>
          </p:nvCxnSpPr>
          <p:spPr>
            <a:xfrm flipH="1">
              <a:off x="3223453" y="5647579"/>
              <a:ext cx="916499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12"/>
            <p:cNvCxnSpPr>
              <a:cxnSpLocks/>
            </p:cNvCxnSpPr>
            <p:nvPr/>
          </p:nvCxnSpPr>
          <p:spPr>
            <a:xfrm>
              <a:off x="5039051" y="5447889"/>
              <a:ext cx="87424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22"/>
            <p:cNvCxnSpPr/>
            <p:nvPr/>
          </p:nvCxnSpPr>
          <p:spPr>
            <a:xfrm flipV="1">
              <a:off x="3337170" y="5498237"/>
              <a:ext cx="833213" cy="20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12"/>
            <p:cNvCxnSpPr>
              <a:cxnSpLocks/>
            </p:cNvCxnSpPr>
            <p:nvPr/>
          </p:nvCxnSpPr>
          <p:spPr>
            <a:xfrm flipH="1">
              <a:off x="5117591" y="5623849"/>
              <a:ext cx="903089" cy="1680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51">
            <a:extLst>
              <a:ext uri="{FF2B5EF4-FFF2-40B4-BE49-F238E27FC236}">
                <a16:creationId xmlns:a16="http://schemas.microsoft.com/office/drawing/2014/main" id="{96E1A595-D271-5889-E784-4B55F61AD572}"/>
              </a:ext>
            </a:extLst>
          </p:cNvPr>
          <p:cNvGrpSpPr/>
          <p:nvPr/>
        </p:nvGrpSpPr>
        <p:grpSpPr>
          <a:xfrm>
            <a:off x="4389567" y="1231648"/>
            <a:ext cx="3805136" cy="791291"/>
            <a:chOff x="1619672" y="4750444"/>
            <a:chExt cx="6800920" cy="1173597"/>
          </a:xfrm>
        </p:grpSpPr>
        <p:pic>
          <p:nvPicPr>
            <p:cNvPr id="6" name="Picture 2" descr="http://paolospaccamonti.com/prova-wordpress/wp-content/gallery/prova/generic-man.png">
              <a:extLst>
                <a:ext uri="{FF2B5EF4-FFF2-40B4-BE49-F238E27FC236}">
                  <a16:creationId xmlns:a16="http://schemas.microsoft.com/office/drawing/2014/main" id="{BAB663C1-1C37-F51C-A1FF-82FEE19A8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9624" t="11426" r="39624" b="14063"/>
            <a:stretch>
              <a:fillRect/>
            </a:stretch>
          </p:blipFill>
          <p:spPr bwMode="auto">
            <a:xfrm>
              <a:off x="1619672" y="4844205"/>
              <a:ext cx="567362" cy="1079836"/>
            </a:xfrm>
            <a:prstGeom prst="rect">
              <a:avLst/>
            </a:prstGeom>
            <a:noFill/>
          </p:spPr>
        </p:pic>
        <p:pic>
          <p:nvPicPr>
            <p:cNvPr id="7" name="Picture 4" descr="C:\Users\erikpoll\Desktop\laptop21.jpg">
              <a:extLst>
                <a:ext uri="{FF2B5EF4-FFF2-40B4-BE49-F238E27FC236}">
                  <a16:creationId xmlns:a16="http://schemas.microsoft.com/office/drawing/2014/main" id="{8A19768B-7A02-AFAE-8B2E-B5AEA9452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756" t="7811" r="1764" b="20661"/>
            <a:stretch>
              <a:fillRect/>
            </a:stretch>
          </p:blipFill>
          <p:spPr bwMode="auto">
            <a:xfrm flipH="1">
              <a:off x="2243927" y="5133572"/>
              <a:ext cx="1018817" cy="539731"/>
            </a:xfrm>
            <a:prstGeom prst="rect">
              <a:avLst/>
            </a:prstGeom>
            <a:noFill/>
          </p:spPr>
        </p:pic>
        <p:pic>
          <p:nvPicPr>
            <p:cNvPr id="8" name="Picture 3" descr="C:\Users\erikpoll\Desktop\HP-server.jpg">
              <a:extLst>
                <a:ext uri="{FF2B5EF4-FFF2-40B4-BE49-F238E27FC236}">
                  <a16:creationId xmlns:a16="http://schemas.microsoft.com/office/drawing/2014/main" id="{381A5D28-0D24-3A99-4FC6-A6E070B59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9485" y="4878376"/>
              <a:ext cx="921230" cy="1034117"/>
            </a:xfrm>
            <a:prstGeom prst="rect">
              <a:avLst/>
            </a:prstGeom>
            <a:noFill/>
          </p:spPr>
        </p:pic>
        <p:pic>
          <p:nvPicPr>
            <p:cNvPr id="10" name="Picture 2" descr="C:\Users\erikpoll\Desktop\.png">
              <a:extLst>
                <a:ext uri="{FF2B5EF4-FFF2-40B4-BE49-F238E27FC236}">
                  <a16:creationId xmlns:a16="http://schemas.microsoft.com/office/drawing/2014/main" id="{A528702C-56DA-439A-0405-BE97D4731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4695" y="4750444"/>
              <a:ext cx="689079" cy="578931"/>
            </a:xfrm>
            <a:prstGeom prst="rect">
              <a:avLst/>
            </a:prstGeom>
            <a:noFill/>
          </p:spPr>
        </p:pic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F7AB2C94-ABC6-8FC2-DC09-48C13C7345FA}"/>
                </a:ext>
              </a:extLst>
            </p:cNvPr>
            <p:cNvSpPr txBox="1"/>
            <p:nvPr/>
          </p:nvSpPr>
          <p:spPr>
            <a:xfrm>
              <a:off x="6583646" y="5086570"/>
              <a:ext cx="1836946" cy="456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 Rounded MT Bold" panose="020F0704030504030204" pitchFamily="34" charset="0"/>
                </a:rPr>
                <a:t>bank.com</a:t>
              </a:r>
              <a:endParaRPr lang="en-GB" sz="14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C4E950-4184-F4D0-8FF4-D2EE0754C714}"/>
                </a:ext>
              </a:extLst>
            </p:cNvPr>
            <p:cNvCxnSpPr>
              <a:cxnSpLocks/>
            </p:cNvCxnSpPr>
            <p:nvPr/>
          </p:nvCxnSpPr>
          <p:spPr>
            <a:xfrm>
              <a:off x="3520128" y="5405922"/>
              <a:ext cx="200679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2">
              <a:extLst>
                <a:ext uri="{FF2B5EF4-FFF2-40B4-BE49-F238E27FC236}">
                  <a16:creationId xmlns:a16="http://schemas.microsoft.com/office/drawing/2014/main" id="{E317F476-FD0D-074F-A63B-E234353A4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9821" y="5673303"/>
              <a:ext cx="206604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683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7D9F7-CD51-7AE3-6F22-EAA2E1705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>
            <a:extLst>
              <a:ext uri="{FF2B5EF4-FFF2-40B4-BE49-F238E27FC236}">
                <a16:creationId xmlns:a16="http://schemas.microsoft.com/office/drawing/2014/main" id="{DC883F63-00A0-54A6-93F6-509CEEAA558E}"/>
              </a:ext>
            </a:extLst>
          </p:cNvPr>
          <p:cNvSpPr txBox="1"/>
          <p:nvPr/>
        </p:nvSpPr>
        <p:spPr>
          <a:xfrm>
            <a:off x="685800" y="1124744"/>
            <a:ext cx="7772040" cy="247525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Web Security</a:t>
            </a:r>
          </a:p>
          <a:p>
            <a:pPr algn="ctr">
              <a:lnSpc>
                <a:spcPct val="100000"/>
              </a:lnSpc>
            </a:pPr>
            <a:r>
              <a:rPr lang="en-US" sz="200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  </a:t>
            </a:r>
          </a:p>
          <a:p>
            <a:pPr algn="ctr">
              <a:lnSpc>
                <a:spcPct val="100000"/>
              </a:lnSpc>
            </a:pPr>
            <a:r>
              <a:rPr lang="en-US" sz="360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Encoding, validating &amp; sanitizing</a:t>
            </a:r>
          </a:p>
          <a:p>
            <a:pPr algn="ctr">
              <a:lnSpc>
                <a:spcPct val="100000"/>
              </a:lnSpc>
            </a:pPr>
            <a:endParaRPr lang="en-US" sz="3600" strike="noStrike" spc="-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Sessions &amp; Authentication</a:t>
            </a:r>
            <a:endParaRPr lang="en-US" sz="360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" name="TextShape 2">
            <a:extLst>
              <a:ext uri="{FF2B5EF4-FFF2-40B4-BE49-F238E27FC236}">
                <a16:creationId xmlns:a16="http://schemas.microsoft.com/office/drawing/2014/main" id="{AC7BB733-0344-FBD5-AB3B-5EE961A7254F}"/>
              </a:ext>
            </a:extLst>
          </p:cNvPr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 err="1">
                <a:solidFill>
                  <a:srgbClr val="0033CC"/>
                </a:solidFill>
                <a:latin typeface="Arial Rounded MT Bold" panose="020F0704030504030204" pitchFamily="34" charset="0"/>
              </a:rPr>
              <a:t>Güne</a:t>
            </a:r>
            <a:r>
              <a:rPr lang="en-US" sz="2000" spc="-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US" sz="2000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Acar &amp; Erik Poll 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Digital Security group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 err="1">
                <a:solidFill>
                  <a:srgbClr val="0033CC"/>
                </a:solidFill>
                <a:latin typeface="Arial Rounded MT Bold" panose="020F0704030504030204" pitchFamily="34" charset="0"/>
              </a:rPr>
              <a:t>Radboud</a:t>
            </a:r>
            <a:r>
              <a:rPr lang="en-US" sz="2000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University Nijmegen</a:t>
            </a:r>
            <a:endParaRPr lang="en-US" sz="20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90" name="TextShape 3">
            <a:extLst>
              <a:ext uri="{FF2B5EF4-FFF2-40B4-BE49-F238E27FC236}">
                <a16:creationId xmlns:a16="http://schemas.microsoft.com/office/drawing/2014/main" id="{A9409CE0-822F-B846-C7A3-2C6B1441C53B}"/>
              </a:ext>
            </a:extLst>
          </p:cNvPr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91" name="TextShape 4">
            <a:extLst>
              <a:ext uri="{FF2B5EF4-FFF2-40B4-BE49-F238E27FC236}">
                <a16:creationId xmlns:a16="http://schemas.microsoft.com/office/drawing/2014/main" id="{DAEE9E4E-7E74-F442-0B73-971058AB3CA7}"/>
              </a:ext>
            </a:extLst>
          </p:cNvPr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D943C24-EB8A-4560-9794-E296CC53DD5A}" type="slidenum">
              <a:rPr lang="en-US" sz="1200" b="0" strike="noStrike" spc="-1">
                <a:solidFill>
                  <a:srgbClr val="8B8B8B"/>
                </a:solidFill>
                <a:latin typeface="Arial Rounded MT Bold" panose="020F0704030504030204" pitchFamily="34" charset="0"/>
              </a:rPr>
              <a:t>2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43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(partial) security solution: TLS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20</a:t>
            </a:fld>
            <a:endParaRPr lang="en-GB"/>
          </a:p>
        </p:txBody>
      </p:sp>
      <p:grpSp>
        <p:nvGrpSpPr>
          <p:cNvPr id="6" name="Groep 5"/>
          <p:cNvGrpSpPr/>
          <p:nvPr/>
        </p:nvGrpSpPr>
        <p:grpSpPr>
          <a:xfrm>
            <a:off x="1524000" y="2636912"/>
            <a:ext cx="6341856" cy="2448272"/>
            <a:chOff x="1043608" y="3998650"/>
            <a:chExt cx="6939963" cy="2346147"/>
          </a:xfrm>
        </p:grpSpPr>
        <p:pic>
          <p:nvPicPr>
            <p:cNvPr id="7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8" r="12988"/>
            <a:stretch/>
          </p:blipFill>
          <p:spPr>
            <a:xfrm>
              <a:off x="3997658" y="3998650"/>
              <a:ext cx="1398269" cy="1348753"/>
            </a:xfrm>
            <a:prstGeom prst="rect">
              <a:avLst/>
            </a:prstGeom>
          </p:spPr>
        </p:pic>
        <p:pic>
          <p:nvPicPr>
            <p:cNvPr id="8" name="Picture 2" descr="http://paolospaccamonti.com/prova-wordpress/wp-content/gallery/prova/generic-man.png"/>
            <p:cNvPicPr>
              <a:picLocks noChangeAspect="1" noChangeArrowheads="1"/>
            </p:cNvPicPr>
            <p:nvPr/>
          </p:nvPicPr>
          <p:blipFill>
            <a:blip r:embed="rId3" cstate="print"/>
            <a:srcRect l="39624" t="11426" r="39624" b="14063"/>
            <a:stretch>
              <a:fillRect/>
            </a:stretch>
          </p:blipFill>
          <p:spPr bwMode="auto">
            <a:xfrm>
              <a:off x="1043608" y="4625494"/>
              <a:ext cx="620870" cy="1257862"/>
            </a:xfrm>
            <a:prstGeom prst="rect">
              <a:avLst/>
            </a:prstGeom>
            <a:noFill/>
          </p:spPr>
        </p:pic>
        <p:pic>
          <p:nvPicPr>
            <p:cNvPr id="9" name="Picture 4" descr="C:\Users\erikpoll\Desktop\laptop21.jpg"/>
            <p:cNvPicPr>
              <a:picLocks noChangeAspect="1" noChangeArrowheads="1"/>
            </p:cNvPicPr>
            <p:nvPr/>
          </p:nvPicPr>
          <p:blipFill>
            <a:blip r:embed="rId4" cstate="print"/>
            <a:srcRect l="756" t="7811" r="1764" b="20661"/>
            <a:stretch>
              <a:fillRect/>
            </a:stretch>
          </p:blipFill>
          <p:spPr bwMode="auto">
            <a:xfrm flipH="1">
              <a:off x="1726565" y="5106565"/>
              <a:ext cx="1114903" cy="628713"/>
            </a:xfrm>
            <a:prstGeom prst="rect">
              <a:avLst/>
            </a:prstGeom>
            <a:noFill/>
          </p:spPr>
        </p:pic>
        <p:pic>
          <p:nvPicPr>
            <p:cNvPr id="10" name="Picture 3" descr="C:\Users\erikpoll\Desktop\HP-serv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4725144"/>
              <a:ext cx="1008112" cy="1204605"/>
            </a:xfrm>
            <a:prstGeom prst="rect">
              <a:avLst/>
            </a:prstGeom>
            <a:noFill/>
          </p:spPr>
        </p:pic>
        <p:sp>
          <p:nvSpPr>
            <p:cNvPr id="13" name="TextBox 14"/>
            <p:cNvSpPr txBox="1"/>
            <p:nvPr/>
          </p:nvSpPr>
          <p:spPr>
            <a:xfrm>
              <a:off x="6569348" y="5914575"/>
              <a:ext cx="1414223" cy="430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</a:rPr>
                <a:t>bank.com</a:t>
              </a:r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5467703" y="5735280"/>
              <a:ext cx="1045845" cy="430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HTTPS</a:t>
              </a:r>
              <a:endParaRPr lang="en-GB" b="1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5" name="Picture 2" descr="C:\Users\erikpoll\Desktop\loc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25764" y="5747100"/>
              <a:ext cx="465802" cy="378876"/>
            </a:xfrm>
            <a:prstGeom prst="rect">
              <a:avLst/>
            </a:prstGeom>
            <a:noFill/>
          </p:spPr>
        </p:pic>
        <p:sp>
          <p:nvSpPr>
            <p:cNvPr id="16" name="Flowchart: Direct Access Storage 21"/>
            <p:cNvSpPr/>
            <p:nvPr/>
          </p:nvSpPr>
          <p:spPr>
            <a:xfrm>
              <a:off x="3150736" y="5261143"/>
              <a:ext cx="3384376" cy="474136"/>
            </a:xfrm>
            <a:prstGeom prst="flowChartMagneticDrum">
              <a:avLst/>
            </a:prstGeom>
            <a:solidFill>
              <a:srgbClr val="0099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7" name="Straight Arrow Connector 22"/>
            <p:cNvCxnSpPr/>
            <p:nvPr/>
          </p:nvCxnSpPr>
          <p:spPr>
            <a:xfrm flipH="1">
              <a:off x="2831647" y="5561316"/>
              <a:ext cx="34506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26"/>
            <p:cNvCxnSpPr/>
            <p:nvPr/>
          </p:nvCxnSpPr>
          <p:spPr>
            <a:xfrm flipH="1" flipV="1">
              <a:off x="5417373" y="5547354"/>
              <a:ext cx="1296144" cy="27924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27"/>
            <p:cNvCxnSpPr/>
            <p:nvPr/>
          </p:nvCxnSpPr>
          <p:spPr>
            <a:xfrm flipH="1">
              <a:off x="2960683" y="5420921"/>
              <a:ext cx="21602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2"/>
            <p:cNvCxnSpPr/>
            <p:nvPr/>
          </p:nvCxnSpPr>
          <p:spPr>
            <a:xfrm>
              <a:off x="5436096" y="5429147"/>
              <a:ext cx="12587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41" y="2343515"/>
            <a:ext cx="749828" cy="7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8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13" y="982884"/>
            <a:ext cx="8229600" cy="53734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Server sends </a:t>
            </a:r>
            <a:r>
              <a:rPr lang="en-US" sz="1800" dirty="0">
                <a:solidFill>
                  <a:srgbClr val="0033CC"/>
                </a:solidFill>
              </a:rPr>
              <a:t>X509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33CC"/>
                </a:solidFill>
              </a:rPr>
              <a:t>server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33CC"/>
                </a:solidFill>
              </a:rPr>
              <a:t>certificate</a:t>
            </a:r>
            <a:r>
              <a:rPr lang="en-US" sz="1800" dirty="0"/>
              <a:t> to client</a:t>
            </a:r>
          </a:p>
          <a:p>
            <a:pPr marL="800100" lvl="1" indent="-342900"/>
            <a:r>
              <a:rPr lang="en-US" sz="1800" dirty="0"/>
              <a:t>Signed by a </a:t>
            </a:r>
            <a:r>
              <a:rPr lang="en-US" sz="1800" dirty="0">
                <a:solidFill>
                  <a:srgbClr val="009900"/>
                </a:solidFill>
              </a:rPr>
              <a:t>Certificate Authority (CA)</a:t>
            </a:r>
            <a:r>
              <a:rPr lang="en-US" sz="1800" dirty="0"/>
              <a:t> or self-signed</a:t>
            </a:r>
          </a:p>
          <a:p>
            <a:pPr marL="800100" lvl="1" indent="-342900"/>
            <a:r>
              <a:rPr lang="en-US" sz="1800" dirty="0"/>
              <a:t>Browsers come pre-configured with list of trusted CAs </a:t>
            </a:r>
            <a:r>
              <a:rPr lang="en-US" sz="1800" dirty="0">
                <a:solidFill>
                  <a:schemeClr val="bg1"/>
                </a:solidFill>
              </a:rPr>
              <a:t>a</a:t>
            </a:r>
          </a:p>
          <a:p>
            <a:pPr marL="800100" lvl="1" indent="-342900"/>
            <a:r>
              <a:rPr lang="en-US" sz="1200" i="1" dirty="0">
                <a:solidFill>
                  <a:schemeClr val="bg1"/>
                </a:solidFill>
              </a:rPr>
              <a:t>  server’s public key </a:t>
            </a:r>
            <a:r>
              <a:rPr lang="en-US" sz="1200" b="1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PK</a:t>
            </a:r>
            <a:r>
              <a:rPr lang="en-US" sz="1200" dirty="0">
                <a:solidFill>
                  <a:schemeClr val="bg1"/>
                </a:solidFill>
              </a:rPr>
              <a:t> list of trusted CAs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Client checks that certificate has not been revoked </a:t>
            </a:r>
          </a:p>
          <a:p>
            <a:pPr marL="800100" lvl="1" indent="-342900"/>
            <a:r>
              <a:rPr lang="en-US" sz="1800" dirty="0">
                <a:solidFill>
                  <a:srgbClr val="008000"/>
                </a:solidFill>
              </a:rPr>
              <a:t>by requesting  </a:t>
            </a:r>
            <a:r>
              <a:rPr lang="en-US" sz="1800" dirty="0">
                <a:solidFill>
                  <a:srgbClr val="0033CC"/>
                </a:solidFill>
              </a:rPr>
              <a:t>Certificate Revocation List (CRL)</a:t>
            </a:r>
            <a:r>
              <a:rPr lang="en-US" sz="1800" dirty="0">
                <a:solidFill>
                  <a:srgbClr val="008000"/>
                </a:solidFill>
              </a:rPr>
              <a:t> from CA</a:t>
            </a:r>
          </a:p>
          <a:p>
            <a:pPr marL="800100" lvl="1" indent="-342900"/>
            <a:endParaRPr lang="en-US" sz="1300" dirty="0">
              <a:solidFill>
                <a:srgbClr val="008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Client authenticates the server, with a challenge-response protocol </a:t>
            </a:r>
          </a:p>
          <a:p>
            <a:pPr marL="800100" lvl="1" indent="-342900"/>
            <a:r>
              <a:rPr lang="en-US" sz="1300" i="1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Client and server then agree a </a:t>
            </a:r>
            <a:r>
              <a:rPr lang="en-US" sz="1800" dirty="0">
                <a:solidFill>
                  <a:srgbClr val="0033CC"/>
                </a:solidFill>
              </a:rPr>
              <a:t>session key</a:t>
            </a:r>
            <a:r>
              <a:rPr lang="en-US" sz="1800" dirty="0"/>
              <a:t>  </a:t>
            </a:r>
          </a:p>
          <a:p>
            <a:pPr marL="800100" lvl="1" indent="-342900"/>
            <a:r>
              <a:rPr lang="en-US" sz="1300" i="1" dirty="0">
                <a:solidFill>
                  <a:schemeClr val="bg1"/>
                </a:solidFill>
              </a:rPr>
              <a:t> </a:t>
            </a:r>
          </a:p>
          <a:p>
            <a:pPr marL="400050">
              <a:buFont typeface="+mj-lt"/>
              <a:buAutoNum type="arabicPeriod"/>
            </a:pPr>
            <a:r>
              <a:rPr lang="en-US" sz="1800" dirty="0"/>
              <a:t>Subsequent HTTP traffic in </a:t>
            </a:r>
            <a:r>
              <a:rPr lang="en-US" sz="1800" dirty="0">
                <a:solidFill>
                  <a:srgbClr val="0033CC"/>
                </a:solidFill>
              </a:rPr>
              <a:t>a secure tunnel  </a:t>
            </a:r>
          </a:p>
          <a:p>
            <a:pPr marL="57150" indent="0">
              <a:buNone/>
            </a:pPr>
            <a:endParaRPr lang="en-US" sz="1800" dirty="0">
              <a:solidFill>
                <a:srgbClr val="0033CC"/>
              </a:solidFill>
            </a:endParaRPr>
          </a:p>
          <a:p>
            <a:pPr marL="57150" indent="0">
              <a:buNone/>
            </a:pPr>
            <a:r>
              <a:rPr lang="en-US" sz="1700" i="1" dirty="0"/>
              <a:t>Does a self-signed certificate provide any security guarantee?</a:t>
            </a:r>
          </a:p>
          <a:p>
            <a:pPr marL="457200" lvl="1" indent="0">
              <a:buNone/>
            </a:pPr>
            <a:r>
              <a:rPr lang="en-US" sz="1700" dirty="0"/>
              <a:t>Yes, because at least clients knows they keep talking to the same server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A68AF-73FB-7AA4-D21F-79AB58DB0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478905" cy="4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6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TLS – </a:t>
            </a:r>
            <a:r>
              <a:rPr lang="en-US" sz="2200" dirty="0"/>
              <a:t>crypto details; not important for this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12" y="982884"/>
            <a:ext cx="8422667" cy="515959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Server sends </a:t>
            </a:r>
            <a:r>
              <a:rPr lang="en-US" sz="1800" dirty="0">
                <a:solidFill>
                  <a:srgbClr val="0033CC"/>
                </a:solidFill>
              </a:rPr>
              <a:t>X509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33CC"/>
                </a:solidFill>
              </a:rPr>
              <a:t>server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33CC"/>
                </a:solidFill>
              </a:rPr>
              <a:t>certificate</a:t>
            </a:r>
            <a:r>
              <a:rPr lang="en-US" sz="1800" dirty="0"/>
              <a:t> to client</a:t>
            </a:r>
          </a:p>
          <a:p>
            <a:pPr marL="857250" lvl="2" indent="0">
              <a:buNone/>
            </a:pPr>
            <a:r>
              <a:rPr lang="en-US" sz="1600" i="1" dirty="0"/>
              <a:t>includes server’s </a:t>
            </a:r>
            <a:r>
              <a:rPr lang="en-US" sz="1600" i="1" dirty="0">
                <a:solidFill>
                  <a:srgbClr val="009900"/>
                </a:solidFill>
              </a:rPr>
              <a:t>public key </a:t>
            </a:r>
            <a:r>
              <a:rPr lang="en-US" sz="1600" b="1" i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PK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Client checks that certificate has not been revoked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Client authenticates the server, with a challenge-response protocol</a:t>
            </a:r>
            <a:r>
              <a:rPr lang="en-US" dirty="0"/>
              <a:t> </a:t>
            </a:r>
            <a:endParaRPr lang="en-US" sz="1800" dirty="0"/>
          </a:p>
          <a:p>
            <a:pPr marL="857250" lvl="2" indent="0">
              <a:buNone/>
            </a:pPr>
            <a:r>
              <a:rPr lang="en-US" sz="1600" i="1" dirty="0"/>
              <a:t>Client sends </a:t>
            </a:r>
            <a:r>
              <a:rPr lang="en-US" sz="1600" i="1" dirty="0">
                <a:solidFill>
                  <a:srgbClr val="009900"/>
                </a:solidFill>
              </a:rPr>
              <a:t>nonce </a:t>
            </a:r>
            <a:r>
              <a:rPr lang="en-US" sz="1600" b="1" i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600" i="1" dirty="0">
                <a:solidFill>
                  <a:srgbClr val="009900"/>
                </a:solidFill>
              </a:rPr>
              <a:t> </a:t>
            </a:r>
            <a:r>
              <a:rPr lang="en-US" sz="1600" i="1" dirty="0"/>
              <a:t>encrypted with public key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PK</a:t>
            </a:r>
            <a:r>
              <a:rPr lang="en-US" sz="1600" i="1" dirty="0"/>
              <a:t>, and checks if server response includes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600" i="1" dirty="0"/>
              <a:t> which proves knowledge of corresponding private key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Client and server then agree a </a:t>
            </a:r>
            <a:r>
              <a:rPr lang="en-US" sz="1800" dirty="0">
                <a:solidFill>
                  <a:srgbClr val="0033CC"/>
                </a:solidFill>
              </a:rPr>
              <a:t>session key</a:t>
            </a:r>
            <a:r>
              <a:rPr lang="en-US" sz="2400" dirty="0"/>
              <a:t> </a:t>
            </a:r>
            <a:r>
              <a:rPr lang="en-US" sz="1800" dirty="0"/>
              <a:t> </a:t>
            </a:r>
          </a:p>
          <a:p>
            <a:pPr marL="457200" lvl="1" indent="0">
              <a:buNone/>
            </a:pPr>
            <a:r>
              <a:rPr lang="en-US" sz="1600" i="1" dirty="0"/>
              <a:t>       Typically an AES key </a:t>
            </a:r>
          </a:p>
          <a:p>
            <a:pPr marL="400050">
              <a:buFont typeface="+mj-lt"/>
              <a:buAutoNum type="arabicPeriod"/>
            </a:pPr>
            <a:r>
              <a:rPr lang="en-US" sz="1800" dirty="0"/>
              <a:t>Subsequent HTTP traffic in </a:t>
            </a:r>
            <a:r>
              <a:rPr lang="en-US" sz="1800" dirty="0">
                <a:solidFill>
                  <a:srgbClr val="0033CC"/>
                </a:solidFill>
              </a:rPr>
              <a:t>a secure tunnel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</a:p>
          <a:p>
            <a:pPr marL="514350" lvl="1" indent="0">
              <a:buNone/>
            </a:pPr>
            <a:r>
              <a:rPr lang="en-US" sz="1600" i="1" dirty="0"/>
              <a:t>    Traffic</a:t>
            </a:r>
            <a:r>
              <a:rPr lang="en-US" sz="1600" i="1" dirty="0">
                <a:solidFill>
                  <a:srgbClr val="008000"/>
                </a:solidFill>
              </a:rPr>
              <a:t> </a:t>
            </a:r>
            <a:r>
              <a:rPr lang="en-US" sz="1600" i="1" dirty="0"/>
              <a:t>encrypted and </a:t>
            </a:r>
            <a:r>
              <a:rPr lang="en-US" sz="1600" i="1" dirty="0" err="1"/>
              <a:t>MACed</a:t>
            </a:r>
            <a:r>
              <a:rPr lang="en-US" sz="1600" i="1" dirty="0"/>
              <a:t> with session key</a:t>
            </a:r>
          </a:p>
          <a:p>
            <a:pPr marL="1200150" lvl="2"/>
            <a:r>
              <a:rPr lang="en-US" sz="1600" i="1" dirty="0"/>
              <a:t>encryption for confidentiality, </a:t>
            </a:r>
            <a:r>
              <a:rPr lang="en-US" sz="1600" i="1" dirty="0" err="1"/>
              <a:t>MACing</a:t>
            </a:r>
            <a:r>
              <a:rPr lang="en-US" sz="1600" i="1" dirty="0"/>
              <a:t> for integrity</a:t>
            </a:r>
          </a:p>
          <a:p>
            <a:pPr marL="514350" lvl="1" indent="0">
              <a:buNone/>
            </a:pPr>
            <a:r>
              <a:rPr lang="en-US" sz="1600" i="1" dirty="0"/>
              <a:t>     Periodically the session key is refreshed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30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 HTTP over TLS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78341"/>
            <a:ext cx="8229600" cy="54433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Security guarantees :</a:t>
            </a:r>
          </a:p>
          <a:p>
            <a:r>
              <a:rPr lang="en-US" dirty="0">
                <a:solidFill>
                  <a:srgbClr val="0033CC"/>
                </a:solidFill>
              </a:rPr>
              <a:t>Confidentiality &amp; integrity of the session</a:t>
            </a:r>
          </a:p>
          <a:p>
            <a:pPr lvl="1"/>
            <a:r>
              <a:rPr lang="en-US" sz="1800" dirty="0"/>
              <a:t>Attacker on the network can still see </a:t>
            </a:r>
            <a:r>
              <a:rPr lang="en-US" sz="1800" i="1" dirty="0">
                <a:solidFill>
                  <a:srgbClr val="C00000"/>
                </a:solidFill>
              </a:rPr>
              <a:t>that</a:t>
            </a:r>
            <a:r>
              <a:rPr lang="en-US" sz="1800" i="1" dirty="0"/>
              <a:t> </a:t>
            </a:r>
            <a:r>
              <a:rPr lang="en-US" sz="1800" dirty="0"/>
              <a:t> two IP addresses communicate (an example of </a:t>
            </a:r>
            <a:r>
              <a:rPr lang="en-US" sz="1800" dirty="0">
                <a:solidFill>
                  <a:srgbClr val="C00000"/>
                </a:solidFill>
              </a:rPr>
              <a:t>meta-data</a:t>
            </a:r>
            <a:r>
              <a:rPr lang="en-US" sz="1800" dirty="0"/>
              <a:t>), but not </a:t>
            </a:r>
            <a:r>
              <a:rPr lang="en-US" sz="1800" i="1" dirty="0">
                <a:solidFill>
                  <a:srgbClr val="C00000"/>
                </a:solidFill>
              </a:rPr>
              <a:t>what</a:t>
            </a:r>
          </a:p>
          <a:p>
            <a:pPr lvl="2"/>
            <a:r>
              <a:rPr lang="en-US" sz="1600" dirty="0"/>
              <a:t>All HTTP content, incl. headers &amp; URL parameters are protected inside TLS tunnel</a:t>
            </a:r>
          </a:p>
          <a:p>
            <a:pPr lvl="1"/>
            <a:r>
              <a:rPr lang="en-US" sz="1800" dirty="0"/>
              <a:t>Attacker cannot change any traffic or replay it</a:t>
            </a:r>
          </a:p>
          <a:p>
            <a:r>
              <a:rPr lang="en-US" dirty="0">
                <a:solidFill>
                  <a:srgbClr val="0033CC"/>
                </a:solidFill>
              </a:rPr>
              <a:t>Server authentication, </a:t>
            </a:r>
            <a:r>
              <a:rPr lang="en-US" dirty="0"/>
              <a:t>using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certificates</a:t>
            </a:r>
          </a:p>
          <a:p>
            <a:r>
              <a:rPr lang="en-US" sz="1800" dirty="0"/>
              <a:t>Possibly, but uncommon: </a:t>
            </a:r>
            <a:r>
              <a:rPr lang="en-US" sz="1800" dirty="0">
                <a:solidFill>
                  <a:srgbClr val="0033CC"/>
                </a:solidFill>
              </a:rPr>
              <a:t>Client authentication </a:t>
            </a:r>
            <a:r>
              <a:rPr lang="en-US" sz="1800" dirty="0"/>
              <a:t>with a client certificate</a:t>
            </a:r>
          </a:p>
          <a:p>
            <a:pPr lvl="1"/>
            <a:r>
              <a:rPr lang="en-US" sz="1800" dirty="0"/>
              <a:t>Usually servers use another means to authenticate clients: often </a:t>
            </a:r>
            <a:r>
              <a:rPr lang="en-US" sz="1800" dirty="0">
                <a:solidFill>
                  <a:srgbClr val="0033CC"/>
                </a:solidFill>
              </a:rPr>
              <a:t>passwords  </a:t>
            </a:r>
            <a:r>
              <a:rPr lang="en-US" sz="1800" dirty="0">
                <a:solidFill>
                  <a:srgbClr val="0033CC"/>
                </a:solidFill>
                <a:sym typeface="Wingdings" panose="05000000000000000000" pitchFamily="2" charset="2"/>
              </a:rPr>
              <a:t></a:t>
            </a:r>
            <a:endParaRPr lang="en-US" sz="1800" dirty="0">
              <a:solidFill>
                <a:srgbClr val="0033CC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57150" indent="0">
              <a:buNone/>
            </a:pPr>
            <a:r>
              <a:rPr lang="en-US" sz="1800" dirty="0"/>
              <a:t>The same holds if TLS is used as part of QUIC</a:t>
            </a:r>
          </a:p>
          <a:p>
            <a:pPr lvl="1"/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655070" y="476196"/>
            <a:ext cx="1042074" cy="3954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5414" y="945951"/>
            <a:ext cx="1042074" cy="3954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TLS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889EE5-62B9-563E-551C-6E10E24340EC}"/>
              </a:ext>
            </a:extLst>
          </p:cNvPr>
          <p:cNvGrpSpPr/>
          <p:nvPr/>
        </p:nvGrpSpPr>
        <p:grpSpPr>
          <a:xfrm>
            <a:off x="6156176" y="5276931"/>
            <a:ext cx="1364267" cy="1073357"/>
            <a:chOff x="6520101" y="5235963"/>
            <a:chExt cx="1364267" cy="10733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C73406-1302-65D2-3DFA-31DAF12AAE93}"/>
                </a:ext>
              </a:extLst>
            </p:cNvPr>
            <p:cNvSpPr/>
            <p:nvPr/>
          </p:nvSpPr>
          <p:spPr>
            <a:xfrm>
              <a:off x="6520101" y="5235963"/>
              <a:ext cx="1042074" cy="3954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HTTP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301EEF-5D2D-4B24-BF80-7C12B60E207E}"/>
                </a:ext>
              </a:extLst>
            </p:cNvPr>
            <p:cNvSpPr/>
            <p:nvPr/>
          </p:nvSpPr>
          <p:spPr>
            <a:xfrm>
              <a:off x="6520101" y="5681925"/>
              <a:ext cx="1042074" cy="627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QUIC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69D91-B786-43F9-A8C5-AAF1BA5BFC09}"/>
                </a:ext>
              </a:extLst>
            </p:cNvPr>
            <p:cNvSpPr/>
            <p:nvPr/>
          </p:nvSpPr>
          <p:spPr>
            <a:xfrm>
              <a:off x="7267905" y="5797888"/>
              <a:ext cx="616463" cy="3954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5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 Aside: name confusion TLS vs SSL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33CC"/>
                </a:solidFill>
              </a:rPr>
              <a:t>TLS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  <a:r>
              <a:rPr lang="en-US" sz="1600" dirty="0"/>
              <a:t>(Transport Layer Security)</a:t>
            </a:r>
            <a:r>
              <a:rPr lang="en-GB" sz="1600" dirty="0"/>
              <a:t> </a:t>
            </a:r>
            <a:r>
              <a:rPr lang="en-GB" dirty="0"/>
              <a:t>used to be called </a:t>
            </a:r>
            <a:r>
              <a:rPr lang="en-GB" dirty="0">
                <a:solidFill>
                  <a:srgbClr val="0033CC"/>
                </a:solidFill>
              </a:rPr>
              <a:t>SSL </a:t>
            </a:r>
            <a:r>
              <a:rPr lang="en-US" sz="1600" dirty="0"/>
              <a:t>(Secure Sockets Layer) </a:t>
            </a:r>
            <a:endParaRPr lang="en-GB" sz="1800" dirty="0"/>
          </a:p>
          <a:p>
            <a:pPr marL="342900" lvl="1" indent="-342900"/>
            <a:endParaRPr lang="en-US" sz="1800" dirty="0"/>
          </a:p>
          <a:p>
            <a:pPr marL="342900" lvl="1" indent="-342900"/>
            <a:r>
              <a:rPr lang="en-US" sz="1800" dirty="0"/>
              <a:t>TLS version 1.0 is SSL version 3.1</a:t>
            </a:r>
            <a:r>
              <a:rPr lang="en-US" sz="1800" i="1" dirty="0"/>
              <a:t> </a:t>
            </a:r>
          </a:p>
          <a:p>
            <a:pPr marL="342900" lvl="1" indent="-342900"/>
            <a:r>
              <a:rPr lang="en-US" sz="1800" dirty="0"/>
              <a:t>Latest TLS version is 1.3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dirty="0"/>
              <a:t>This explains why X509 certificates are sometimes called </a:t>
            </a:r>
            <a:r>
              <a:rPr lang="en-US" dirty="0">
                <a:solidFill>
                  <a:srgbClr val="008000"/>
                </a:solidFill>
              </a:rPr>
              <a:t>SSL certificates</a:t>
            </a:r>
            <a:r>
              <a:rPr lang="en-US" dirty="0"/>
              <a:t> and a well-known TLS implementation is called </a:t>
            </a:r>
            <a:r>
              <a:rPr lang="en-US" dirty="0">
                <a:solidFill>
                  <a:srgbClr val="008000"/>
                </a:solidFill>
              </a:rPr>
              <a:t>OpenSSL</a:t>
            </a:r>
          </a:p>
          <a:p>
            <a:pPr>
              <a:buNone/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buNone/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sz="1800" dirty="0"/>
              <a:t>We’ll come back to TLS later in this lecture to discuss its limitations.</a:t>
            </a:r>
            <a:endParaRPr lang="en-US" i="1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673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Mixing http &amp; https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 web page can mix http &amp; https content, but this is a bad idea!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i="1" dirty="0"/>
              <a:t>Why would you never want to have an frame loaded via http inside a webpage loaded via https?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Web browsers nowadays warn about or block mixed http/https content.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Demo: check out how this works in your browser, by visiting</a:t>
            </a:r>
            <a:endParaRPr lang="nl-NL" sz="1800" i="1" dirty="0"/>
          </a:p>
          <a:p>
            <a:pPr marL="400050" lvl="1" indent="0">
              <a:buNone/>
            </a:pPr>
            <a:r>
              <a:rPr lang="nl-NL" sz="1600" dirty="0"/>
              <a:t>http://www.cs.ru.nl/~erikpoll/websec/demo/mixed_content.html</a:t>
            </a:r>
          </a:p>
          <a:p>
            <a:pPr marL="400050" lvl="1" indent="0">
              <a:buNone/>
            </a:pPr>
            <a:r>
              <a:rPr lang="nl-NL" sz="1600" dirty="0"/>
              <a:t>http</a:t>
            </a:r>
            <a:r>
              <a:rPr lang="nl-NL" sz="1600" dirty="0">
                <a:solidFill>
                  <a:srgbClr val="FF0000"/>
                </a:solidFill>
              </a:rPr>
              <a:t>s</a:t>
            </a:r>
            <a:r>
              <a:rPr lang="nl-NL" sz="1600" dirty="0"/>
              <a:t>://www.cs.ru.nl/~erikpoll/websec/demo/mixed_content.html</a:t>
            </a:r>
          </a:p>
          <a:p>
            <a:pPr marL="0" indent="0">
              <a:buNone/>
            </a:pPr>
            <a:r>
              <a:rPr lang="nl-NL" sz="1600" dirty="0"/>
              <a:t>This demo </a:t>
            </a:r>
            <a:r>
              <a:rPr lang="nl-NL" sz="1600" strike="sngStrike" dirty="0"/>
              <a:t>no longer</a:t>
            </a:r>
            <a:r>
              <a:rPr lang="nl-NL" sz="1600" dirty="0"/>
              <a:t> still works in Firefox, but it does in Chrome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75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5682BB-4F2B-47F0-BD2F-E094891EFA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Sessions </a:t>
            </a:r>
            <a:br>
              <a:rPr lang="en-US" b="0" dirty="0"/>
            </a:br>
            <a:r>
              <a:rPr lang="en-US" b="0" dirty="0"/>
              <a:t>(at application level)</a:t>
            </a:r>
            <a:endParaRPr lang="en-GB" b="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8AA9576-8B4D-9509-1E9C-DBC974D24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AFB7-E57D-363E-E7BE-31A7C0A2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25CA8-EE0E-5474-B4CB-2677EEE01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61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shortcoming of HTTP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 is </a:t>
            </a:r>
            <a:r>
              <a:rPr lang="en-US" dirty="0">
                <a:solidFill>
                  <a:srgbClr val="0033CC"/>
                </a:solidFill>
              </a:rPr>
              <a:t>stateless </a:t>
            </a:r>
            <a:r>
              <a:rPr lang="en-US" dirty="0"/>
              <a:t>and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has </a:t>
            </a:r>
            <a:r>
              <a:rPr lang="en-US" dirty="0">
                <a:solidFill>
                  <a:srgbClr val="0033CC"/>
                </a:solidFill>
              </a:rPr>
              <a:t>no notion of session</a:t>
            </a:r>
            <a:r>
              <a:rPr lang="en-US" dirty="0"/>
              <a:t>, </a:t>
            </a:r>
            <a:r>
              <a:rPr lang="en-US" dirty="0" err="1"/>
              <a:t>ie</a:t>
            </a:r>
            <a:endParaRPr lang="en-US" dirty="0"/>
          </a:p>
          <a:p>
            <a:r>
              <a:rPr lang="en-US" sz="1800" dirty="0"/>
              <a:t>No state is recorded about history of previous requests   </a:t>
            </a:r>
          </a:p>
          <a:p>
            <a:r>
              <a:rPr lang="en-US" sz="1800" dirty="0"/>
              <a:t>(Hence) no notion of a sequence of requests belonging together       in one conversation between client and server</a:t>
            </a:r>
          </a:p>
          <a:p>
            <a:pPr marL="457200" lvl="1" indent="0">
              <a:buNone/>
            </a:pPr>
            <a:endParaRPr lang="en-US" sz="1600" dirty="0"/>
          </a:p>
          <a:p>
            <a:pPr marL="57150" indent="0">
              <a:buNone/>
            </a:pPr>
            <a:r>
              <a:rPr lang="en-US" dirty="0"/>
              <a:t>This is very clumsy for interaction between a client and server</a:t>
            </a:r>
          </a:p>
          <a:p>
            <a:r>
              <a:rPr lang="en-US" sz="1600" i="1" dirty="0"/>
              <a:t>Has this user logged in?  </a:t>
            </a:r>
          </a:p>
          <a:p>
            <a:r>
              <a:rPr lang="en-US" sz="1600" i="1" dirty="0"/>
              <a:t>Did the user select English or Dutch as language for the site?</a:t>
            </a:r>
          </a:p>
          <a:p>
            <a:r>
              <a:rPr lang="en-US" sz="1600" i="1" dirty="0"/>
              <a:t>Has the user put items in their online shopping basket?</a:t>
            </a:r>
          </a:p>
          <a:p>
            <a:r>
              <a:rPr lang="en-US" sz="1600" i="1" dirty="0"/>
              <a:t>Did the user already agree to our privacy policy?</a:t>
            </a:r>
          </a:p>
          <a:p>
            <a:pPr lvl="1"/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Why can’t we use IP address for this?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Different clients may share the same IP address </a:t>
            </a:r>
          </a:p>
          <a:p>
            <a:pPr>
              <a:buNone/>
            </a:pPr>
            <a:r>
              <a:rPr lang="en-US" sz="1800" dirty="0"/>
              <a:t>        </a:t>
            </a:r>
            <a:r>
              <a:rPr lang="en-US" sz="1800" dirty="0" err="1"/>
              <a:t>Eg</a:t>
            </a:r>
            <a:r>
              <a:rPr lang="en-US" sz="1800" dirty="0"/>
              <a:t> different browsers &amp; apps on the same device,</a:t>
            </a:r>
          </a:p>
          <a:p>
            <a:pPr>
              <a:buNone/>
            </a:pPr>
            <a:r>
              <a:rPr lang="en-US" sz="1800" dirty="0"/>
              <a:t>         different users on lilo.science.ru.nl,                                                              </a:t>
            </a:r>
          </a:p>
          <a:p>
            <a:pPr>
              <a:buNone/>
            </a:pPr>
            <a:r>
              <a:rPr lang="en-US" sz="1800" dirty="0"/>
              <a:t>         or different users on a local </a:t>
            </a:r>
            <a:r>
              <a:rPr lang="en-US" sz="1800" dirty="0" err="1"/>
              <a:t>wifi</a:t>
            </a:r>
            <a:r>
              <a:rPr lang="en-US" sz="1800" dirty="0"/>
              <a:t> network (</a:t>
            </a:r>
            <a:r>
              <a:rPr lang="en-US" sz="1800" dirty="0" err="1"/>
              <a:t>esp</a:t>
            </a:r>
            <a:r>
              <a:rPr lang="en-US" sz="1800" dirty="0"/>
              <a:t> for IPv4)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dirty="0">
                <a:solidFill>
                  <a:srgbClr val="0033CC"/>
                </a:solidFill>
              </a:rPr>
              <a:t>Multiple web applications can share the same IP address </a:t>
            </a:r>
          </a:p>
          <a:p>
            <a:pPr lvl="1"/>
            <a:r>
              <a:rPr lang="en-US" sz="1800" dirty="0"/>
              <a:t>especially web applications hosted in the cloud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>
                <a:solidFill>
                  <a:srgbClr val="0033CC"/>
                </a:solidFill>
              </a:rPr>
              <a:t>Clients and servers can change IP address</a:t>
            </a:r>
          </a:p>
          <a:p>
            <a:pPr lvl="1"/>
            <a:r>
              <a:rPr lang="en-US" sz="1800" dirty="0" err="1"/>
              <a:t>eg.</a:t>
            </a:r>
            <a:r>
              <a:rPr lang="en-US" sz="1800" dirty="0"/>
              <a:t> clients on mobile devices, when switching from mobile network to </a:t>
            </a:r>
            <a:r>
              <a:rPr lang="en-US" sz="1800" dirty="0" err="1"/>
              <a:t>WiFi</a:t>
            </a:r>
            <a:r>
              <a:rPr lang="en-US" sz="1800" dirty="0"/>
              <a:t> or v.v.</a:t>
            </a:r>
          </a:p>
          <a:p>
            <a:pPr lvl="1"/>
            <a:r>
              <a:rPr lang="en-US" sz="1800" dirty="0"/>
              <a:t>also: web applications hosted in the cloud, if they are migrated to other server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1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Session &amp; session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10754"/>
            <a:ext cx="8229600" cy="4943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There is </a:t>
            </a:r>
            <a:r>
              <a:rPr lang="nl-NL" dirty="0" err="1"/>
              <a:t>usually</a:t>
            </a:r>
            <a:r>
              <a:rPr lang="nl-NL" dirty="0"/>
              <a:t> </a:t>
            </a:r>
            <a:r>
              <a:rPr lang="nl-NL" dirty="0" err="1">
                <a:solidFill>
                  <a:srgbClr val="0033CC"/>
                </a:solidFill>
              </a:rPr>
              <a:t>session</a:t>
            </a:r>
            <a:r>
              <a:rPr lang="nl-NL" dirty="0">
                <a:solidFill>
                  <a:srgbClr val="0033CC"/>
                </a:solidFill>
              </a:rPr>
              <a:t> data </a:t>
            </a:r>
            <a:r>
              <a:rPr lang="nl-NL" dirty="0"/>
              <a:t>associated with a </a:t>
            </a:r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needs</a:t>
            </a:r>
            <a:r>
              <a:rPr lang="nl-NL" dirty="0"/>
              <a:t> to be remembered.</a:t>
            </a:r>
          </a:p>
          <a:p>
            <a:r>
              <a:rPr lang="nl-NL" sz="1600" dirty="0"/>
              <a:t>Eg: content of online shopping basket</a:t>
            </a:r>
          </a:p>
          <a:p>
            <a:pPr marL="0" indent="0">
              <a:buNone/>
            </a:pPr>
            <a:r>
              <a:rPr lang="nl-NL" dirty="0"/>
              <a:t>Ways to keep track of such data:</a:t>
            </a:r>
          </a:p>
          <a:p>
            <a:pPr>
              <a:buFont typeface="+mj-lt"/>
              <a:buAutoNum type="arabicPeriod"/>
            </a:pPr>
            <a:r>
              <a:rPr lang="nl-NL" dirty="0">
                <a:solidFill>
                  <a:srgbClr val="008000"/>
                </a:solidFill>
              </a:rPr>
              <a:t>send it back &amp; forth between                                                                             server and browser   </a:t>
            </a:r>
            <a:r>
              <a:rPr lang="nl-NL" dirty="0"/>
              <a:t>                                                                                            </a:t>
            </a:r>
            <a:r>
              <a:rPr lang="nl-NL" sz="1800" dirty="0"/>
              <a:t>with each request and response                                                                                 eg using hidden parameters</a:t>
            </a:r>
          </a:p>
          <a:p>
            <a:pPr>
              <a:buFont typeface="+mj-lt"/>
              <a:buAutoNum type="arabicPeriod"/>
            </a:pPr>
            <a:r>
              <a:rPr lang="nl-NL" dirty="0">
                <a:solidFill>
                  <a:srgbClr val="008000"/>
                </a:solidFill>
              </a:rPr>
              <a:t>record it at the client side</a:t>
            </a:r>
            <a:r>
              <a:rPr lang="nl-NL" dirty="0"/>
              <a:t>	                                                      </a:t>
            </a:r>
            <a:r>
              <a:rPr lang="nl-NL" sz="1800" dirty="0"/>
              <a:t>                          using HTML local storage</a:t>
            </a:r>
          </a:p>
          <a:p>
            <a:pPr>
              <a:buFont typeface="+mj-lt"/>
              <a:buAutoNum type="arabicPeriod"/>
            </a:pPr>
            <a:r>
              <a:rPr lang="nl-NL" dirty="0">
                <a:solidFill>
                  <a:srgbClr val="008000"/>
                </a:solidFill>
              </a:rPr>
              <a:t>record it at the server side </a:t>
            </a:r>
            <a:r>
              <a:rPr lang="nl-NL" sz="1800" dirty="0"/>
              <a:t>and just send back &amp; forth a </a:t>
            </a:r>
            <a:r>
              <a:rPr lang="nl-NL" sz="1800" dirty="0" err="1"/>
              <a:t>unique</a:t>
            </a:r>
            <a:r>
              <a:rPr lang="nl-NL" sz="1800" dirty="0"/>
              <a:t> </a:t>
            </a:r>
            <a:r>
              <a:rPr lang="nl-NL" sz="1800" dirty="0" err="1"/>
              <a:t>identifier</a:t>
            </a:r>
            <a:endParaRPr lang="nl-NL" dirty="0"/>
          </a:p>
          <a:p>
            <a:pPr marL="0" indent="0">
              <a:buNone/>
            </a:pPr>
            <a:r>
              <a:rPr lang="nl-NL" sz="1800" i="1" dirty="0"/>
              <a:t>Pros &amp; </a:t>
            </a:r>
            <a:r>
              <a:rPr lang="nl-NL" sz="1800" i="1" dirty="0" err="1"/>
              <a:t>Cons</a:t>
            </a:r>
            <a:r>
              <a:rPr lang="nl-NL" sz="1800" i="1" dirty="0"/>
              <a:t> ?</a:t>
            </a:r>
          </a:p>
          <a:p>
            <a:r>
              <a:rPr lang="nl-NL" sz="1800" dirty="0"/>
              <a:t>Con 3: server has to record lots of info </a:t>
            </a:r>
            <a:r>
              <a:rPr lang="nl-NL" sz="1800" dirty="0" err="1"/>
              <a:t>for</a:t>
            </a:r>
            <a:r>
              <a:rPr lang="nl-NL" sz="1800" dirty="0"/>
              <a:t> many sessions</a:t>
            </a:r>
          </a:p>
          <a:p>
            <a:r>
              <a:rPr lang="nl-NL" sz="1800" dirty="0"/>
              <a:t>Con of 1 &amp; 2: client could mess with this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0"/>
          <a:stretch/>
        </p:blipFill>
        <p:spPr>
          <a:xfrm>
            <a:off x="5198991" y="1772816"/>
            <a:ext cx="35486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&amp;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Last week</a:t>
            </a:r>
          </a:p>
          <a:p>
            <a:r>
              <a:rPr lang="en-US" sz="1800" dirty="0"/>
              <a:t>Web clients &amp; servers interact using </a:t>
            </a:r>
            <a:r>
              <a:rPr lang="en-US" sz="1800" dirty="0">
                <a:solidFill>
                  <a:srgbClr val="0033CC"/>
                </a:solidFill>
              </a:rPr>
              <a:t>HTTP</a:t>
            </a:r>
            <a:r>
              <a:rPr lang="en-US" sz="1800" dirty="0"/>
              <a:t>. </a:t>
            </a:r>
          </a:p>
          <a:p>
            <a:r>
              <a:rPr lang="en-US" sz="1800" dirty="0"/>
              <a:t>The HTTP traffic contains </a:t>
            </a:r>
            <a:r>
              <a:rPr lang="en-US" sz="1800" dirty="0">
                <a:solidFill>
                  <a:srgbClr val="0033CC"/>
                </a:solidFill>
              </a:rPr>
              <a:t>URLs </a:t>
            </a:r>
            <a:r>
              <a:rPr lang="en-US" sz="1800" dirty="0"/>
              <a:t>(for ‘addressing’) and </a:t>
            </a:r>
            <a:r>
              <a:rPr lang="en-US" sz="1800" dirty="0">
                <a:solidFill>
                  <a:srgbClr val="0033CC"/>
                </a:solidFill>
              </a:rPr>
              <a:t>HTML (</a:t>
            </a:r>
            <a:r>
              <a:rPr lang="en-US" sz="1800" dirty="0"/>
              <a:t>for the ‘content’) which can contain </a:t>
            </a:r>
            <a:r>
              <a:rPr lang="en-US" sz="1800" dirty="0">
                <a:solidFill>
                  <a:srgbClr val="0033CC"/>
                </a:solidFill>
              </a:rPr>
              <a:t>JavaScript </a:t>
            </a:r>
            <a:r>
              <a:rPr lang="en-US" sz="1800" dirty="0"/>
              <a:t>as code to be executed client-side</a:t>
            </a:r>
          </a:p>
          <a:p>
            <a:r>
              <a:rPr lang="en-US" sz="1800" dirty="0"/>
              <a:t>HTTP requests are usually </a:t>
            </a:r>
            <a:r>
              <a:rPr lang="en-US" sz="1800" dirty="0">
                <a:solidFill>
                  <a:srgbClr val="0033CC"/>
                </a:solidFill>
              </a:rPr>
              <a:t>GET</a:t>
            </a:r>
            <a:r>
              <a:rPr lang="en-US" sz="1800" dirty="0"/>
              <a:t> or </a:t>
            </a:r>
            <a:r>
              <a:rPr lang="en-US" sz="1800" dirty="0">
                <a:solidFill>
                  <a:srgbClr val="0033CC"/>
                </a:solidFill>
              </a:rPr>
              <a:t>POST</a:t>
            </a:r>
            <a:r>
              <a:rPr lang="en-US" sz="1800" dirty="0"/>
              <a:t> requests</a:t>
            </a:r>
          </a:p>
          <a:p>
            <a:pPr lvl="1"/>
            <a:r>
              <a:rPr lang="en-US" sz="1600" dirty="0"/>
              <a:t>GET: parameters in URL</a:t>
            </a:r>
          </a:p>
          <a:p>
            <a:pPr lvl="1"/>
            <a:r>
              <a:rPr lang="en-US" sz="1600" dirty="0"/>
              <a:t>POST: parameters in HTTP body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Today</a:t>
            </a:r>
            <a:endParaRPr lang="en-US" sz="18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</a:t>
            </a:r>
            <a:r>
              <a:rPr lang="en-US" dirty="0">
                <a:solidFill>
                  <a:srgbClr val="0033CC"/>
                </a:solidFill>
              </a:rPr>
              <a:t> languages &amp; encodings </a:t>
            </a:r>
            <a:r>
              <a:rPr lang="en-US" dirty="0"/>
              <a:t>of data in HTTP traffic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Two notions of </a:t>
            </a:r>
            <a:r>
              <a:rPr lang="en-US" dirty="0">
                <a:solidFill>
                  <a:srgbClr val="0033CC"/>
                </a:solidFill>
              </a:rPr>
              <a:t>sessions</a:t>
            </a:r>
            <a:r>
              <a:rPr lang="en-US" dirty="0"/>
              <a:t> for security: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TLS / HTTPS </a:t>
            </a:r>
            <a:r>
              <a:rPr lang="en-US" dirty="0"/>
              <a:t>at network level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cookies</a:t>
            </a:r>
            <a:r>
              <a:rPr lang="en-US" dirty="0"/>
              <a:t> at application level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Things that can go wrong with session data 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85740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2200" dirty="0"/>
              <a:t>Classic security flaw: the price is recorded in a hidden form field,                             as shown in the proxy output above. </a:t>
            </a:r>
          </a:p>
          <a:p>
            <a:pPr>
              <a:buNone/>
            </a:pPr>
            <a:r>
              <a:rPr lang="en-US" sz="2200" dirty="0"/>
              <a:t>The client can change this...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1026" name="Picture 2" descr="C:\Users\erikpoll\Desktop\ach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564456" cy="3904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910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Misplaced trust in the client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For data for which integrity is important (</a:t>
            </a:r>
            <a:r>
              <a:rPr lang="en-US" dirty="0" err="1"/>
              <a:t>eg</a:t>
            </a:r>
            <a:r>
              <a:rPr lang="en-US" dirty="0"/>
              <a:t> prices)</a:t>
            </a:r>
          </a:p>
          <a:p>
            <a:pPr>
              <a:buNone/>
            </a:pPr>
            <a:r>
              <a:rPr lang="en-US" sz="2400" i="1" dirty="0">
                <a:solidFill>
                  <a:srgbClr val="C00000"/>
                </a:solidFill>
              </a:rPr>
              <a:t>the server should never trust the client 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dirty="0"/>
              <a:t>to provide this data or to return this data unaltered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dirty="0"/>
              <a:t>Instead, the server should</a:t>
            </a:r>
          </a:p>
          <a:p>
            <a:r>
              <a:rPr lang="en-US" dirty="0">
                <a:solidFill>
                  <a:srgbClr val="0033CC"/>
                </a:solidFill>
              </a:rPr>
              <a:t>store such data server-side                           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r>
              <a:rPr lang="en-US" dirty="0">
                <a:solidFill>
                  <a:srgbClr val="0033CC"/>
                </a:solidFill>
              </a:rPr>
              <a:t>add a cryptographic integrity check </a:t>
            </a:r>
          </a:p>
          <a:p>
            <a:pPr lvl="1"/>
            <a:r>
              <a:rPr lang="en-US" sz="1800" dirty="0" err="1"/>
              <a:t>eg</a:t>
            </a:r>
            <a:r>
              <a:rPr lang="en-US" sz="1800" dirty="0"/>
              <a:t> using a MAC (Message Authentication Code) or Digital Signature</a:t>
            </a:r>
          </a:p>
          <a:p>
            <a:pPr lvl="1"/>
            <a:r>
              <a:rPr lang="en-US" sz="1800" dirty="0"/>
              <a:t>Such a check should also include a </a:t>
            </a:r>
            <a:r>
              <a:rPr lang="en-US" sz="1800" dirty="0">
                <a:solidFill>
                  <a:srgbClr val="008000"/>
                </a:solidFill>
              </a:rPr>
              <a:t>time stamp </a:t>
            </a:r>
            <a:r>
              <a:rPr lang="en-US" sz="1800" dirty="0"/>
              <a:t>or some </a:t>
            </a:r>
            <a:r>
              <a:rPr lang="en-US" sz="1800" dirty="0">
                <a:solidFill>
                  <a:srgbClr val="008000"/>
                </a:solidFill>
              </a:rPr>
              <a:t>session id </a:t>
            </a:r>
            <a:r>
              <a:rPr lang="en-US" sz="1800" dirty="0"/>
              <a:t>that frequently changes, to avoid replay or roll-back attacks.</a:t>
            </a:r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Tx/>
              <a:buChar char="-"/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800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2FD3-FAF6-70AC-4E28-9BAEF667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data for authentication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09A19-5462-CFC2-FA43-F7DA91E9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59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Authentication often involves a notion of session, and then goes in two steps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1800" dirty="0">
                <a:solidFill>
                  <a:srgbClr val="0033CC"/>
                </a:solidFill>
              </a:rPr>
              <a:t>Actual authentication</a:t>
            </a:r>
            <a:r>
              <a:rPr lang="en-US" dirty="0"/>
              <a:t>, </a:t>
            </a:r>
            <a:r>
              <a:rPr lang="en-US" sz="1800" dirty="0"/>
              <a:t>say with a username/password plus the response of an MFA token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1800" dirty="0">
                <a:solidFill>
                  <a:srgbClr val="0033CC"/>
                </a:solidFill>
              </a:rPr>
              <a:t>Creating a session</a:t>
            </a:r>
            <a:r>
              <a:rPr lang="en-US" dirty="0"/>
              <a:t>, with </a:t>
            </a:r>
            <a:r>
              <a:rPr lang="en-US" dirty="0">
                <a:solidFill>
                  <a:srgbClr val="009900"/>
                </a:solidFill>
              </a:rPr>
              <a:t>session identifier </a:t>
            </a:r>
            <a:r>
              <a:rPr lang="en-US" dirty="0"/>
              <a:t>aka </a:t>
            </a:r>
            <a:r>
              <a:rPr lang="en-US" dirty="0">
                <a:solidFill>
                  <a:srgbClr val="009900"/>
                </a:solidFill>
              </a:rPr>
              <a:t>session</a:t>
            </a:r>
            <a:r>
              <a:rPr lang="en-US" dirty="0"/>
              <a:t> </a:t>
            </a:r>
            <a:r>
              <a:rPr lang="en-US" dirty="0">
                <a:solidFill>
                  <a:srgbClr val="009900"/>
                </a:solidFill>
              </a:rPr>
              <a:t>token</a:t>
            </a:r>
          </a:p>
          <a:p>
            <a:pPr marL="457200" lvl="1" indent="0">
              <a:buNone/>
            </a:pPr>
            <a:r>
              <a:rPr lang="en-US" sz="1800" dirty="0"/>
              <a:t>  for fast &amp; easy (re)authentication without repeating step 1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1800" dirty="0"/>
              <a:t>Most web applications use </a:t>
            </a:r>
            <a:r>
              <a:rPr lang="en-US" sz="1800" dirty="0">
                <a:solidFill>
                  <a:srgbClr val="0033CC"/>
                </a:solidFill>
              </a:rPr>
              <a:t>session cookies</a:t>
            </a:r>
            <a:r>
              <a:rPr lang="en-US" sz="1800" dirty="0"/>
              <a:t> for this purpose</a:t>
            </a:r>
          </a:p>
          <a:p>
            <a:r>
              <a:rPr lang="en-US" sz="1800" dirty="0"/>
              <a:t>Such cookies provide </a:t>
            </a:r>
            <a:r>
              <a:rPr lang="en-US" sz="1800" dirty="0">
                <a:solidFill>
                  <a:srgbClr val="008000"/>
                </a:solidFill>
              </a:rPr>
              <a:t>identity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8000"/>
                </a:solidFill>
              </a:rPr>
              <a:t>proof that this identity has verified (aka authenticated)  </a:t>
            </a:r>
          </a:p>
          <a:p>
            <a:r>
              <a:rPr lang="en-US" sz="1800" dirty="0"/>
              <a:t>These cookies are just as valuable for attacker as original credentials used to authenticate, </a:t>
            </a:r>
            <a:r>
              <a:rPr lang="en-US" sz="1800" dirty="0" err="1"/>
              <a:t>eg</a:t>
            </a:r>
            <a:r>
              <a:rPr lang="en-US" sz="1800" dirty="0"/>
              <a:t> username/password </a:t>
            </a:r>
            <a:r>
              <a:rPr lang="en-US" sz="1800" i="1" u="sng" dirty="0"/>
              <a:t>plus</a:t>
            </a:r>
            <a:r>
              <a:rPr lang="en-US" sz="1800" dirty="0"/>
              <a:t>  MFA response </a:t>
            </a:r>
          </a:p>
          <a:p>
            <a:pPr marL="914400" lvl="1" indent="-457200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574-712E-5111-A2DD-E9C465C9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5EF2-A6CE-B113-DB08-03095C8C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7" name="Picture 6" descr="A picture containing text, wristband, fashion accessory, bracelet&#10;&#10;Description automatically generated">
            <a:extLst>
              <a:ext uri="{FF2B5EF4-FFF2-40B4-BE49-F238E27FC236}">
                <a16:creationId xmlns:a16="http://schemas.microsoft.com/office/drawing/2014/main" id="{EFD814A8-7EAB-E036-8981-83199E5212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051" r="2751" b="21651"/>
          <a:stretch/>
        </p:blipFill>
        <p:spPr>
          <a:xfrm>
            <a:off x="1280071" y="3217059"/>
            <a:ext cx="1310729" cy="972001"/>
          </a:xfrm>
          <a:prstGeom prst="rect">
            <a:avLst/>
          </a:prstGeom>
        </p:spPr>
      </p:pic>
      <p:pic>
        <p:nvPicPr>
          <p:cNvPr id="9" name="Picture 8" descr="A picture containing person, wrist, nail, finger&#10;&#10;Description automatically generated">
            <a:extLst>
              <a:ext uri="{FF2B5EF4-FFF2-40B4-BE49-F238E27FC236}">
                <a16:creationId xmlns:a16="http://schemas.microsoft.com/office/drawing/2014/main" id="{2F73B086-F504-BABB-4D28-F0583D8FA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83" y="3177972"/>
            <a:ext cx="2822346" cy="1050176"/>
          </a:xfrm>
          <a:prstGeom prst="rect">
            <a:avLst/>
          </a:prstGeom>
        </p:spPr>
      </p:pic>
      <p:pic>
        <p:nvPicPr>
          <p:cNvPr id="11" name="Picture 10" descr="A white paper wristband with green text&#10;&#10;Description automatically generated with medium confidence">
            <a:extLst>
              <a:ext uri="{FF2B5EF4-FFF2-40B4-BE49-F238E27FC236}">
                <a16:creationId xmlns:a16="http://schemas.microsoft.com/office/drawing/2014/main" id="{68D804CF-4BD0-1CF6-729D-51C4BA75E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7" b="14407"/>
          <a:stretch/>
        </p:blipFill>
        <p:spPr>
          <a:xfrm>
            <a:off x="3033120" y="3208464"/>
            <a:ext cx="1480224" cy="10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Sessions managed by the web application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848872" cy="48574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Typical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Web application creates &amp; manages sessions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Session data </a:t>
            </a:r>
            <a:r>
              <a:rPr lang="en-US" dirty="0"/>
              <a:t>is stored at server and associated with a unique </a:t>
            </a:r>
            <a:r>
              <a:rPr lang="en-US" dirty="0">
                <a:solidFill>
                  <a:srgbClr val="0033CC"/>
                </a:solidFill>
              </a:rPr>
              <a:t>session 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Client is informed of session ID </a:t>
            </a:r>
          </a:p>
          <a:p>
            <a:pPr lvl="1"/>
            <a:r>
              <a:rPr lang="en-US" dirty="0"/>
              <a:t>and client attaches session ID to subsequent requests</a:t>
            </a:r>
          </a:p>
          <a:p>
            <a:pPr marL="0" indent="0">
              <a:buNone/>
            </a:pPr>
            <a:r>
              <a:rPr lang="en-US" dirty="0"/>
              <a:t>      so server knows about previous requests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Web application frameworks usually provide built-in support for session management, but web application developers can implement their own </a:t>
            </a:r>
          </a:p>
          <a:p>
            <a:r>
              <a:rPr lang="en-US" sz="1800" dirty="0"/>
              <a:t>   NB it is better to use existing solutions than inventing your own</a:t>
            </a:r>
          </a:p>
          <a:p>
            <a:r>
              <a:rPr lang="en-US" sz="1800" dirty="0"/>
              <a:t>   Still, don’t underestimate the complexity of using these correctly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3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Solution 1: session ID in URL </a:t>
            </a:r>
            <a:endParaRPr lang="en-GB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857403"/>
          </a:xfrm>
        </p:spPr>
        <p:txBody>
          <a:bodyPr/>
          <a:lstStyle/>
          <a:p>
            <a:pPr>
              <a:buNone/>
            </a:pPr>
            <a:r>
              <a:rPr lang="en-US" dirty="0"/>
              <a:t>Web page returned by the server contains links with </a:t>
            </a:r>
            <a:r>
              <a:rPr lang="en-US" dirty="0">
                <a:solidFill>
                  <a:srgbClr val="0033CC"/>
                </a:solidFill>
              </a:rPr>
              <a:t>session ID as </a:t>
            </a:r>
          </a:p>
          <a:p>
            <a:pPr>
              <a:buNone/>
            </a:pPr>
            <a:r>
              <a:rPr lang="en-US" dirty="0">
                <a:solidFill>
                  <a:srgbClr val="0033CC"/>
                </a:solidFill>
              </a:rPr>
              <a:t>extra parameter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Example web page with session IDs in the URL. </a:t>
            </a: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The user can now click</a:t>
            </a: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”http://demo.net/nextpage.php</a:t>
            </a:r>
            <a:r>
              <a:rPr lang="en-GB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?sid=1234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”&gt;here&lt;/a&gt; </a:t>
            </a:r>
          </a:p>
          <a:p>
            <a:pPr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or</a:t>
            </a:r>
          </a:p>
          <a:p>
            <a:pPr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”http://demo.net/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anotherpage.php</a:t>
            </a:r>
            <a:r>
              <a:rPr lang="en-GB" sz="18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?sid</a:t>
            </a:r>
            <a:r>
              <a:rPr lang="en-GB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=1234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”&gt;here&lt;/a&gt;</a:t>
            </a:r>
          </a:p>
          <a:p>
            <a:pPr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passing on its session id back to the server </a:t>
            </a:r>
          </a:p>
          <a:p>
            <a:pPr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wherever he goes next.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&lt;/html&gt;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Hence: every user gets their own unique copy of a web page.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05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Solution 2: session ID in hidden parameter</a:t>
            </a:r>
            <a:endParaRPr lang="en-GB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htm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The form below uses a hidden field </a:t>
            </a:r>
            <a:endParaRPr lang="en-GB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&lt;form method="POST" action= "http://ru.nl/register.php"&gt; </a:t>
            </a:r>
          </a:p>
          <a:p>
            <a:pPr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Email: &lt;input type="text" name=“Your email address"&gt;</a:t>
            </a:r>
          </a:p>
          <a:p>
            <a:pPr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/>
              <a:t>    </a:t>
            </a: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&lt;input type="hidden" name=</a:t>
            </a:r>
            <a:r>
              <a:rPr lang="en-GB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sid</a:t>
            </a: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" value=“s1234"&gt;</a:t>
            </a:r>
          </a:p>
          <a:p>
            <a:pPr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  &lt;input type="submit" value="Click here to submit"&gt;</a:t>
            </a:r>
            <a:endParaRPr lang="en-GB" sz="1800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&lt;/form&gt;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Hidden means hidden from the user by browser,                                                         </a:t>
            </a:r>
            <a:r>
              <a:rPr lang="en-US" sz="1800" i="1" dirty="0"/>
              <a:t>not</a:t>
            </a:r>
            <a:r>
              <a:rPr lang="en-US" sz="1800" dirty="0"/>
              <a:t>  hidden from a proxy like ZAP. 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A hidden form field could also be used to track user preferences, </a:t>
            </a:r>
            <a:r>
              <a:rPr lang="en-US" sz="1800" dirty="0" err="1"/>
              <a:t>eg</a:t>
            </a:r>
            <a:br>
              <a:rPr lang="en-US" sz="1800" b="1" dirty="0"/>
            </a:br>
            <a:r>
              <a:rPr lang="en-US" sz="1800" b="1" dirty="0"/>
              <a:t>     </a:t>
            </a: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&lt;input type="hidden" name="Language" value="Dutch"&gt;</a:t>
            </a:r>
            <a:endParaRPr lang="en-GB" sz="1800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i="1" dirty="0"/>
              <a:t>Session ID in URL vs hidden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Can you think of a downside of a session ID in the URL?</a:t>
            </a:r>
          </a:p>
          <a:p>
            <a:endParaRPr lang="nl-NL" dirty="0"/>
          </a:p>
          <a:p>
            <a:pPr marL="457200" lvl="1" indent="0">
              <a:buNone/>
            </a:pPr>
            <a:r>
              <a:rPr lang="nl-NL" i="1" dirty="0"/>
              <a:t>If you give a link with your session ID to someone else,                              then that person might continue with your session!</a:t>
            </a:r>
          </a:p>
          <a:p>
            <a:pPr marL="457200" lvl="1" indent="0">
              <a:buNone/>
            </a:pPr>
            <a:endParaRPr lang="nl-NL" i="1" dirty="0"/>
          </a:p>
          <a:p>
            <a:pPr marL="457200" lvl="1" indent="0">
              <a:buNone/>
            </a:pPr>
            <a:r>
              <a:rPr lang="nl-NL" i="1" dirty="0"/>
              <a:t>Also, bookmarking a URL incl. the session ID does not (or should not) make sense, as the next time you use the bookmark you should start a different session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Solution 3: </a:t>
            </a:r>
            <a:r>
              <a:rPr lang="en-US" sz="2400" i="1" dirty="0" err="1"/>
              <a:t>sessionID</a:t>
            </a:r>
            <a:r>
              <a:rPr lang="en-US" sz="2400" i="1" dirty="0"/>
              <a:t> in a cookie</a:t>
            </a:r>
            <a:endParaRPr lang="en-GB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Standard solution built into HTTP and browser</a:t>
            </a:r>
          </a:p>
          <a:p>
            <a:r>
              <a:rPr lang="en-US" dirty="0"/>
              <a:t>Cookie is piece of information that is </a:t>
            </a:r>
            <a:r>
              <a:rPr lang="en-US" dirty="0">
                <a:solidFill>
                  <a:srgbClr val="0033CC"/>
                </a:solidFill>
              </a:rPr>
              <a:t>set by the server </a:t>
            </a:r>
            <a:r>
              <a:rPr lang="en-US" dirty="0"/>
              <a:t>and</a:t>
            </a:r>
            <a:r>
              <a:rPr lang="en-US" dirty="0">
                <a:solidFill>
                  <a:srgbClr val="0033CC"/>
                </a:solidFill>
              </a:rPr>
              <a:t> stored by the browser</a:t>
            </a:r>
          </a:p>
          <a:p>
            <a:pPr lvl="1"/>
            <a:r>
              <a:rPr lang="en-US" sz="1900" dirty="0"/>
              <a:t>namely when HTTP response includes 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Set-Cookie </a:t>
            </a:r>
            <a:r>
              <a:rPr lang="en-US" sz="1900" dirty="0"/>
              <a:t>field in header</a:t>
            </a:r>
          </a:p>
          <a:p>
            <a:pPr lvl="1"/>
            <a:r>
              <a:rPr lang="en-US" sz="1900" dirty="0"/>
              <a:t>It belongs to some domain,  </a:t>
            </a:r>
            <a:r>
              <a:rPr lang="en-US" sz="1900" dirty="0" err="1"/>
              <a:t>eg</a:t>
            </a:r>
            <a:r>
              <a:rPr lang="en-US" sz="1900" dirty="0"/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www.test.com</a:t>
            </a:r>
          </a:p>
          <a:p>
            <a:pPr lvl="1"/>
            <a:r>
              <a:rPr lang="en-US" sz="1900" dirty="0"/>
              <a:t>It includes </a:t>
            </a:r>
            <a:r>
              <a:rPr lang="en-US" sz="1900" dirty="0">
                <a:solidFill>
                  <a:srgbClr val="008000"/>
                </a:solidFill>
              </a:rPr>
              <a:t>expiry date</a:t>
            </a:r>
            <a:r>
              <a:rPr lang="en-US" sz="1900" dirty="0"/>
              <a:t>, </a:t>
            </a:r>
            <a:r>
              <a:rPr lang="en-US" sz="1900" dirty="0">
                <a:solidFill>
                  <a:srgbClr val="008000"/>
                </a:solidFill>
              </a:rPr>
              <a:t>domain name</a:t>
            </a:r>
            <a:r>
              <a:rPr lang="en-US" sz="1900" dirty="0"/>
              <a:t>, optional </a:t>
            </a:r>
            <a:r>
              <a:rPr lang="en-US" sz="1900" dirty="0">
                <a:solidFill>
                  <a:srgbClr val="008000"/>
                </a:solidFill>
              </a:rPr>
              <a:t>path</a:t>
            </a:r>
            <a:r>
              <a:rPr lang="en-US" sz="1900" dirty="0"/>
              <a:t>, optional </a:t>
            </a:r>
            <a:r>
              <a:rPr lang="en-US" sz="1900" dirty="0">
                <a:solidFill>
                  <a:srgbClr val="008000"/>
                </a:solidFill>
              </a:rPr>
              <a:t>flags</a:t>
            </a:r>
            <a:r>
              <a:rPr lang="en-US" sz="1900" dirty="0"/>
              <a:t> </a:t>
            </a:r>
          </a:p>
          <a:p>
            <a:pPr lvl="2"/>
            <a:r>
              <a:rPr lang="en-US" sz="1900" dirty="0" err="1"/>
              <a:t>eg</a:t>
            </a:r>
            <a:r>
              <a:rPr lang="en-US" sz="1900" dirty="0"/>
              <a:t> 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secure</a:t>
            </a:r>
            <a:r>
              <a:rPr lang="en-US" sz="1900" dirty="0"/>
              <a:t> ,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</a:rPr>
              <a:t>HTTPOnly</a:t>
            </a:r>
            <a:r>
              <a:rPr lang="en-US" sz="1900" dirty="0"/>
              <a:t> , and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</a:rPr>
              <a:t>SameSite</a:t>
            </a:r>
            <a:r>
              <a:rPr lang="en-US" sz="1900" dirty="0"/>
              <a:t> flags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33CC"/>
                </a:solidFill>
              </a:rPr>
              <a:t>Cookie is </a:t>
            </a:r>
            <a:r>
              <a:rPr lang="en-US" i="1" u="sng" dirty="0">
                <a:solidFill>
                  <a:srgbClr val="0033CC"/>
                </a:solidFill>
              </a:rPr>
              <a:t>automatically</a:t>
            </a:r>
            <a:r>
              <a:rPr lang="en-US" dirty="0">
                <a:solidFill>
                  <a:srgbClr val="0033CC"/>
                </a:solidFill>
              </a:rPr>
              <a:t> included in any HTTP request by the browser, for any request to that domain</a:t>
            </a:r>
          </a:p>
          <a:p>
            <a:pPr lvl="1"/>
            <a:r>
              <a:rPr lang="en-US" sz="1900" dirty="0"/>
              <a:t>in the 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Cookie</a:t>
            </a:r>
            <a:r>
              <a:rPr lang="en-US" sz="1900" dirty="0"/>
              <a:t> field of HTTP request</a:t>
            </a:r>
          </a:p>
          <a:p>
            <a:r>
              <a:rPr lang="en-US" dirty="0"/>
              <a:t>Cookie can include any type of information</a:t>
            </a:r>
          </a:p>
          <a:p>
            <a:pPr lvl="1"/>
            <a:r>
              <a:rPr lang="en-US" sz="1800" dirty="0"/>
              <a:t>sensitive information, such as </a:t>
            </a:r>
            <a:r>
              <a:rPr lang="en-US" sz="1800" dirty="0">
                <a:solidFill>
                  <a:srgbClr val="C00000"/>
                </a:solidFill>
              </a:rPr>
              <a:t>session ID </a:t>
            </a:r>
          </a:p>
          <a:p>
            <a:pPr lvl="1"/>
            <a:r>
              <a:rPr lang="en-US" sz="1800" dirty="0"/>
              <a:t>less sensitive information, such as language preferences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Example cookie traffic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96855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33CC"/>
                </a:solidFill>
              </a:rPr>
              <a:t>Setting</a:t>
            </a:r>
            <a:r>
              <a:rPr lang="nl-NL" dirty="0"/>
              <a:t> a cookie set with an HTTP response</a:t>
            </a:r>
          </a:p>
          <a:p>
            <a:pPr marL="400050" lvl="1" indent="0">
              <a:buNone/>
            </a:pPr>
            <a:endParaRPr lang="nl-NL" altLang="nl-N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nl-NL" alt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HTTP/1.0 200 OK  </a:t>
            </a:r>
            <a:r>
              <a:rPr lang="nl-NL" alt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alt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00050" lvl="1" indent="0">
              <a:buNone/>
            </a:pPr>
            <a:r>
              <a:rPr lang="nl-NL" alt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Content-type  text/html </a:t>
            </a:r>
          </a:p>
          <a:p>
            <a:pPr marL="400050" lvl="1" indent="0">
              <a:buNone/>
            </a:pPr>
            <a:r>
              <a:rPr lang="nl-NL" altLang="nl-NL" sz="16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Set-Cookie:</a:t>
            </a:r>
            <a:r>
              <a:rPr lang="nl-NL" alt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alt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nl-NL" alt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=Dutch</a:t>
            </a:r>
          </a:p>
          <a:p>
            <a:pPr marL="400050" lvl="1" indent="0">
              <a:buNone/>
            </a:pPr>
            <a:r>
              <a:rPr lang="nl-NL" altLang="nl-NL" sz="16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Set-Cookie: </a:t>
            </a:r>
            <a:r>
              <a:rPr lang="nl-NL" alt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sessionID</a:t>
            </a:r>
            <a:r>
              <a:rPr lang="nl-NL" alt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=123; </a:t>
            </a:r>
            <a:r>
              <a:rPr lang="nl-NL" alt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Expires</a:t>
            </a:r>
            <a:r>
              <a:rPr lang="nl-NL" alt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=Tue, 26 Apr 2021 11:30:00 GMT ... </a:t>
            </a:r>
          </a:p>
          <a:p>
            <a:endParaRPr lang="nl-NL" dirty="0"/>
          </a:p>
          <a:p>
            <a:r>
              <a:rPr lang="nl-NL" dirty="0" err="1">
                <a:solidFill>
                  <a:srgbClr val="0033CC"/>
                </a:solidFill>
              </a:rPr>
              <a:t>Sending</a:t>
            </a:r>
            <a:r>
              <a:rPr lang="nl-NL" dirty="0"/>
              <a:t> a cookie in an HTTP </a:t>
            </a:r>
            <a:r>
              <a:rPr lang="nl-NL" dirty="0" err="1"/>
              <a:t>request</a:t>
            </a:r>
            <a:endParaRPr lang="nl-NL" dirty="0"/>
          </a:p>
          <a:p>
            <a:pPr marL="400050" lvl="1" indent="0">
              <a:buNone/>
            </a:pPr>
            <a:endParaRPr lang="nl-NL" altLang="nl-N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nl-NL" alt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someurl.html HTTP/1.0 200 OK </a:t>
            </a:r>
          </a:p>
          <a:p>
            <a:pPr marL="400050" lvl="1" indent="0">
              <a:buNone/>
            </a:pPr>
            <a:r>
              <a:rPr lang="nl-NL" alt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Host: example.com</a:t>
            </a:r>
          </a:p>
          <a:p>
            <a:pPr marL="400050" lvl="1" indent="0">
              <a:buNone/>
            </a:pPr>
            <a:r>
              <a:rPr lang="nl-NL" altLang="nl-NL" sz="16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Cookie: </a:t>
            </a:r>
            <a:r>
              <a:rPr lang="nl-NL" alt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nl-NL" alt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=Dutch, </a:t>
            </a:r>
            <a:r>
              <a:rPr lang="nl-NL" altLang="nl-NL" sz="16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sessionID</a:t>
            </a:r>
            <a:r>
              <a:rPr lang="nl-NL" alt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=123 </a:t>
            </a:r>
          </a:p>
          <a:p>
            <a:pPr marL="400050" lvl="1" indent="0">
              <a:buNone/>
            </a:pPr>
            <a:endParaRPr lang="nl-NL" altLang="nl-N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96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cookies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non-persistent cookies</a:t>
            </a:r>
          </a:p>
          <a:p>
            <a:pPr lvl="1"/>
            <a:r>
              <a:rPr lang="en-US" dirty="0"/>
              <a:t>only stored while current browser session lasts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33CC"/>
                </a:solidFill>
              </a:rPr>
              <a:t>persistent cookies</a:t>
            </a:r>
          </a:p>
          <a:p>
            <a:pPr lvl="1"/>
            <a:r>
              <a:rPr lang="en-US" dirty="0"/>
              <a:t>preserved between browser sessions</a:t>
            </a:r>
          </a:p>
          <a:p>
            <a:pPr lvl="1"/>
            <a:r>
              <a:rPr lang="en-US" dirty="0"/>
              <a:t>useful for maintaining login and user preferences across sessions</a:t>
            </a:r>
          </a:p>
          <a:p>
            <a:pPr lvl="1"/>
            <a:r>
              <a:rPr lang="en-US" dirty="0"/>
              <a:t>bad for privacy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0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Exercises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33CC"/>
                </a:solidFill>
              </a:rPr>
              <a:t>Check input sanitisation in Brightspace</a:t>
            </a:r>
          </a:p>
          <a:p>
            <a:pPr marL="857250" lvl="2" indent="0">
              <a:buNone/>
            </a:pPr>
            <a:r>
              <a:rPr lang="nl-NL" dirty="0"/>
              <a:t>How is input </a:t>
            </a:r>
            <a:r>
              <a:rPr lang="nl-NL" dirty="0" err="1"/>
              <a:t>encoded</a:t>
            </a:r>
            <a:r>
              <a:rPr lang="nl-NL" dirty="0"/>
              <a:t> &amp; </a:t>
            </a:r>
            <a:r>
              <a:rPr lang="nl-NL" dirty="0" err="1"/>
              <a:t>sanitised</a:t>
            </a:r>
            <a:r>
              <a:rPr lang="nl-NL" dirty="0"/>
              <a:t> in </a:t>
            </a:r>
            <a:r>
              <a:rPr lang="nl-NL" dirty="0" err="1"/>
              <a:t>Discussion</a:t>
            </a:r>
            <a:r>
              <a:rPr lang="nl-NL" dirty="0"/>
              <a:t> Forums,                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client</a:t>
            </a:r>
            <a:r>
              <a:rPr lang="nl-NL" dirty="0"/>
              <a:t> side </a:t>
            </a:r>
            <a:r>
              <a:rPr lang="nl-NL" dirty="0" err="1"/>
              <a:t>and</a:t>
            </a:r>
            <a:r>
              <a:rPr lang="nl-NL" dirty="0"/>
              <a:t>/or at </a:t>
            </a:r>
            <a:r>
              <a:rPr lang="nl-NL" dirty="0" err="1"/>
              <a:t>the</a:t>
            </a:r>
            <a:r>
              <a:rPr lang="nl-NL" dirty="0"/>
              <a:t> server side?</a:t>
            </a:r>
          </a:p>
          <a:p>
            <a:pPr marL="971550" lvl="1" indent="-514350">
              <a:buFont typeface="+mj-lt"/>
              <a:buAutoNum type="alphaUcPeriod"/>
            </a:pPr>
            <a:endParaRPr lang="nl-NL" dirty="0">
              <a:solidFill>
                <a:srgbClr val="0033CC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33CC"/>
                </a:solidFill>
              </a:rPr>
              <a:t>Check security settings for some sites where you have a login, incl. whether it support </a:t>
            </a:r>
            <a:r>
              <a:rPr lang="nl-NL" dirty="0">
                <a:solidFill>
                  <a:srgbClr val="008000"/>
                </a:solidFill>
              </a:rPr>
              <a:t>HTTP(S)</a:t>
            </a:r>
            <a:r>
              <a:rPr lang="nl-NL" dirty="0">
                <a:solidFill>
                  <a:srgbClr val="0033CC"/>
                </a:solidFill>
              </a:rPr>
              <a:t>, </a:t>
            </a:r>
            <a:r>
              <a:rPr lang="nl-NL" dirty="0">
                <a:solidFill>
                  <a:srgbClr val="008000"/>
                </a:solidFill>
              </a:rPr>
              <a:t>HSTS</a:t>
            </a:r>
            <a:r>
              <a:rPr lang="nl-NL" dirty="0">
                <a:solidFill>
                  <a:srgbClr val="0033CC"/>
                </a:solidFill>
              </a:rPr>
              <a:t> and</a:t>
            </a:r>
            <a:r>
              <a:rPr lang="nl-NL" dirty="0">
                <a:solidFill>
                  <a:srgbClr val="008000"/>
                </a:solidFill>
              </a:rPr>
              <a:t> Certificate Transparency( CT) </a:t>
            </a:r>
            <a:r>
              <a:rPr lang="nl-NL" dirty="0">
                <a:solidFill>
                  <a:srgbClr val="0033CC"/>
                </a:solidFill>
              </a:rPr>
              <a:t>and which </a:t>
            </a:r>
            <a:r>
              <a:rPr lang="nl-NL" dirty="0">
                <a:solidFill>
                  <a:srgbClr val="008000"/>
                </a:solidFill>
              </a:rPr>
              <a:t>cookies flags </a:t>
            </a:r>
            <a:r>
              <a:rPr lang="nl-NL" dirty="0">
                <a:solidFill>
                  <a:srgbClr val="0033CC"/>
                </a:solidFill>
              </a:rPr>
              <a:t>it uses.</a:t>
            </a:r>
          </a:p>
          <a:p>
            <a:pPr marL="514350" indent="-514350">
              <a:buFont typeface="+mj-lt"/>
              <a:buAutoNum type="alphaUcPeriod"/>
            </a:pPr>
            <a:endParaRPr lang="nl-NL" dirty="0">
              <a:solidFill>
                <a:srgbClr val="0033CC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nl-NL" dirty="0" err="1">
                <a:solidFill>
                  <a:srgbClr val="0033CC"/>
                </a:solidFill>
              </a:rPr>
              <a:t>One</a:t>
            </a:r>
            <a:r>
              <a:rPr lang="nl-NL" dirty="0">
                <a:solidFill>
                  <a:srgbClr val="0033CC"/>
                </a:solidFill>
              </a:rPr>
              <a:t> more </a:t>
            </a:r>
            <a:r>
              <a:rPr lang="nl-NL" dirty="0" err="1">
                <a:solidFill>
                  <a:srgbClr val="0033CC"/>
                </a:solidFill>
              </a:rPr>
              <a:t>WebGoat</a:t>
            </a:r>
            <a:r>
              <a:rPr lang="nl-NL" dirty="0">
                <a:solidFill>
                  <a:srgbClr val="0033CC"/>
                </a:solidFill>
              </a:rPr>
              <a:t> </a:t>
            </a:r>
            <a:r>
              <a:rPr lang="nl-NL" dirty="0" err="1">
                <a:solidFill>
                  <a:srgbClr val="0033CC"/>
                </a:solidFill>
              </a:rPr>
              <a:t>lesson</a:t>
            </a:r>
            <a:r>
              <a:rPr lang="nl-NL" dirty="0">
                <a:solidFill>
                  <a:srgbClr val="0033CC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n-US" dirty="0"/>
              <a:t>       </a:t>
            </a:r>
            <a:r>
              <a:rPr lang="en-US" sz="1800" dirty="0"/>
              <a:t>Authentication Flaws - Authentication Bypasses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 &amp; B to be handed in (in pairs) via Brightspace</a:t>
            </a:r>
          </a:p>
          <a:p>
            <a:pPr marL="0" indent="0">
              <a:buNone/>
            </a:pPr>
            <a:r>
              <a:rPr lang="nl-NL" dirty="0"/>
              <a:t>Deadline Monday Sept 15, 23:59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96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Domains, subdomain, and top level domains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10754"/>
            <a:ext cx="8640960" cy="52455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The domain in a cookie can be a </a:t>
            </a:r>
            <a:r>
              <a:rPr lang="en-US" sz="1800" dirty="0">
                <a:solidFill>
                  <a:srgbClr val="0033CC"/>
                </a:solidFill>
              </a:rPr>
              <a:t>subdomain</a:t>
            </a:r>
            <a:r>
              <a:rPr lang="en-US" sz="1800" dirty="0"/>
              <a:t> of a website (</a:t>
            </a:r>
            <a:r>
              <a:rPr lang="en-US" sz="1800" dirty="0" err="1"/>
              <a:t>eg</a:t>
            </a:r>
            <a:r>
              <a:rPr lang="en-US" sz="1800" dirty="0"/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cs.ru.nl</a:t>
            </a:r>
            <a:r>
              <a:rPr lang="en-US" sz="1800" dirty="0"/>
              <a:t> is a subdomain of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ru.nl) </a:t>
            </a:r>
            <a:r>
              <a:rPr lang="en-US" sz="1800" dirty="0"/>
              <a:t>which raises questions, such as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i="1" dirty="0"/>
              <a:t>Are cookies for </a:t>
            </a:r>
            <a:r>
              <a:rPr lang="en-US" sz="1800" b="1" i="1" dirty="0">
                <a:latin typeface="Courier New" pitchFamily="49" charset="0"/>
                <a:cs typeface="Courier New" pitchFamily="49" charset="0"/>
              </a:rPr>
              <a:t>cs.ru.nl</a:t>
            </a:r>
            <a:r>
              <a:rPr lang="en-US" sz="1800" i="1" dirty="0"/>
              <a:t> sent with requests to </a:t>
            </a:r>
            <a:r>
              <a:rPr lang="en-US" sz="1800" b="1" i="1" dirty="0">
                <a:latin typeface="Courier New" pitchFamily="49" charset="0"/>
                <a:cs typeface="Courier New" pitchFamily="49" charset="0"/>
              </a:rPr>
              <a:t>ru.nl? </a:t>
            </a:r>
            <a:r>
              <a:rPr lang="en-US" sz="1800" i="1" dirty="0"/>
              <a:t>Or v.v.?</a:t>
            </a:r>
          </a:p>
          <a:p>
            <a:pPr marL="457200" lvl="1" indent="0">
              <a:buNone/>
            </a:pPr>
            <a:r>
              <a:rPr lang="en-US" sz="1800" i="1" dirty="0"/>
              <a:t>Can </a:t>
            </a:r>
            <a:r>
              <a:rPr lang="en-US" sz="1800" b="1" i="1" dirty="0">
                <a:latin typeface="Courier New" pitchFamily="49" charset="0"/>
                <a:cs typeface="Courier New" pitchFamily="49" charset="0"/>
              </a:rPr>
              <a:t>ru.nl</a:t>
            </a:r>
            <a:r>
              <a:rPr lang="en-US" sz="1800" i="1" dirty="0"/>
              <a:t> set a cookie for </a:t>
            </a:r>
            <a:r>
              <a:rPr lang="en-US" sz="1800" b="1" i="1" dirty="0">
                <a:latin typeface="Courier New" pitchFamily="49" charset="0"/>
                <a:cs typeface="Courier New" pitchFamily="49" charset="0"/>
              </a:rPr>
              <a:t>cs.ru.nl</a:t>
            </a:r>
            <a:r>
              <a:rPr lang="en-US" sz="1800" i="1" dirty="0"/>
              <a:t> ?</a:t>
            </a:r>
          </a:p>
          <a:p>
            <a:endParaRPr lang="en-US" sz="800" i="1" dirty="0"/>
          </a:p>
          <a:p>
            <a:pPr>
              <a:buNone/>
            </a:pPr>
            <a:r>
              <a:rPr lang="en-US" sz="1800" dirty="0"/>
              <a:t>Complex rules restrict cookie access across (sub)domains  </a:t>
            </a:r>
            <a:r>
              <a:rPr lang="en-US" sz="1400" dirty="0"/>
              <a:t>[RFC 6265]</a:t>
            </a:r>
            <a:r>
              <a:rPr lang="en-US" sz="1200" dirty="0"/>
              <a:t> </a:t>
            </a:r>
          </a:p>
          <a:p>
            <a:pPr>
              <a:buNone/>
            </a:pPr>
            <a:r>
              <a:rPr lang="en-US" sz="1800" dirty="0"/>
              <a:t>Overall rationale: </a:t>
            </a:r>
            <a:r>
              <a:rPr lang="en-US" sz="1800" dirty="0">
                <a:solidFill>
                  <a:srgbClr val="008000"/>
                </a:solidFill>
              </a:rPr>
              <a:t>subdomains need not trust their </a:t>
            </a:r>
            <a:r>
              <a:rPr lang="en-US" sz="1800" dirty="0" err="1">
                <a:solidFill>
                  <a:srgbClr val="008000"/>
                </a:solidFill>
              </a:rPr>
              <a:t>superdomain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Subdomains can </a:t>
            </a:r>
            <a:r>
              <a:rPr lang="en-US" sz="1800" i="1" dirty="0"/>
              <a:t>access</a:t>
            </a:r>
            <a:r>
              <a:rPr lang="en-US" sz="1800" dirty="0"/>
              <a:t> cookie for domain, but not vice versa</a:t>
            </a:r>
          </a:p>
          <a:p>
            <a:r>
              <a:rPr lang="en-US" sz="1800" dirty="0"/>
              <a:t>Subdomains can </a:t>
            </a:r>
            <a:r>
              <a:rPr lang="en-US" sz="1800" i="1" dirty="0"/>
              <a:t>set</a:t>
            </a:r>
            <a:r>
              <a:rPr lang="en-US" sz="1800" dirty="0"/>
              <a:t>  cookie for direct </a:t>
            </a:r>
            <a:r>
              <a:rPr lang="en-US" sz="1800" dirty="0" err="1"/>
              <a:t>superdomain</a:t>
            </a:r>
            <a:r>
              <a:rPr lang="en-US" sz="1800" dirty="0"/>
              <a:t>, but not </a:t>
            </a:r>
            <a:r>
              <a:rPr lang="en-US" sz="1800" dirty="0" err="1"/>
              <a:t>vv</a:t>
            </a:r>
            <a:endParaRPr lang="en-US" sz="1800" dirty="0"/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With the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HostOnly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flag, cookies can further restrict access</a:t>
            </a:r>
          </a:p>
          <a:p>
            <a:pPr lvl="1">
              <a:buNone/>
            </a:pPr>
            <a:r>
              <a:rPr lang="en-US" sz="1800" dirty="0"/>
              <a:t>    </a:t>
            </a:r>
            <a:r>
              <a:rPr lang="en-US" sz="1600" dirty="0"/>
              <a:t>For details, check [RFC6265] and hope browsers do not still implement outdated parts of  [RFC 2109] or [RFC 2965].</a:t>
            </a:r>
            <a:endParaRPr lang="en-US" sz="1800" dirty="0"/>
          </a:p>
          <a:p>
            <a:pPr>
              <a:buNone/>
            </a:pPr>
            <a:endParaRPr lang="en-US" sz="1100" dirty="0"/>
          </a:p>
          <a:p>
            <a:pPr>
              <a:buNone/>
            </a:pPr>
            <a:r>
              <a:rPr lang="en-US" sz="1800" dirty="0"/>
              <a:t>For </a:t>
            </a:r>
            <a:r>
              <a:rPr lang="en-US" sz="1800" dirty="0">
                <a:solidFill>
                  <a:srgbClr val="0033CC"/>
                </a:solidFill>
              </a:rPr>
              <a:t>top level domains</a:t>
            </a:r>
            <a:r>
              <a:rPr lang="en-US" sz="1800" dirty="0"/>
              <a:t>, </a:t>
            </a:r>
            <a:r>
              <a:rPr lang="en-US" sz="1800" dirty="0" err="1"/>
              <a:t>eg</a:t>
            </a:r>
            <a:r>
              <a:rPr lang="en-US" sz="1800" dirty="0"/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nl</a:t>
            </a:r>
            <a:r>
              <a:rPr lang="en-US" sz="1800" dirty="0"/>
              <a:t>, there are additional rules,                                                  </a:t>
            </a:r>
          </a:p>
          <a:p>
            <a:pPr>
              <a:buNone/>
            </a:pPr>
            <a:r>
              <a:rPr lang="en-US" sz="1800" dirty="0"/>
              <a:t>to prevent say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ru.nl </a:t>
            </a:r>
            <a:r>
              <a:rPr lang="en-US" sz="1800" dirty="0"/>
              <a:t>from setting a cookie for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nl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	</a:t>
            </a:r>
            <a:r>
              <a:rPr lang="en-US" sz="1600" dirty="0"/>
              <a:t>But does this work as intended for countries using 3 level domain names?                         </a:t>
            </a:r>
            <a:r>
              <a:rPr lang="en-US" sz="1600" dirty="0" err="1"/>
              <a:t>Eg</a:t>
            </a:r>
            <a:r>
              <a:rPr lang="en-US" sz="1600" dirty="0"/>
              <a:t> for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somecompany.co.uk,</a:t>
            </a:r>
            <a:r>
              <a:rPr lang="en-US" sz="1600" dirty="0"/>
              <a:t> where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co.uk </a:t>
            </a:r>
            <a:r>
              <a:rPr lang="en-US" sz="1600" dirty="0"/>
              <a:t>is not a top level domain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ways to provide session 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Encoding it in the URL</a:t>
            </a:r>
          </a:p>
          <a:p>
            <a:pPr marL="400050" lvl="1" indent="0">
              <a:buNone/>
            </a:pPr>
            <a:r>
              <a:rPr lang="en-US" dirty="0"/>
              <a:t> Downsides: 1) stored in logs (</a:t>
            </a:r>
            <a:r>
              <a:rPr lang="en-US" dirty="0" err="1"/>
              <a:t>eg</a:t>
            </a:r>
            <a:r>
              <a:rPr lang="en-US" dirty="0"/>
              <a:t> browser history), 2) can be</a:t>
            </a:r>
          </a:p>
          <a:p>
            <a:pPr marL="400050" lvl="1" indent="0">
              <a:buNone/>
            </a:pPr>
            <a:r>
              <a:rPr lang="en-US" dirty="0"/>
              <a:t> cached &amp; bookmarked, 3) visible in the browser location bar.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Hidden form field</a:t>
            </a:r>
          </a:p>
          <a:p>
            <a:pPr marL="457200" lvl="1" indent="0">
              <a:buNone/>
            </a:pPr>
            <a:r>
              <a:rPr lang="en-US" dirty="0"/>
              <a:t>Better: won’t appear in URLs, so cannot be bookmarked, and less likely to be logged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rgbClr val="0033CC"/>
                </a:solidFill>
              </a:rPr>
              <a:t>Cookies</a:t>
            </a:r>
          </a:p>
          <a:p>
            <a:pPr marL="457200" indent="-457200">
              <a:buNone/>
            </a:pPr>
            <a:r>
              <a:rPr lang="en-US" dirty="0">
                <a:solidFill>
                  <a:srgbClr val="0033CC"/>
                </a:solidFill>
              </a:rPr>
              <a:t>       </a:t>
            </a:r>
            <a:r>
              <a:rPr lang="en-US" dirty="0"/>
              <a:t>Best choice:  automatically handled by browser; easier &amp; more flexible.   </a:t>
            </a:r>
          </a:p>
          <a:p>
            <a:pPr marL="457200" indent="-457200">
              <a:buNone/>
            </a:pPr>
            <a:r>
              <a:rPr lang="en-US" dirty="0"/>
              <a:t>       But such automation has downsides, as we’ll see: </a:t>
            </a:r>
            <a:r>
              <a:rPr lang="en-US" dirty="0">
                <a:solidFill>
                  <a:srgbClr val="C00000"/>
                </a:solidFill>
              </a:rPr>
              <a:t>CSRF</a:t>
            </a:r>
            <a:endParaRPr lang="en-US" dirty="0"/>
          </a:p>
          <a:p>
            <a:pPr marL="457200" indent="-457200">
              <a:buNone/>
            </a:pPr>
            <a:r>
              <a:rPr lang="en-US" dirty="0"/>
              <a:t>     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/>
            <a:endParaRPr lang="en-US" sz="1800" dirty="0"/>
          </a:p>
          <a:p>
            <a:pPr marL="457200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5DF04E-3909-81B7-2423-EC15DB2A4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Now: attacking this!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D594BF-9AEA-BA18-6E02-09E04C7A6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30D46-B5B2-1239-66A0-AC205394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922B6-6A94-DA28-CCF1-7FE06E1D2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66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10754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Aim of attacker: </a:t>
            </a:r>
            <a:r>
              <a:rPr lang="en-US" dirty="0">
                <a:solidFill>
                  <a:srgbClr val="0033CC"/>
                </a:solidFill>
              </a:rPr>
              <a:t>get the session ID </a:t>
            </a:r>
            <a:endParaRPr lang="en-US" dirty="0"/>
          </a:p>
          <a:p>
            <a:pPr lvl="1"/>
            <a:r>
              <a:rPr lang="en-US" dirty="0"/>
              <a:t>This can be session cookie, or other form of session ID</a:t>
            </a:r>
          </a:p>
          <a:p>
            <a:pPr lvl="1"/>
            <a:r>
              <a:rPr lang="en-US" dirty="0"/>
              <a:t>If the victim is logged in, this is just as good as stealing his  username and password!</a:t>
            </a:r>
          </a:p>
          <a:p>
            <a:pPr lvl="1"/>
            <a:endParaRPr lang="en-US" dirty="0">
              <a:solidFill>
                <a:srgbClr val="0033CC"/>
              </a:solidFill>
            </a:endParaRPr>
          </a:p>
          <a:p>
            <a:pPr lvl="1"/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i="1" dirty="0"/>
              <a:t>How would you do this?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57150" indent="0">
              <a:buNone/>
            </a:pP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81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Eavesdropping  &amp; </a:t>
            </a:r>
            <a:r>
              <a:rPr lang="en-US" sz="2400" i="1" dirty="0" err="1"/>
              <a:t>MiTM</a:t>
            </a:r>
            <a:r>
              <a:rPr lang="en-US" sz="2400" i="1" dirty="0"/>
              <a:t> attack</a:t>
            </a:r>
            <a:endParaRPr lang="en-GB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If traffic is not protected with TLS </a:t>
            </a:r>
          </a:p>
          <a:p>
            <a:pPr marL="0" indent="0">
              <a:buNone/>
            </a:pPr>
            <a:r>
              <a:rPr lang="en-US" dirty="0"/>
              <a:t>            (or </a:t>
            </a:r>
            <a:r>
              <a:rPr lang="en-US" dirty="0" err="1"/>
              <a:t>Wifi</a:t>
            </a:r>
            <a:r>
              <a:rPr lang="en-US" dirty="0"/>
              <a:t> protection on lower network layers) </a:t>
            </a:r>
          </a:p>
          <a:p>
            <a:pPr>
              <a:buNone/>
            </a:pPr>
            <a:r>
              <a:rPr lang="en-US" dirty="0"/>
              <a:t>then someone sniffing the network traffic can obtain session IDs.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Attacker can also set up a (fake) network access point to do this </a:t>
            </a:r>
          </a:p>
          <a:p>
            <a:r>
              <a:rPr lang="en-US" dirty="0"/>
              <a:t>and then even do </a:t>
            </a:r>
            <a:r>
              <a:rPr lang="en-US" dirty="0">
                <a:solidFill>
                  <a:srgbClr val="FF0000"/>
                </a:solidFill>
              </a:rPr>
              <a:t>active</a:t>
            </a:r>
            <a:r>
              <a:rPr lang="en-US" dirty="0"/>
              <a:t> Man-in-the-Middle attack.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There are some variants to by-pass TLS protection, as we will see later.    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680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Session ID prediction attack</a:t>
            </a:r>
            <a:endParaRPr lang="en-GB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Suppose you can check your grades in blackboard on page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brightspace.ru.nl/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grades.php?s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=s776823</a:t>
            </a:r>
            <a:endParaRPr lang="en-US" dirty="0"/>
          </a:p>
          <a:p>
            <a:pPr>
              <a:buNone/>
            </a:pPr>
            <a:r>
              <a:rPr lang="en-US" i="1" dirty="0"/>
              <a:t>Is this a security problem?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s776823 is your student number and also the session id              (in the URL in this case) then it is!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Attacker could try other student IDs or – better still – the university employee number of a teacher.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Session ID prediction attack</a:t>
            </a:r>
            <a:endParaRPr lang="en-GB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Suppose you can check your grades in blackboard on page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brightspace.ru.nl/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grades.php?s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=s776823</a:t>
            </a:r>
            <a:endParaRPr lang="en-US" dirty="0"/>
          </a:p>
          <a:p>
            <a:pPr>
              <a:buNone/>
            </a:pPr>
            <a:r>
              <a:rPr lang="en-US" i="1" dirty="0"/>
              <a:t>Is this a security problem?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s776823 is your student number and also the session id              (in the URL in this case) then it is!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Attacker could try other student IDs or – better still – the university employee number of a teacher.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sz="2400" i="1" dirty="0"/>
              <a:t>Session fixation attack   </a:t>
            </a:r>
            <a:r>
              <a:rPr lang="en-US" sz="1800" i="1" dirty="0">
                <a:solidFill>
                  <a:schemeClr val="tx1"/>
                </a:solidFill>
              </a:rPr>
              <a:t>(aka Login CSRF)</a:t>
            </a:r>
            <a:endParaRPr lang="en-GB" sz="24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1"/>
            <a:ext cx="8229600" cy="5884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If the </a:t>
            </a:r>
            <a:r>
              <a:rPr lang="en-US" dirty="0" err="1"/>
              <a:t>sessionID</a:t>
            </a:r>
            <a:r>
              <a:rPr lang="en-US" dirty="0"/>
              <a:t> is in the URL, an attacker can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 a session with bank.com and obtain a session ID;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craft a link with that session ID and gets victims to click it, by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emailing victims with that link in the email;  </a:t>
            </a:r>
            <a:r>
              <a:rPr lang="en-US" i="1" dirty="0"/>
              <a:t>or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luring victims to a webpage with that link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victim now goes to the website using a known session ID;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victim logs in, and </a:t>
            </a:r>
            <a:r>
              <a:rPr lang="en-US" i="1" dirty="0">
                <a:solidFill>
                  <a:srgbClr val="C00000"/>
                </a:solidFill>
              </a:rPr>
              <a:t>session ID is not changed</a:t>
            </a:r>
            <a:r>
              <a:rPr lang="en-US" dirty="0"/>
              <a:t>,                                   then attacker can join the session &amp; abuse the user’s rights!</a:t>
            </a:r>
          </a:p>
          <a:p>
            <a:pPr marL="0" indent="0">
              <a:buNone/>
            </a:pPr>
            <a:r>
              <a:rPr lang="en-US" dirty="0"/>
              <a:t>Therefore: web server should </a:t>
            </a:r>
            <a:r>
              <a:rPr lang="en-US" dirty="0">
                <a:solidFill>
                  <a:srgbClr val="0033CC"/>
                </a:solidFill>
              </a:rPr>
              <a:t>change</a:t>
            </a:r>
            <a:r>
              <a:rPr lang="en-US" dirty="0"/>
              <a:t> </a:t>
            </a:r>
            <a:r>
              <a:rPr lang="en-US" dirty="0">
                <a:solidFill>
                  <a:srgbClr val="0033CC"/>
                </a:solidFill>
              </a:rPr>
              <a:t>session ID on login actions</a:t>
            </a:r>
          </a:p>
          <a:p>
            <a:pPr>
              <a:buNone/>
            </a:pPr>
            <a:r>
              <a:rPr lang="en-US" sz="1800" dirty="0"/>
              <a:t>If the session-ID is a hidden form field, it does not end up in URL, attacker cannot email a link, but option 2b) is still possible, with a POST request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sz="1800" dirty="0"/>
              <a:t>Variant: attacker has already logged in, so victim joins the attacker’s session and may enter confidential data (</a:t>
            </a:r>
            <a:r>
              <a:rPr lang="en-US" sz="1800" dirty="0" err="1"/>
              <a:t>eg</a:t>
            </a:r>
            <a:r>
              <a:rPr lang="en-US" sz="1800" dirty="0"/>
              <a:t> credit card number) for attacker’s account</a:t>
            </a:r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Making these attacks on sessions harder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33CC"/>
                </a:solidFill>
              </a:rPr>
              <a:t>Use long enough, random session IDs </a:t>
            </a:r>
            <a:r>
              <a:rPr lang="en-US" dirty="0"/>
              <a:t>– </a:t>
            </a:r>
            <a:r>
              <a:rPr lang="en-US" dirty="0" err="1"/>
              <a:t>ie</a:t>
            </a:r>
            <a:r>
              <a:rPr lang="en-US" dirty="0"/>
              <a:t> with enough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entropy</a:t>
            </a:r>
            <a:endParaRPr lang="en-US" dirty="0"/>
          </a:p>
          <a:p>
            <a:pPr lvl="1"/>
            <a:r>
              <a:rPr lang="en-US" dirty="0">
                <a:solidFill>
                  <a:srgbClr val="008000"/>
                </a:solidFill>
              </a:rPr>
              <a:t>prevents session prediction and brute forcing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33CC"/>
                </a:solidFill>
              </a:rPr>
              <a:t>Change session ID after any change in privilege level</a:t>
            </a:r>
          </a:p>
          <a:p>
            <a:pPr marL="457200" lvl="1" indent="0">
              <a:buNone/>
            </a:pPr>
            <a:r>
              <a:rPr lang="en-US" dirty="0" err="1"/>
              <a:t>eg</a:t>
            </a:r>
            <a:r>
              <a:rPr lang="en-US" dirty="0"/>
              <a:t> after logging in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prevents session fixations</a:t>
            </a:r>
            <a:endParaRPr lang="en-US" dirty="0"/>
          </a:p>
          <a:p>
            <a:r>
              <a:rPr lang="en-US" dirty="0">
                <a:solidFill>
                  <a:srgbClr val="0033CC"/>
                </a:solidFill>
              </a:rPr>
              <a:t>Expire sessions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cs typeface="Courier New" pitchFamily="49" charset="0"/>
              </a:rPr>
              <a:t>eg</a:t>
            </a:r>
            <a:r>
              <a:rPr lang="en-US" dirty="0">
                <a:cs typeface="Courier New" pitchFamily="49" charset="0"/>
              </a:rPr>
              <a:t> by setting expiration time on cookies</a:t>
            </a:r>
          </a:p>
          <a:p>
            <a:pPr lvl="1"/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reduces the attack surface in time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rgbClr val="0033CC"/>
                </a:solidFill>
              </a:rPr>
              <a:t>Use HTTPS</a:t>
            </a:r>
          </a:p>
          <a:p>
            <a:pPr>
              <a:buNone/>
            </a:pPr>
            <a:r>
              <a:rPr lang="en-US" dirty="0">
                <a:solidFill>
                  <a:srgbClr val="0033CC"/>
                </a:solidFill>
              </a:rPr>
              <a:t>     </a:t>
            </a:r>
            <a:r>
              <a:rPr lang="en-US" dirty="0"/>
              <a:t>for </a:t>
            </a:r>
            <a:r>
              <a:rPr lang="en-US" i="1" dirty="0"/>
              <a:t>all</a:t>
            </a:r>
            <a:r>
              <a:rPr lang="en-US" dirty="0"/>
              <a:t>  requests &amp; responses that include session ID, not just the login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prevents networking sniffing of session ID </a:t>
            </a:r>
          </a:p>
          <a:p>
            <a:r>
              <a:rPr lang="en-US" dirty="0">
                <a:solidFill>
                  <a:srgbClr val="C00000"/>
                </a:solidFill>
                <a:cs typeface="Courier New" pitchFamily="49" charset="0"/>
              </a:rPr>
              <a:t>Let clients re-authenticate before important actions </a:t>
            </a:r>
          </a:p>
          <a:p>
            <a:pPr lvl="1"/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reduces the value of any stolen session ID  </a:t>
            </a:r>
          </a:p>
          <a:p>
            <a:pPr lvl="1"/>
            <a:endParaRPr lang="en-US" dirty="0">
              <a:solidFill>
                <a:srgbClr val="008000"/>
              </a:solidFill>
            </a:endParaRPr>
          </a:p>
          <a:p>
            <a:pPr lvl="1"/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>
              <a:cs typeface="Courier New" pitchFamily="49" charset="0"/>
            </a:endParaRPr>
          </a:p>
          <a:p>
            <a:endParaRPr lang="en-US" dirty="0">
              <a:solidFill>
                <a:srgbClr val="0033CC"/>
              </a:solidFill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A24B72-2005-8ABA-521C-AE165CA8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6864" cy="922114"/>
          </a:xfrm>
        </p:spPr>
        <p:txBody>
          <a:bodyPr>
            <a:normAutofit/>
          </a:bodyPr>
          <a:lstStyle/>
          <a:p>
            <a:r>
              <a:rPr lang="en-US" sz="2400" dirty="0"/>
              <a:t>CSRF: </a:t>
            </a:r>
            <a:r>
              <a:rPr lang="en-US" sz="1800" dirty="0"/>
              <a:t>the downside of browser automatically adding cookies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85ADB5-32B9-2531-937A-CCFC8DB4375C}"/>
              </a:ext>
            </a:extLst>
          </p:cNvPr>
          <p:cNvSpPr/>
          <p:nvPr/>
        </p:nvSpPr>
        <p:spPr>
          <a:xfrm>
            <a:off x="683569" y="1679740"/>
            <a:ext cx="3528391" cy="1113338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&lt;a </a:t>
            </a: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href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=“</a:t>
            </a:r>
            <a:r>
              <a:rPr lang="en-US" sz="1600" b="1" dirty="0">
                <a:solidFill>
                  <a:srgbClr val="0033CC"/>
                </a:solidFill>
                <a:latin typeface="Arial Narrow" panose="020B0606020202030204" pitchFamily="34" charset="0"/>
              </a:rPr>
              <a:t>https://bank.nl/pay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?...”&gt;pay&lt;/a&gt;</a:t>
            </a:r>
            <a:endParaRPr lang="en-GB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062C6A-2CF4-0992-BCEA-887693AFFF54}"/>
              </a:ext>
            </a:extLst>
          </p:cNvPr>
          <p:cNvSpPr/>
          <p:nvPr/>
        </p:nvSpPr>
        <p:spPr>
          <a:xfrm>
            <a:off x="7030969" y="1844824"/>
            <a:ext cx="1629009" cy="23181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bank.nl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server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8C9749-8E99-D9E4-26FB-792018D48653}"/>
              </a:ext>
            </a:extLst>
          </p:cNvPr>
          <p:cNvSpPr/>
          <p:nvPr/>
        </p:nvSpPr>
        <p:spPr>
          <a:xfrm>
            <a:off x="611560" y="1110754"/>
            <a:ext cx="3729644" cy="17421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1C18C-1E54-A788-8513-3B0F630F5279}"/>
              </a:ext>
            </a:extLst>
          </p:cNvPr>
          <p:cNvSpPr/>
          <p:nvPr/>
        </p:nvSpPr>
        <p:spPr>
          <a:xfrm>
            <a:off x="611560" y="1110754"/>
            <a:ext cx="3729644" cy="482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129B90-AFDB-2773-72A9-53CDB26D6912}"/>
              </a:ext>
            </a:extLst>
          </p:cNvPr>
          <p:cNvSpPr/>
          <p:nvPr/>
        </p:nvSpPr>
        <p:spPr>
          <a:xfrm>
            <a:off x="1079612" y="1229581"/>
            <a:ext cx="2664296" cy="245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https://</a:t>
            </a:r>
            <a:r>
              <a:rPr lang="en-US" b="1" dirty="0">
                <a:solidFill>
                  <a:srgbClr val="008000"/>
                </a:solidFill>
                <a:latin typeface="Arial Narrow" panose="020B0606020202030204" pitchFamily="34" charset="0"/>
              </a:rPr>
              <a:t>bank.nl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B4EF82-C5AB-811A-FA74-851E28909995}"/>
              </a:ext>
            </a:extLst>
          </p:cNvPr>
          <p:cNvCxnSpPr>
            <a:cxnSpLocks/>
          </p:cNvCxnSpPr>
          <p:nvPr/>
        </p:nvCxnSpPr>
        <p:spPr>
          <a:xfrm>
            <a:off x="4427984" y="2276872"/>
            <a:ext cx="2495600" cy="2593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AB579F-F0B7-0712-2743-58992BFFDC3E}"/>
              </a:ext>
            </a:extLst>
          </p:cNvPr>
          <p:cNvSpPr txBox="1"/>
          <p:nvPr/>
        </p:nvSpPr>
        <p:spPr>
          <a:xfrm>
            <a:off x="4802718" y="239052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pay request</a:t>
            </a:r>
            <a:endParaRPr lang="en-GB" b="1" dirty="0">
              <a:latin typeface="Arial Narrow" panose="020B0606020202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FD9FBF-CD30-B5C3-FA7C-D76A48967E0C}"/>
              </a:ext>
            </a:extLst>
          </p:cNvPr>
          <p:cNvGrpSpPr/>
          <p:nvPr/>
        </p:nvGrpSpPr>
        <p:grpSpPr>
          <a:xfrm>
            <a:off x="611560" y="3181389"/>
            <a:ext cx="3729644" cy="1742182"/>
            <a:chOff x="611560" y="3181389"/>
            <a:chExt cx="3729644" cy="17421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7AEDC2-BD05-6AB3-8A8A-37F4DDEE1AFF}"/>
                </a:ext>
              </a:extLst>
            </p:cNvPr>
            <p:cNvSpPr/>
            <p:nvPr/>
          </p:nvSpPr>
          <p:spPr>
            <a:xfrm>
              <a:off x="683569" y="3750375"/>
              <a:ext cx="3528391" cy="111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&lt;a </a:t>
              </a:r>
              <a:r>
                <a:rPr lang="en-US" sz="16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href</a:t>
              </a:r>
              <a:r>
                <a:rPr lang="en-US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=“</a:t>
              </a:r>
              <a:r>
                <a:rPr lang="en-US" sz="1600" b="1" dirty="0">
                  <a:solidFill>
                    <a:srgbClr val="0033CC"/>
                  </a:solidFill>
                  <a:latin typeface="Arial Narrow" panose="020B0606020202030204" pitchFamily="34" charset="0"/>
                </a:rPr>
                <a:t>https://bank.nl/pay</a:t>
              </a:r>
              <a:r>
                <a:rPr lang="en-US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?...”&gt;pay&lt;/a&gt;</a:t>
              </a:r>
              <a:endParaRPr lang="en-GB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424D49-2C5C-EEAB-1207-5E3EE09050A5}"/>
                </a:ext>
              </a:extLst>
            </p:cNvPr>
            <p:cNvSpPr/>
            <p:nvPr/>
          </p:nvSpPr>
          <p:spPr>
            <a:xfrm>
              <a:off x="611560" y="3181389"/>
              <a:ext cx="3729644" cy="17421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6AB097-F5E4-7104-A745-B35BA6700ECD}"/>
                </a:ext>
              </a:extLst>
            </p:cNvPr>
            <p:cNvSpPr/>
            <p:nvPr/>
          </p:nvSpPr>
          <p:spPr>
            <a:xfrm>
              <a:off x="611560" y="3181389"/>
              <a:ext cx="3729644" cy="482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145439-2490-1E57-9405-471AAD5FBB0E}"/>
                </a:ext>
              </a:extLst>
            </p:cNvPr>
            <p:cNvSpPr/>
            <p:nvPr/>
          </p:nvSpPr>
          <p:spPr>
            <a:xfrm>
              <a:off x="1079612" y="3300216"/>
              <a:ext cx="2664296" cy="2453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https://</a:t>
              </a:r>
              <a:r>
                <a:rPr lang="en-US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mafia.com</a:t>
              </a:r>
              <a:endParaRPr lang="en-GB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DE31549-F55E-C2D0-965A-CCAB083AE83A}"/>
              </a:ext>
            </a:extLst>
          </p:cNvPr>
          <p:cNvSpPr txBox="1"/>
          <p:nvPr/>
        </p:nvSpPr>
        <p:spPr>
          <a:xfrm>
            <a:off x="4810634" y="37031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pay request</a:t>
            </a:r>
            <a:endParaRPr lang="en-GB" b="1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027AB8-6556-F040-D299-19C94007DBD2}"/>
              </a:ext>
            </a:extLst>
          </p:cNvPr>
          <p:cNvCxnSpPr>
            <a:cxnSpLocks/>
          </p:cNvCxnSpPr>
          <p:nvPr/>
        </p:nvCxnSpPr>
        <p:spPr>
          <a:xfrm flipV="1">
            <a:off x="4485220" y="3274903"/>
            <a:ext cx="2416505" cy="6382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hocolate chip cookie with a white background&#10;&#10;Description automatically generated">
            <a:extLst>
              <a:ext uri="{FF2B5EF4-FFF2-40B4-BE49-F238E27FC236}">
                <a16:creationId xmlns:a16="http://schemas.microsoft.com/office/drawing/2014/main" id="{6AF8CC98-59F4-7832-084D-94DC7F58A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5491" r="18461" b="9680"/>
          <a:stretch/>
        </p:blipFill>
        <p:spPr>
          <a:xfrm>
            <a:off x="5971681" y="2539489"/>
            <a:ext cx="429588" cy="452838"/>
          </a:xfrm>
          <a:prstGeom prst="rect">
            <a:avLst/>
          </a:prstGeom>
        </p:spPr>
      </p:pic>
      <p:pic>
        <p:nvPicPr>
          <p:cNvPr id="30" name="Picture 29" descr="A chocolate chip cookie with a white background&#10;&#10;Description automatically generated">
            <a:extLst>
              <a:ext uri="{FF2B5EF4-FFF2-40B4-BE49-F238E27FC236}">
                <a16:creationId xmlns:a16="http://schemas.microsoft.com/office/drawing/2014/main" id="{CDC57332-9083-C3FA-C457-13B86C99F8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5491" r="18461" b="9680"/>
          <a:stretch/>
        </p:blipFill>
        <p:spPr>
          <a:xfrm>
            <a:off x="5988916" y="3837858"/>
            <a:ext cx="429588" cy="45283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2881E77-D15D-E7FF-B908-EF662B38BE00}"/>
              </a:ext>
            </a:extLst>
          </p:cNvPr>
          <p:cNvSpPr txBox="1"/>
          <p:nvPr/>
        </p:nvSpPr>
        <p:spPr>
          <a:xfrm>
            <a:off x="563753" y="5225766"/>
            <a:ext cx="7361567" cy="454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 Rounded MT Bold" panose="020F0704030504030204" pitchFamily="34" charset="0"/>
              </a:rPr>
              <a:t>Browser attaches cookie to cross-domain requests from any site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38E0BC-7C6E-0E5B-F1FB-AF2C0643C6B2}"/>
              </a:ext>
            </a:extLst>
          </p:cNvPr>
          <p:cNvCxnSpPr>
            <a:cxnSpLocks/>
          </p:cNvCxnSpPr>
          <p:nvPr/>
        </p:nvCxnSpPr>
        <p:spPr>
          <a:xfrm flipH="1">
            <a:off x="4485220" y="1538592"/>
            <a:ext cx="2428020" cy="61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ED943B-F7AE-6521-5E45-6E2B04A1EC80}"/>
              </a:ext>
            </a:extLst>
          </p:cNvPr>
          <p:cNvSpPr txBox="1"/>
          <p:nvPr/>
        </p:nvSpPr>
        <p:spPr>
          <a:xfrm>
            <a:off x="4421047" y="1194703"/>
            <a:ext cx="360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 interaction that sets cookie</a:t>
            </a:r>
            <a:endParaRPr lang="en-GB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F4FB64-FDAF-B167-B78A-CA8874AABE32}"/>
              </a:ext>
            </a:extLst>
          </p:cNvPr>
          <p:cNvCxnSpPr>
            <a:cxnSpLocks/>
          </p:cNvCxnSpPr>
          <p:nvPr/>
        </p:nvCxnSpPr>
        <p:spPr>
          <a:xfrm flipV="1">
            <a:off x="4520657" y="1195681"/>
            <a:ext cx="2381068" cy="172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hocolate chip cookie with a white background&#10;&#10;Description automatically generated">
            <a:extLst>
              <a:ext uri="{FF2B5EF4-FFF2-40B4-BE49-F238E27FC236}">
                <a16:creationId xmlns:a16="http://schemas.microsoft.com/office/drawing/2014/main" id="{DA28539B-FDB1-03F5-811A-C2863169C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5491" r="18461" b="9680"/>
          <a:stretch/>
        </p:blipFill>
        <p:spPr>
          <a:xfrm>
            <a:off x="7015774" y="1161193"/>
            <a:ext cx="429588" cy="4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Languages &amp; encodings </a:t>
            </a:r>
            <a:br>
              <a:rPr lang="en-US" dirty="0"/>
            </a:br>
            <a:r>
              <a:rPr lang="en-US" sz="2000" dirty="0"/>
              <a:t>(continued from last week)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43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sz="2400" i="1" dirty="0"/>
              <a:t>Abusing cookies without stealing them (CSRF)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95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/>
              <a:t>Suppose for a bank transfer a website 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bank.com</a:t>
            </a:r>
            <a:r>
              <a:rPr lang="en-GB" sz="1800" dirty="0">
                <a:solidFill>
                  <a:srgbClr val="008000"/>
                </a:solidFill>
              </a:rPr>
              <a:t> </a:t>
            </a:r>
            <a:r>
              <a:rPr lang="en-GB" sz="1800" dirty="0"/>
              <a:t>contains the URL</a:t>
            </a: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transferMoney?amount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=1000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           &amp;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toAccount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=52.12.57.762”&gt;</a:t>
            </a:r>
          </a:p>
          <a:p>
            <a:pPr>
              <a:buNone/>
            </a:pPr>
            <a:endParaRPr lang="en-GB" sz="1600" dirty="0"/>
          </a:p>
          <a:p>
            <a:pPr>
              <a:buNone/>
            </a:pPr>
            <a:r>
              <a:rPr lang="en-GB" sz="1800" dirty="0"/>
              <a:t>Suppose attacker sets up a malicious website </a:t>
            </a:r>
            <a:r>
              <a:rPr lang="en-GB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mafia.com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/>
              <a:t>with  </a:t>
            </a:r>
            <a:endParaRPr lang="en-GB" sz="1800" dirty="0"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https://bank.com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transferMoney?amount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=1000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              &amp;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toAccount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=52.12.57.762”&gt;</a:t>
            </a:r>
          </a:p>
          <a:p>
            <a:pPr marL="0" indent="0">
              <a:buNone/>
            </a:pPr>
            <a:endParaRPr lang="en-US" sz="1600" i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cs typeface="Courier New" pitchFamily="49" charset="0"/>
              </a:rPr>
              <a:t>If attacker tricks users to click on second link </a:t>
            </a:r>
            <a:r>
              <a:rPr lang="en-US" sz="1800" i="1" dirty="0">
                <a:cs typeface="Courier New" pitchFamily="49" charset="0"/>
              </a:rPr>
              <a:t>while they are logged on at bank.com, </a:t>
            </a:r>
            <a:r>
              <a:rPr lang="en-US" sz="1800" dirty="0">
                <a:cs typeface="Courier New" pitchFamily="49" charset="0"/>
              </a:rPr>
              <a:t>the browser automatically attaches the bank’s cookies to both requests! And money will be transferred...</a:t>
            </a:r>
          </a:p>
          <a:p>
            <a:pPr marL="0" indent="0">
              <a:buNone/>
            </a:pPr>
            <a:endParaRPr lang="en-US" sz="19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900" dirty="0">
                <a:cs typeface="Courier New" pitchFamily="49" charset="0"/>
              </a:rPr>
              <a:t>This is called a </a:t>
            </a:r>
            <a:r>
              <a:rPr lang="en-US" sz="1900" dirty="0">
                <a:solidFill>
                  <a:srgbClr val="0033CC"/>
                </a:solidFill>
                <a:cs typeface="Courier New" pitchFamily="49" charset="0"/>
              </a:rPr>
              <a:t>Cross-Site Request Forgery (CSRF)</a:t>
            </a:r>
          </a:p>
          <a:p>
            <a:pPr marL="0" indent="0">
              <a:buNone/>
            </a:pPr>
            <a:endParaRPr lang="en-US" sz="1900" dirty="0">
              <a:solidFill>
                <a:srgbClr val="0033CC"/>
              </a:solidFill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cs typeface="Courier New" pitchFamily="49" charset="0"/>
              </a:rPr>
              <a:t>Root cause of the problem: </a:t>
            </a:r>
            <a:r>
              <a:rPr lang="en-US" sz="1800" dirty="0">
                <a:solidFill>
                  <a:srgbClr val="C00000"/>
                </a:solidFill>
                <a:cs typeface="Courier New" pitchFamily="49" charset="0"/>
              </a:rPr>
              <a:t>browser automatically attaches cookies to all requests, regardless of which page the link is on.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F211-D67B-4846-889C-D8672490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CSRF 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00AF-CD51-BE81-B35C-B19E13FF3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CSRF is only possible if we use cookies for sessions, not if we have session ID in URLs or in hidden forms fields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CSRF is an example of </a:t>
            </a:r>
            <a:r>
              <a:rPr lang="en-US" sz="1800" dirty="0">
                <a:solidFill>
                  <a:srgbClr val="0033CC"/>
                </a:solidFill>
              </a:rPr>
              <a:t>feature interaction</a:t>
            </a:r>
            <a:r>
              <a:rPr lang="en-US" sz="1800" dirty="0"/>
              <a:t>, namely of</a:t>
            </a:r>
            <a:r>
              <a:rPr lang="en-GB" sz="1800" dirty="0"/>
              <a:t> the features that: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>
                <a:solidFill>
                  <a:srgbClr val="008000"/>
                </a:solidFill>
              </a:rPr>
              <a:t>any web page can link to another other web page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>
                <a:solidFill>
                  <a:srgbClr val="008000"/>
                </a:solidFill>
              </a:rPr>
              <a:t>browser automatically attaches the cookies of A.com to any requests to A.com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 </a:t>
            </a:r>
            <a:r>
              <a:rPr lang="en-GB" sz="1800" dirty="0">
                <a:solidFill>
                  <a:srgbClr val="FF0000"/>
                </a:solidFill>
              </a:rPr>
              <a:t>combinations</a:t>
            </a:r>
            <a:r>
              <a:rPr lang="en-GB" sz="1800" dirty="0"/>
              <a:t> of these features can be abused</a:t>
            </a:r>
          </a:p>
          <a:p>
            <a:pPr marL="400050" lvl="1" indent="0">
              <a:buNone/>
            </a:pPr>
            <a:r>
              <a:rPr lang="en-GB" sz="1600" dirty="0"/>
              <a:t>by attackers creating a webpage or HTML email with links to bank.com, where the browser will automatically attach the bank’s cookies with the correct value to authenticate these requests (assuming victim is logged on)</a:t>
            </a:r>
          </a:p>
          <a:p>
            <a:pPr marL="0" indent="0">
              <a:buNone/>
            </a:pPr>
            <a:endParaRPr lang="en-GB" sz="18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7F423-5DEA-D540-1C8C-75E4816E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5734D-627F-DE8C-9665-6CC58941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A24B72-2005-8ABA-521C-AE165CA8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Countermeasure: (anti)CSRF token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85ADB5-32B9-2531-937A-CCFC8DB4375C}"/>
              </a:ext>
            </a:extLst>
          </p:cNvPr>
          <p:cNvSpPr/>
          <p:nvPr/>
        </p:nvSpPr>
        <p:spPr>
          <a:xfrm>
            <a:off x="683569" y="1679740"/>
            <a:ext cx="3528391" cy="1113338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&lt;a </a:t>
            </a: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href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=“</a:t>
            </a:r>
            <a:r>
              <a:rPr lang="en-US" sz="1600" b="1" dirty="0">
                <a:solidFill>
                  <a:srgbClr val="0033CC"/>
                </a:solidFill>
                <a:latin typeface="Arial Narrow" panose="020B0606020202030204" pitchFamily="34" charset="0"/>
              </a:rPr>
              <a:t>https://bank.nl/</a:t>
            </a:r>
            <a:br>
              <a:rPr lang="en-US" sz="1600" b="1" dirty="0">
                <a:solidFill>
                  <a:srgbClr val="0033CC"/>
                </a:solidFill>
                <a:latin typeface="Arial Narrow" panose="020B0606020202030204" pitchFamily="34" charset="0"/>
              </a:rPr>
            </a:br>
            <a:r>
              <a:rPr lang="en-US" sz="1600" b="1" dirty="0">
                <a:solidFill>
                  <a:srgbClr val="0033CC"/>
                </a:solidFill>
                <a:latin typeface="Arial Narrow" panose="020B0606020202030204" pitchFamily="34" charset="0"/>
              </a:rPr>
              <a:t>                 </a:t>
            </a:r>
            <a:r>
              <a:rPr lang="en-US" sz="1600" b="1" dirty="0" err="1">
                <a:solidFill>
                  <a:srgbClr val="0033CC"/>
                </a:solidFill>
                <a:latin typeface="Arial Narrow" panose="020B0606020202030204" pitchFamily="34" charset="0"/>
              </a:rPr>
              <a:t>pay</a:t>
            </a: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r>
              <a:rPr lang="en-US" sz="16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token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=32451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...”&gt;pay&lt;/a&gt;</a:t>
            </a:r>
            <a:endParaRPr lang="en-GB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062C6A-2CF4-0992-BCEA-887693AFFF54}"/>
              </a:ext>
            </a:extLst>
          </p:cNvPr>
          <p:cNvSpPr/>
          <p:nvPr/>
        </p:nvSpPr>
        <p:spPr>
          <a:xfrm>
            <a:off x="7030969" y="1844824"/>
            <a:ext cx="1629009" cy="23181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bank.nl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server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8C9749-8E99-D9E4-26FB-792018D48653}"/>
              </a:ext>
            </a:extLst>
          </p:cNvPr>
          <p:cNvSpPr/>
          <p:nvPr/>
        </p:nvSpPr>
        <p:spPr>
          <a:xfrm>
            <a:off x="611560" y="1110754"/>
            <a:ext cx="3729644" cy="17421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1C18C-1E54-A788-8513-3B0F630F5279}"/>
              </a:ext>
            </a:extLst>
          </p:cNvPr>
          <p:cNvSpPr/>
          <p:nvPr/>
        </p:nvSpPr>
        <p:spPr>
          <a:xfrm>
            <a:off x="611560" y="1110754"/>
            <a:ext cx="3729644" cy="482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129B90-AFDB-2773-72A9-53CDB26D6912}"/>
              </a:ext>
            </a:extLst>
          </p:cNvPr>
          <p:cNvSpPr/>
          <p:nvPr/>
        </p:nvSpPr>
        <p:spPr>
          <a:xfrm>
            <a:off x="1079612" y="1229581"/>
            <a:ext cx="2664296" cy="245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https://</a:t>
            </a:r>
            <a:r>
              <a:rPr lang="en-US" b="1" dirty="0">
                <a:solidFill>
                  <a:srgbClr val="008000"/>
                </a:solidFill>
                <a:latin typeface="Arial Narrow" panose="020B0606020202030204" pitchFamily="34" charset="0"/>
              </a:rPr>
              <a:t>bank.nl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B4EF82-C5AB-811A-FA74-851E28909995}"/>
              </a:ext>
            </a:extLst>
          </p:cNvPr>
          <p:cNvCxnSpPr>
            <a:cxnSpLocks/>
          </p:cNvCxnSpPr>
          <p:nvPr/>
        </p:nvCxnSpPr>
        <p:spPr>
          <a:xfrm>
            <a:off x="4427984" y="2276872"/>
            <a:ext cx="2495600" cy="2593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AB579F-F0B7-0712-2743-58992BFFDC3E}"/>
              </a:ext>
            </a:extLst>
          </p:cNvPr>
          <p:cNvSpPr txBox="1"/>
          <p:nvPr/>
        </p:nvSpPr>
        <p:spPr>
          <a:xfrm>
            <a:off x="4496122" y="2345350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pay request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        plus fresh </a:t>
            </a:r>
            <a:r>
              <a:rPr lang="en-US" b="1" dirty="0">
                <a:solidFill>
                  <a:srgbClr val="008000"/>
                </a:solidFill>
                <a:latin typeface="Arial Narrow" panose="020B0606020202030204" pitchFamily="34" charset="0"/>
              </a:rPr>
              <a:t>token</a:t>
            </a:r>
            <a:endParaRPr lang="en-GB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9" name="Picture 28" descr="A chocolate chip cookie with a white background&#10;&#10;Description automatically generated">
            <a:extLst>
              <a:ext uri="{FF2B5EF4-FFF2-40B4-BE49-F238E27FC236}">
                <a16:creationId xmlns:a16="http://schemas.microsoft.com/office/drawing/2014/main" id="{6AF8CC98-59F4-7832-084D-94DC7F58A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6027" r="13992" b="9680"/>
          <a:stretch/>
        </p:blipFill>
        <p:spPr>
          <a:xfrm>
            <a:off x="4520382" y="2668581"/>
            <a:ext cx="456152" cy="44998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37B896D-A6CF-30B1-7318-88DC40F19A4B}"/>
              </a:ext>
            </a:extLst>
          </p:cNvPr>
          <p:cNvGrpSpPr/>
          <p:nvPr/>
        </p:nvGrpSpPr>
        <p:grpSpPr>
          <a:xfrm>
            <a:off x="611560" y="3181389"/>
            <a:ext cx="6290165" cy="1742182"/>
            <a:chOff x="611560" y="3181389"/>
            <a:chExt cx="6290165" cy="17421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7AEDC2-BD05-6AB3-8A8A-37F4DDEE1AFF}"/>
                </a:ext>
              </a:extLst>
            </p:cNvPr>
            <p:cNvSpPr/>
            <p:nvPr/>
          </p:nvSpPr>
          <p:spPr>
            <a:xfrm>
              <a:off x="683569" y="3750375"/>
              <a:ext cx="3528391" cy="1113338"/>
            </a:xfrm>
            <a:prstGeom prst="rect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&lt;a </a:t>
              </a:r>
              <a:r>
                <a:rPr lang="en-US" sz="16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href</a:t>
              </a:r>
              <a:r>
                <a:rPr lang="en-US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=“</a:t>
              </a:r>
              <a:r>
                <a:rPr lang="en-US" sz="1600" b="1" dirty="0">
                  <a:solidFill>
                    <a:srgbClr val="0033CC"/>
                  </a:solidFill>
                  <a:latin typeface="Arial Narrow" panose="020B0606020202030204" pitchFamily="34" charset="0"/>
                </a:rPr>
                <a:t>https://bank.nl/pay</a:t>
              </a:r>
              <a:r>
                <a:rPr lang="en-US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?...”&gt;pay&lt;/a&gt;</a:t>
              </a:r>
              <a:endParaRPr lang="en-GB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424D49-2C5C-EEAB-1207-5E3EE09050A5}"/>
                </a:ext>
              </a:extLst>
            </p:cNvPr>
            <p:cNvSpPr/>
            <p:nvPr/>
          </p:nvSpPr>
          <p:spPr>
            <a:xfrm>
              <a:off x="611560" y="3181389"/>
              <a:ext cx="3729644" cy="17421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6AB097-F5E4-7104-A745-B35BA6700ECD}"/>
                </a:ext>
              </a:extLst>
            </p:cNvPr>
            <p:cNvSpPr/>
            <p:nvPr/>
          </p:nvSpPr>
          <p:spPr>
            <a:xfrm>
              <a:off x="611560" y="3181389"/>
              <a:ext cx="3744416" cy="482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145439-2490-1E57-9405-471AAD5FBB0E}"/>
                </a:ext>
              </a:extLst>
            </p:cNvPr>
            <p:cNvSpPr/>
            <p:nvPr/>
          </p:nvSpPr>
          <p:spPr>
            <a:xfrm>
              <a:off x="1079612" y="3300216"/>
              <a:ext cx="2664296" cy="2453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https://</a:t>
              </a:r>
              <a:r>
                <a:rPr lang="en-US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mafia.com</a:t>
              </a:r>
              <a:endParaRPr lang="en-GB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E31549-F55E-C2D0-965A-CCAB083AE83A}"/>
                </a:ext>
              </a:extLst>
            </p:cNvPr>
            <p:cNvSpPr txBox="1"/>
            <p:nvPr/>
          </p:nvSpPr>
          <p:spPr>
            <a:xfrm>
              <a:off x="4546946" y="384697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pay request</a:t>
              </a:r>
              <a:endParaRPr lang="en-GB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6027AB8-6556-F040-D299-19C94007DB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5220" y="3274903"/>
              <a:ext cx="2416505" cy="6382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A chocolate chip cookie with a white background&#10;&#10;Description automatically generated">
              <a:extLst>
                <a:ext uri="{FF2B5EF4-FFF2-40B4-BE49-F238E27FC236}">
                  <a16:creationId xmlns:a16="http://schemas.microsoft.com/office/drawing/2014/main" id="{CDC57332-9083-C3FA-C457-13B86C99F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8" t="5491" r="18461" b="9680"/>
            <a:stretch/>
          </p:blipFill>
          <p:spPr>
            <a:xfrm>
              <a:off x="4546946" y="4144799"/>
              <a:ext cx="429588" cy="452838"/>
            </a:xfrm>
            <a:prstGeom prst="rect">
              <a:avLst/>
            </a:prstGeom>
          </p:spPr>
        </p:pic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4D91BD-153C-D315-C33C-6C3C393A5B79}"/>
              </a:ext>
            </a:extLst>
          </p:cNvPr>
          <p:cNvCxnSpPr>
            <a:cxnSpLocks/>
          </p:cNvCxnSpPr>
          <p:nvPr/>
        </p:nvCxnSpPr>
        <p:spPr>
          <a:xfrm flipH="1">
            <a:off x="4470448" y="2116159"/>
            <a:ext cx="2341240" cy="61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FAF6051-0B3D-103B-761E-6348D793BC5C}"/>
              </a:ext>
            </a:extLst>
          </p:cNvPr>
          <p:cNvSpPr txBox="1"/>
          <p:nvPr/>
        </p:nvSpPr>
        <p:spPr>
          <a:xfrm>
            <a:off x="4448589" y="1754981"/>
            <a:ext cx="360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page.html with fresh </a:t>
            </a:r>
            <a:r>
              <a:rPr lang="en-US" b="1" dirty="0">
                <a:solidFill>
                  <a:srgbClr val="008000"/>
                </a:solidFill>
                <a:latin typeface="Arial Narrow" panose="020B0606020202030204" pitchFamily="34" charset="0"/>
              </a:rPr>
              <a:t>token</a:t>
            </a:r>
            <a:endParaRPr lang="en-GB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F68FFB-C775-A253-84C1-389A17B12D42}"/>
              </a:ext>
            </a:extLst>
          </p:cNvPr>
          <p:cNvCxnSpPr>
            <a:cxnSpLocks/>
          </p:cNvCxnSpPr>
          <p:nvPr/>
        </p:nvCxnSpPr>
        <p:spPr>
          <a:xfrm flipH="1">
            <a:off x="4485220" y="1538592"/>
            <a:ext cx="2428020" cy="61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68A126-800A-D185-B630-B631741C3028}"/>
              </a:ext>
            </a:extLst>
          </p:cNvPr>
          <p:cNvSpPr txBox="1"/>
          <p:nvPr/>
        </p:nvSpPr>
        <p:spPr>
          <a:xfrm>
            <a:off x="4421047" y="1194703"/>
            <a:ext cx="360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 interaction that sets cookie</a:t>
            </a:r>
            <a:endParaRPr lang="en-GB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231D15-0F6C-026C-008E-BA9A2861AE7D}"/>
              </a:ext>
            </a:extLst>
          </p:cNvPr>
          <p:cNvCxnSpPr>
            <a:cxnSpLocks/>
          </p:cNvCxnSpPr>
          <p:nvPr/>
        </p:nvCxnSpPr>
        <p:spPr>
          <a:xfrm flipV="1">
            <a:off x="4520657" y="1195681"/>
            <a:ext cx="2381068" cy="172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chocolate chip cookie with a white background&#10;&#10;Description automatically generated">
            <a:extLst>
              <a:ext uri="{FF2B5EF4-FFF2-40B4-BE49-F238E27FC236}">
                <a16:creationId xmlns:a16="http://schemas.microsoft.com/office/drawing/2014/main" id="{C5B5B3A7-F7E2-6A6A-F162-13CA009E7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5491" r="18461" b="9680"/>
          <a:stretch/>
        </p:blipFill>
        <p:spPr>
          <a:xfrm>
            <a:off x="7015774" y="1161193"/>
            <a:ext cx="429588" cy="4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D416-96EC-C432-BE63-BFEB2EDA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solution to prevent CSRF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B82CC-550D-90AF-AD43-537CFAE7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two special numbers to identify a session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fixed session ID stored in a cookie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changing </a:t>
            </a:r>
            <a:r>
              <a:rPr lang="en-US" dirty="0">
                <a:solidFill>
                  <a:srgbClr val="009900"/>
                </a:solidFill>
              </a:rPr>
              <a:t>anti-CSRF token</a:t>
            </a:r>
            <a:r>
              <a:rPr lang="en-US" dirty="0"/>
              <a:t>, as URL parameter or hidden form field, that changes to a new random value for each request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any malicious cross-site requests, say from mafia.com to bank.com, the browser will attach the right session ID cookie,  but these requests will not have the right CSRF token.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Confusingly,  </a:t>
            </a:r>
            <a:r>
              <a:rPr lang="en-US" sz="1800" dirty="0">
                <a:solidFill>
                  <a:srgbClr val="009900"/>
                </a:solidFill>
              </a:rPr>
              <a:t>anti-CSRF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9900"/>
                </a:solidFill>
              </a:rPr>
              <a:t>tokens</a:t>
            </a:r>
            <a:r>
              <a:rPr lang="en-US" sz="1800" dirty="0"/>
              <a:t> sometimes called </a:t>
            </a:r>
            <a:r>
              <a:rPr lang="en-US" sz="1800" dirty="0">
                <a:solidFill>
                  <a:srgbClr val="009900"/>
                </a:solidFill>
              </a:rPr>
              <a:t>CSRF tokens </a:t>
            </a:r>
            <a:r>
              <a:rPr lang="en-US" sz="1800" dirty="0"/>
              <a:t>or</a:t>
            </a:r>
            <a:r>
              <a:rPr lang="en-US" sz="1800" dirty="0">
                <a:solidFill>
                  <a:srgbClr val="009900"/>
                </a:solidFill>
              </a:rPr>
              <a:t>         anti-XSRF token</a:t>
            </a:r>
            <a:br>
              <a:rPr lang="en-US" sz="1800" dirty="0">
                <a:solidFill>
                  <a:srgbClr val="009900"/>
                </a:solidFill>
              </a:rPr>
            </a:br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BF8ED-928C-2CF0-96E8-745978B5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D6EE7-2223-63F4-870A-FE22A747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47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i="1" dirty="0"/>
              <a:t>Other countermeasures against CSRF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548659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cs typeface="Courier New" pitchFamily="49" charset="0"/>
              </a:rPr>
              <a:t>Check 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Refer(r)er</a:t>
            </a:r>
            <a:r>
              <a:rPr lang="en-US" dirty="0">
                <a:solidFill>
                  <a:srgbClr val="0033CC"/>
                </a:solidFill>
                <a:cs typeface="Courier New" pitchFamily="49" charset="0"/>
              </a:rPr>
              <a:t>  </a:t>
            </a:r>
            <a:r>
              <a:rPr lang="en-US" dirty="0">
                <a:cs typeface="Courier New" pitchFamily="49" charset="0"/>
              </a:rPr>
              <a:t>or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</a:t>
            </a:r>
            <a:r>
              <a:rPr lang="en-US" dirty="0">
                <a:cs typeface="Courier New" pitchFamily="49" charset="0"/>
              </a:rPr>
              <a:t>  headers</a:t>
            </a:r>
          </a:p>
          <a:p>
            <a:pPr marL="457200" indent="-457200">
              <a:buFont typeface="+mj-lt"/>
              <a:buAutoNum type="arabicPeriod"/>
            </a:pPr>
            <a:endParaRPr lang="en-US" sz="1050" dirty="0">
              <a:cs typeface="Courier New" pitchFamily="49" charset="0"/>
            </a:endParaRPr>
          </a:p>
          <a:p>
            <a:pPr marL="800100" lvl="2" indent="0">
              <a:buNone/>
            </a:pPr>
            <a:r>
              <a:rPr lang="en-US" dirty="0">
                <a:cs typeface="Courier New" pitchFamily="49" charset="0"/>
              </a:rPr>
              <a:t>Browser includes these in HTTP requests to indicate where a request is made from (</a:t>
            </a:r>
            <a:r>
              <a:rPr lang="en-US" dirty="0" err="1">
                <a:cs typeface="Courier New" pitchFamily="49" charset="0"/>
              </a:rPr>
              <a:t>eg</a:t>
            </a:r>
            <a:r>
              <a:rPr lang="en-US" dirty="0">
                <a:cs typeface="Courier New" pitchFamily="49" charset="0"/>
              </a:rPr>
              <a:t> mafia.com or bank.com), so bank.com can check which webpage made the request</a:t>
            </a:r>
          </a:p>
          <a:p>
            <a:pPr marL="400050" lvl="1" indent="0">
              <a:buNone/>
            </a:pPr>
            <a:endParaRPr lang="en-US" sz="1100" dirty="0">
              <a:cs typeface="Courier New" pitchFamily="49" charset="0"/>
            </a:endParaRPr>
          </a:p>
          <a:p>
            <a:pPr marL="800100" lvl="2" indent="0">
              <a:buNone/>
            </a:pP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</a:t>
            </a:r>
            <a:r>
              <a:rPr lang="en-US" dirty="0">
                <a:cs typeface="Courier New" pitchFamily="49" charset="0"/>
              </a:rPr>
              <a:t> is just the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domain</a:t>
            </a:r>
            <a:r>
              <a:rPr lang="en-US" dirty="0">
                <a:cs typeface="Courier New" pitchFamily="49" charset="0"/>
              </a:rPr>
              <a:t>,  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Referer</a:t>
            </a:r>
            <a:r>
              <a:rPr lang="en-US" dirty="0">
                <a:cs typeface="Courier New" pitchFamily="49" charset="0"/>
              </a:rPr>
              <a:t> the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domain</a:t>
            </a:r>
            <a:r>
              <a:rPr lang="en-US" dirty="0">
                <a:cs typeface="Courier New" pitchFamily="49" charset="0"/>
              </a:rPr>
              <a:t> plus the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path</a:t>
            </a:r>
          </a:p>
          <a:p>
            <a:pPr marL="400050" lvl="1" indent="0">
              <a:buNone/>
            </a:pPr>
            <a:endParaRPr lang="en-US" sz="1800" dirty="0"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1800" dirty="0">
                <a:cs typeface="Courier New" pitchFamily="49" charset="0"/>
              </a:rPr>
              <a:t>But these headers may be absent </a:t>
            </a:r>
            <a:r>
              <a:rPr lang="en-US" sz="1800" dirty="0">
                <a:cs typeface="Courier New" pitchFamily="49" charset="0"/>
                <a:sym typeface="Wingdings" panose="05000000000000000000" pitchFamily="2" charset="2"/>
              </a:rPr>
              <a:t> because</a:t>
            </a:r>
            <a:endParaRPr lang="en-US" sz="1800" dirty="0">
              <a:cs typeface="Courier New" pitchFamily="49" charset="0"/>
            </a:endParaRPr>
          </a:p>
          <a:p>
            <a:pPr marL="685800" lvl="1"/>
            <a:r>
              <a:rPr lang="en-US" sz="1800" dirty="0">
                <a:cs typeface="Courier New" pitchFamily="49" charset="0"/>
              </a:rPr>
              <a:t>Browsers can be configured not to include these headers,                 for privacy reasons</a:t>
            </a:r>
          </a:p>
          <a:p>
            <a:pPr marL="685800" lvl="1"/>
            <a:r>
              <a:rPr lang="en-US" sz="1800" dirty="0">
                <a:cs typeface="Courier New" pitchFamily="49" charset="0"/>
              </a:rPr>
              <a:t>Websites can specify a </a:t>
            </a:r>
            <a:r>
              <a:rPr lang="en-US" sz="1800" dirty="0">
                <a:solidFill>
                  <a:srgbClr val="008000"/>
                </a:solidFill>
                <a:cs typeface="Courier New" pitchFamily="49" charset="0"/>
              </a:rPr>
              <a:t>Referrer Policy </a:t>
            </a:r>
            <a:r>
              <a:rPr lang="en-US" sz="1800" dirty="0">
                <a:cs typeface="Courier New" pitchFamily="49" charset="0"/>
              </a:rPr>
              <a:t>to tell browser not to include them under certain conditions </a:t>
            </a:r>
            <a:r>
              <a:rPr lang="en-US" sz="1600" dirty="0">
                <a:cs typeface="Courier New" pitchFamily="49" charset="0"/>
              </a:rPr>
              <a:t>(</a:t>
            </a:r>
            <a:r>
              <a:rPr lang="en-US" sz="1600" dirty="0" err="1">
                <a:cs typeface="Courier New" pitchFamily="49" charset="0"/>
              </a:rPr>
              <a:t>eg</a:t>
            </a:r>
            <a:r>
              <a:rPr lang="en-US" sz="1600" dirty="0">
                <a:cs typeface="Courier New" pitchFamily="49" charset="0"/>
              </a:rPr>
              <a:t> when making HTTP request from HTTPS context, only for requestions within the same site, ...)</a:t>
            </a:r>
          </a:p>
          <a:p>
            <a:pPr marL="685800" lvl="1"/>
            <a:endParaRPr lang="en-US" sz="1600" dirty="0"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1200" dirty="0">
                <a:cs typeface="Courier New" pitchFamily="49" charset="0"/>
              </a:rPr>
              <a:t>https://developer.mozilla.org/en-US/docs/Web/HTTP/Headers/Origin</a:t>
            </a:r>
          </a:p>
          <a:p>
            <a:pPr marL="400050" lvl="1" indent="0">
              <a:buNone/>
            </a:pPr>
            <a:r>
              <a:rPr lang="en-US" sz="1200" dirty="0">
                <a:cs typeface="Courier New" pitchFamily="49" charset="0"/>
              </a:rPr>
              <a:t>https://developer.mozilla.org/en-US/docs/Web/HTTP/Headers/Referer</a:t>
            </a:r>
          </a:p>
          <a:p>
            <a:pPr marL="400050" lvl="1" indent="0">
              <a:buNone/>
            </a:pPr>
            <a:r>
              <a:rPr lang="en-US" sz="1200" dirty="0">
                <a:cs typeface="Courier New" pitchFamily="49" charset="0"/>
              </a:rPr>
              <a:t>https://developer.mozilla.org/en-US/docs/Web/HTTP/Headers/Referrer-Policy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E8C9-FA7F-5ADE-0F19-8530FC1B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 </a:t>
            </a:r>
            <a:r>
              <a:rPr lang="en-US"/>
              <a:t>hier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E5049-85BC-6B4E-6507-866456C48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2923B-1E3E-5318-8A8B-8E9C20D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D890A-B9ED-3041-AD4D-723321A0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436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i="1" dirty="0"/>
              <a:t>Other countermeasures against CSRF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548659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>
                <a:cs typeface="Courier New" pitchFamily="49" charset="0"/>
              </a:rPr>
              <a:t>Let client </a:t>
            </a:r>
            <a:r>
              <a:rPr lang="en-US" dirty="0">
                <a:solidFill>
                  <a:srgbClr val="0033CC"/>
                </a:solidFill>
                <a:cs typeface="Courier New" pitchFamily="49" charset="0"/>
              </a:rPr>
              <a:t>re-authenticate</a:t>
            </a:r>
            <a:r>
              <a:rPr lang="en-US" dirty="0">
                <a:cs typeface="Courier New" pitchFamily="49" charset="0"/>
              </a:rPr>
              <a:t> before important actions</a:t>
            </a:r>
          </a:p>
          <a:p>
            <a:pPr lvl="1"/>
            <a:r>
              <a:rPr lang="en-US" sz="1600" dirty="0" err="1">
                <a:cs typeface="Courier New" pitchFamily="49" charset="0"/>
              </a:rPr>
              <a:t>eg</a:t>
            </a:r>
            <a:r>
              <a:rPr lang="en-US" sz="1600" dirty="0">
                <a:cs typeface="Courier New" pitchFamily="49" charset="0"/>
              </a:rPr>
              <a:t>. when resetting their password, or making big bank transfer</a:t>
            </a:r>
            <a:br>
              <a:rPr lang="en-US" sz="1600" dirty="0">
                <a:cs typeface="Courier New" pitchFamily="49" charset="0"/>
              </a:rPr>
            </a:br>
            <a:endParaRPr lang="en-US" sz="1600" dirty="0">
              <a:cs typeface="Courier New" pitchFamily="49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>
                <a:cs typeface="Courier New" pitchFamily="49" charset="0"/>
              </a:rPr>
              <a:t>Set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SameSite</a:t>
            </a:r>
            <a:r>
              <a:rPr lang="en-US" dirty="0">
                <a:cs typeface="Courier New" pitchFamily="49" charset="0"/>
              </a:rPr>
              <a:t> flag of the cookie  </a:t>
            </a:r>
            <a:r>
              <a:rPr lang="en-US" sz="1600" dirty="0">
                <a:cs typeface="Courier New" pitchFamily="49" charset="0"/>
              </a:rPr>
              <a:t>(since 2017)</a:t>
            </a:r>
            <a:endParaRPr lang="en-US" sz="1700" dirty="0">
              <a:cs typeface="Courier New" pitchFamily="49" charset="0"/>
            </a:endParaRPr>
          </a:p>
          <a:p>
            <a:pPr lvl="1"/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strict</a:t>
            </a:r>
            <a:r>
              <a:rPr lang="en-US" sz="1600" dirty="0">
                <a:cs typeface="Courier New" pitchFamily="49" charset="0"/>
              </a:rPr>
              <a:t>   </a:t>
            </a:r>
            <a:r>
              <a:rPr lang="en-US" sz="1600" dirty="0">
                <a:solidFill>
                  <a:srgbClr val="008000"/>
                </a:solidFill>
                <a:cs typeface="Courier New" pitchFamily="49" charset="0"/>
              </a:rPr>
              <a:t>cookie never attached to cross-site requests</a:t>
            </a:r>
          </a:p>
          <a:p>
            <a:pPr lvl="1"/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lax </a:t>
            </a:r>
            <a:r>
              <a:rPr lang="en-US" sz="1600" dirty="0"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cs typeface="Courier New" pitchFamily="49" charset="0"/>
              </a:rPr>
              <a:t>cookie not attached to cross-site requests that load images or </a:t>
            </a:r>
            <a:r>
              <a:rPr lang="en-US" sz="1600" dirty="0" err="1">
                <a:solidFill>
                  <a:srgbClr val="008000"/>
                </a:solidFill>
                <a:cs typeface="Courier New" pitchFamily="49" charset="0"/>
              </a:rPr>
              <a:t>iframes</a:t>
            </a:r>
            <a:r>
              <a:rPr lang="en-US" sz="1600" dirty="0">
                <a:solidFill>
                  <a:srgbClr val="008000"/>
                </a:solidFill>
                <a:cs typeface="Courier New" pitchFamily="49" charset="0"/>
              </a:rPr>
              <a:t>, but is attached if user navigates away from say 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mafia.com </a:t>
            </a:r>
            <a:r>
              <a:rPr lang="en-US" sz="1600" dirty="0">
                <a:solidFill>
                  <a:srgbClr val="008000"/>
                </a:solidFill>
                <a:cs typeface="Courier New" pitchFamily="49" charset="0"/>
              </a:rPr>
              <a:t>to 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bank.com </a:t>
            </a:r>
            <a:r>
              <a:rPr lang="en-US" sz="1600" dirty="0">
                <a:solidFill>
                  <a:srgbClr val="008000"/>
                </a:solidFill>
                <a:cs typeface="Courier New" pitchFamily="49" charset="0"/>
              </a:rPr>
              <a:t> </a:t>
            </a:r>
          </a:p>
          <a:p>
            <a:pPr lvl="1"/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None </a:t>
            </a:r>
            <a:r>
              <a:rPr lang="en-US" sz="1600" dirty="0">
                <a:solidFill>
                  <a:srgbClr val="008000"/>
                </a:solidFill>
                <a:cs typeface="Courier New" pitchFamily="49" charset="0"/>
              </a:rPr>
              <a:t>cookie is attached to cross-site requests</a:t>
            </a:r>
            <a:endParaRPr lang="en-US" sz="1600" dirty="0">
              <a:cs typeface="Courier New" pitchFamily="49" charset="0"/>
            </a:endParaRPr>
          </a:p>
          <a:p>
            <a:pPr marL="457200" lvl="1" indent="0" algn="r">
              <a:buNone/>
            </a:pPr>
            <a:r>
              <a:rPr lang="en-US" sz="1200" dirty="0">
                <a:cs typeface="Courier New" pitchFamily="49" charset="0"/>
              </a:rPr>
              <a:t>                      </a:t>
            </a:r>
            <a:r>
              <a:rPr lang="en-US" sz="1200" dirty="0">
                <a:cs typeface="Courier New" pitchFamily="49" charset="0"/>
                <a:hlinkClick r:id="rId2"/>
              </a:rPr>
              <a:t>https://developer.mozilla.org/en-US/docs/Web/HTTP/Headers/Set-Cookie/SameSite</a:t>
            </a:r>
            <a:br>
              <a:rPr lang="en-US" sz="1200" dirty="0">
                <a:cs typeface="Courier New" pitchFamily="49" charset="0"/>
              </a:rPr>
            </a:br>
            <a:endParaRPr lang="en-US" sz="1200" dirty="0">
              <a:cs typeface="Courier New" pitchFamily="49" charset="0"/>
            </a:endParaRPr>
          </a:p>
          <a:p>
            <a:pPr>
              <a:buFont typeface="+mj-lt"/>
              <a:buAutoNum type="arabicPeriod" startAt="2"/>
            </a:pPr>
            <a:r>
              <a:rPr lang="en-US" dirty="0">
                <a:cs typeface="Courier New" pitchFamily="49" charset="0"/>
              </a:rPr>
              <a:t>Let browser add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Sec-Fetch-Site</a:t>
            </a:r>
            <a:r>
              <a:rPr lang="en-US" dirty="0">
                <a:cs typeface="Courier New" pitchFamily="49" charset="0"/>
              </a:rPr>
              <a:t> header </a:t>
            </a:r>
            <a:r>
              <a:rPr lang="en-US" sz="1800" dirty="0">
                <a:cs typeface="Courier New" pitchFamily="49" charset="0"/>
              </a:rPr>
              <a:t>to distinguish cross site requests </a:t>
            </a:r>
            <a:r>
              <a:rPr lang="en-US" sz="1600" dirty="0">
                <a:cs typeface="Courier New" pitchFamily="49" charset="0"/>
              </a:rPr>
              <a:t>(since 2019).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Sec-Fetch-Site</a:t>
            </a:r>
            <a:r>
              <a:rPr lang="en-US" sz="2400" dirty="0">
                <a:solidFill>
                  <a:srgbClr val="0033CC"/>
                </a:solidFill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cs typeface="Courier New" pitchFamily="49" charset="0"/>
              </a:rPr>
              <a:t> 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10754"/>
            <a:ext cx="8229600" cy="4943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Browser includes 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Sec-Fetch-Site:</a:t>
            </a:r>
            <a:r>
              <a:rPr lang="en-US" b="1" dirty="0">
                <a:solidFill>
                  <a:srgbClr val="0033CC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&lt;value&gt;</a:t>
            </a:r>
            <a:r>
              <a:rPr lang="en-GB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cs typeface="Courier New" pitchFamily="49" charset="0"/>
              </a:rPr>
              <a:t>in HTTP requests</a:t>
            </a:r>
            <a:endParaRPr lang="en-US" sz="2200" dirty="0"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GB" dirty="0"/>
              <a:t>where </a:t>
            </a:r>
            <a:r>
              <a:rPr lang="en-US" b="1" dirty="0">
                <a:solidFill>
                  <a:srgbClr val="0033CC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&lt;value&gt;</a:t>
            </a:r>
            <a:r>
              <a:rPr lang="en-GB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dirty="0"/>
              <a:t>is</a:t>
            </a:r>
          </a:p>
          <a:p>
            <a:pPr lvl="1"/>
            <a:r>
              <a:rPr lang="en-GB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none </a:t>
            </a:r>
            <a:r>
              <a:rPr lang="en-GB" sz="1900" dirty="0"/>
              <a:t>if user types in URL or selects bookmark </a:t>
            </a:r>
          </a:p>
          <a:p>
            <a:pPr lvl="1"/>
            <a:r>
              <a:rPr lang="en-GB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cross-site </a:t>
            </a:r>
            <a:r>
              <a:rPr lang="en-GB" sz="1900" dirty="0"/>
              <a:t>if user clicks link to </a:t>
            </a: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bank.com </a:t>
            </a:r>
            <a:r>
              <a:rPr lang="en-GB" sz="1900" dirty="0"/>
              <a:t>on page from say </a:t>
            </a: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mafia.com</a:t>
            </a:r>
            <a:endParaRPr lang="en-GB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same-site</a:t>
            </a:r>
            <a:r>
              <a:rPr lang="en-GB" sz="1900" dirty="0">
                <a:cs typeface="Courier New" panose="02070309020205020404" pitchFamily="49" charset="0"/>
              </a:rPr>
              <a:t> or </a:t>
            </a:r>
            <a:r>
              <a:rPr lang="en-GB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same-origin </a:t>
            </a:r>
            <a:r>
              <a:rPr lang="en-GB" sz="1900" dirty="0"/>
              <a:t>if user clicks link to </a:t>
            </a: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bank.com</a:t>
            </a:r>
            <a:r>
              <a:rPr lang="en-GB" sz="1900" dirty="0"/>
              <a:t> on page from </a:t>
            </a: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bank.com</a:t>
            </a:r>
            <a:r>
              <a:rPr lang="en-GB" sz="1900" dirty="0"/>
              <a:t>   </a:t>
            </a:r>
            <a:endParaRPr lang="en-GB" sz="19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85850" lvl="2"/>
            <a:r>
              <a:rPr lang="en-GB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same-site </a:t>
            </a:r>
            <a:r>
              <a:rPr lang="en-GB" sz="1700" dirty="0">
                <a:cs typeface="Courier New" panose="02070309020205020404" pitchFamily="49" charset="0"/>
              </a:rPr>
              <a:t>if scheme (</a:t>
            </a:r>
            <a:r>
              <a:rPr lang="en-GB" sz="1700" dirty="0" err="1">
                <a:cs typeface="Courier New" panose="02070309020205020404" pitchFamily="49" charset="0"/>
              </a:rPr>
              <a:t>ie</a:t>
            </a:r>
            <a:r>
              <a:rPr lang="en-GB" sz="1700" dirty="0">
                <a:cs typeface="Courier New" panose="02070309020205020404" pitchFamily="49" charset="0"/>
              </a:rPr>
              <a:t> https vs http) and domain are the same;  </a:t>
            </a:r>
            <a:r>
              <a:rPr lang="en-GB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same-origin</a:t>
            </a:r>
            <a:r>
              <a:rPr lang="en-GB" sz="1700" dirty="0">
                <a:cs typeface="Courier New" panose="02070309020205020404" pitchFamily="49" charset="0"/>
              </a:rPr>
              <a:t> if port number is also the same</a:t>
            </a:r>
            <a:endParaRPr lang="en-GB" sz="17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cs typeface="Courier New" pitchFamily="49" charset="0"/>
              </a:rPr>
              <a:t>Note: similar to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Referer</a:t>
            </a:r>
            <a:r>
              <a:rPr lang="en-US" sz="1800" dirty="0">
                <a:cs typeface="Courier New" pitchFamily="49" charset="0"/>
              </a:rPr>
              <a:t> or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Origin</a:t>
            </a:r>
            <a:r>
              <a:rPr lang="en-US" sz="1800" dirty="0">
                <a:cs typeface="Courier New" pitchFamily="49" charset="0"/>
              </a:rPr>
              <a:t>, but without privacy drawbacks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i="1" dirty="0"/>
              <a:t>Check if your browser support this on                                                                             </a:t>
            </a:r>
            <a:r>
              <a:rPr lang="en-US" sz="1400" dirty="0">
                <a:cs typeface="Courier New" pitchFamily="49" charset="0"/>
              </a:rPr>
              <a:t>https://developer.mozilla.org/en-US/docs/Web/HTTP/Headers/Sec-Fetch-Site</a:t>
            </a:r>
          </a:p>
          <a:p>
            <a:endParaRPr lang="en-GB" sz="1800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5EE9-A839-1F3D-1202-B63646AC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C43A-FBA4-5F9A-E041-94D7318D9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More attacks &amp; countermeasures, incl.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secure</a:t>
            </a:r>
            <a:r>
              <a:rPr lang="en-US" dirty="0"/>
              <a:t> cookie flag to prevent leaking cookies in HTTP traffic </a:t>
            </a:r>
          </a:p>
          <a:p>
            <a:r>
              <a:rPr lang="en-US" dirty="0">
                <a:solidFill>
                  <a:srgbClr val="FF0000"/>
                </a:solidFill>
              </a:rPr>
              <a:t>SSL stripping </a:t>
            </a:r>
            <a:r>
              <a:rPr lang="en-US" dirty="0"/>
              <a:t>as attack</a:t>
            </a:r>
          </a:p>
          <a:p>
            <a:r>
              <a:rPr lang="en-US" dirty="0">
                <a:solidFill>
                  <a:srgbClr val="008000"/>
                </a:solidFill>
              </a:rPr>
              <a:t>HSTS &amp; Certificate Transparency (CT) </a:t>
            </a:r>
            <a:r>
              <a:rPr lang="en-US" dirty="0"/>
              <a:t>as additional countermeasure</a:t>
            </a:r>
          </a:p>
          <a:p>
            <a:pPr marL="0" indent="0">
              <a:buNone/>
            </a:pPr>
            <a:r>
              <a:rPr lang="en-US" dirty="0"/>
              <a:t> 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070B8-1116-7DCD-19AB-B1F405D8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12EC1-2DAE-0C0D-429F-5051BEAA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830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D167-CB17-6A21-76C8-8AB76C08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  </a:t>
            </a:r>
            <a:r>
              <a:rPr lang="en-US" dirty="0" err="1"/>
              <a:t>hier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4795-65BD-49FB-3DCE-E4A42191F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D69C3-27A5-2309-E9D2-FAFE30C5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76F9F-D28B-BDC6-0907-6F44586E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4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492299" y="188640"/>
            <a:ext cx="8229240" cy="9988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400" spc="-1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Web pages contain </a:t>
            </a:r>
            <a:r>
              <a:rPr lang="en-US" sz="2400" spc="-1" dirty="0">
                <a:solidFill>
                  <a:srgbClr val="008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HTML</a:t>
            </a:r>
            <a:r>
              <a:rPr lang="en-US" sz="24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, CSS, </a:t>
            </a:r>
            <a:r>
              <a:rPr lang="en-US" sz="2400" spc="-1" dirty="0">
                <a:solidFill>
                  <a:srgbClr val="7030A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JavaScript</a:t>
            </a:r>
            <a:r>
              <a:rPr lang="en-US" sz="24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 and </a:t>
            </a:r>
            <a:r>
              <a:rPr lang="en-US" sz="2400" spc="-1" dirty="0"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URLs</a:t>
            </a:r>
            <a:endParaRPr lang="en-US" sz="2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94" name="TextShape 2"/>
          <p:cNvSpPr txBox="1"/>
          <p:nvPr/>
        </p:nvSpPr>
        <p:spPr>
          <a:xfrm>
            <a:off x="251520" y="1052736"/>
            <a:ext cx="8229240" cy="517043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1500" lnSpcReduction="20000"/>
          </a:bodyPr>
          <a:lstStyle/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2000" b="1" strike="noStrike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&lt;html&gt;&lt;title&gt;The various languages and formats used inside web pages&lt;/title&gt;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2000" b="1" strike="noStrike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   &lt;body&gt;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2000" b="1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       &lt;h1 style="</a:t>
            </a:r>
            <a:r>
              <a:rPr lang="en-US" sz="2000" b="1" spc="-1" dirty="0" err="1">
                <a:latin typeface="Arial Narrow" panose="020B0606020202030204" pitchFamily="34" charset="0"/>
                <a:cs typeface="Courier New" panose="02070309020205020404" pitchFamily="49" charset="0"/>
              </a:rPr>
              <a:t>color:blue</a:t>
            </a:r>
            <a:r>
              <a:rPr lang="en-US" sz="20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;</a:t>
            </a:r>
            <a:r>
              <a:rPr lang="en-US" sz="2000" b="1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"&gt;Sample exam question&lt;h1&gt;   is 3 &amp;</a:t>
            </a:r>
            <a:r>
              <a:rPr lang="en-US" sz="2000" b="1" spc="-1" dirty="0" err="1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lt</a:t>
            </a:r>
            <a:r>
              <a:rPr lang="en-US" sz="2000" b="1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; 4?</a:t>
            </a:r>
            <a:endParaRPr lang="en-US" sz="2000" b="1" spc="-1" dirty="0">
              <a:solidFill>
                <a:srgbClr val="00000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2000" b="1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      &lt;a </a:t>
            </a:r>
            <a:r>
              <a:rPr lang="en-US" sz="2000" b="1" spc="-1" dirty="0" err="1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href</a:t>
            </a:r>
            <a:r>
              <a:rPr lang="en-US" sz="2000" b="1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="</a:t>
            </a:r>
            <a:r>
              <a:rPr lang="en-US" sz="2000" b="1" spc="-1" dirty="0">
                <a:solidFill>
                  <a:schemeClr val="accent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https://duckduckgo.com/?</a:t>
            </a:r>
            <a:r>
              <a:rPr lang="en-US" sz="2000" b="1" spc="-1" dirty="0">
                <a:solidFill>
                  <a:srgbClr val="0070C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q=</a:t>
            </a:r>
            <a:r>
              <a:rPr lang="en-US" sz="2000" b="1" spc="-1" dirty="0" err="1">
                <a:solidFill>
                  <a:srgbClr val="0070C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how+to+encode</a:t>
            </a:r>
            <a:r>
              <a:rPr lang="en-US" sz="2000" b="1" spc="-1" dirty="0">
                <a:solidFill>
                  <a:srgbClr val="0070C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+&lt;+in+HTML%3F</a:t>
            </a:r>
            <a:r>
              <a:rPr lang="en-US" sz="2000" b="1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"&gt;A link with special characters&lt;/a&gt;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2000" b="1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      &lt;a </a:t>
            </a:r>
            <a:r>
              <a:rPr lang="en-US" sz="2000" b="1" spc="-1" dirty="0" err="1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href</a:t>
            </a:r>
            <a:r>
              <a:rPr lang="en-US" sz="2000" b="1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="</a:t>
            </a:r>
            <a:r>
              <a:rPr lang="en-US" sz="2000" b="1" spc="-1" dirty="0">
                <a:solidFill>
                  <a:srgbClr val="0070C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https://duckduckgo.com/?q=</a:t>
            </a:r>
            <a:r>
              <a:rPr lang="en-US" sz="2000" b="1" spc="-1" dirty="0" err="1">
                <a:solidFill>
                  <a:srgbClr val="0070C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how+to+encode</a:t>
            </a:r>
            <a:r>
              <a:rPr lang="en-US" sz="2000" b="1" spc="-1" dirty="0">
                <a:solidFill>
                  <a:srgbClr val="0070C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+%2F+in+a+URL%3F</a:t>
            </a:r>
            <a:r>
              <a:rPr lang="en-US" sz="2000" b="1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"&gt;And another one&lt;/a&gt;</a:t>
            </a:r>
            <a:endParaRPr lang="en-US" sz="2000" b="1" spc="-1" dirty="0">
              <a:solidFill>
                <a:srgbClr val="00000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2000" b="1" strike="noStrike" spc="-1" dirty="0">
                <a:solidFill>
                  <a:srgbClr val="7030A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      &lt;script&gt; var x = '</a:t>
            </a:r>
            <a:r>
              <a:rPr lang="en-US" sz="2000" b="1" spc="-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a s</a:t>
            </a:r>
            <a:r>
              <a:rPr lang="en-US" sz="2000" b="1" strike="noStrike" spc="-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tring with a single quote \' and double quote </a:t>
            </a:r>
            <a:r>
              <a:rPr lang="en-US" sz="2000" b="1" spc="-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".</a:t>
            </a:r>
            <a:r>
              <a:rPr lang="en-US" sz="2000" b="1" strike="noStrike" spc="-1" dirty="0">
                <a:solidFill>
                  <a:srgbClr val="7030A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';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2000" b="1" spc="-1" dirty="0">
                <a:solidFill>
                  <a:srgbClr val="7030A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                     alert(x);</a:t>
            </a:r>
          </a:p>
          <a:p>
            <a:pPr marL="57240">
              <a:lnSpc>
                <a:spcPct val="110000"/>
              </a:lnSpc>
              <a:spcBef>
                <a:spcPts val="400"/>
              </a:spcBef>
            </a:pPr>
            <a:r>
              <a:rPr lang="en-US" sz="2000" b="1" spc="-1" dirty="0">
                <a:solidFill>
                  <a:srgbClr val="7030A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      </a:t>
            </a:r>
            <a:r>
              <a:rPr lang="en-US" sz="2000" b="1" strike="noStrike" spc="-1" dirty="0">
                <a:solidFill>
                  <a:srgbClr val="7030A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&lt;/script&gt;</a:t>
            </a:r>
          </a:p>
          <a:p>
            <a:pPr marL="360">
              <a:lnSpc>
                <a:spcPct val="110000"/>
              </a:lnSpc>
              <a:spcBef>
                <a:spcPts val="360"/>
              </a:spcBef>
              <a:buClr>
                <a:srgbClr val="000000"/>
              </a:buClr>
            </a:pPr>
            <a:r>
              <a:rPr lang="en-US" sz="2000" b="1" strike="noStrike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 &lt;/body&gt;</a:t>
            </a:r>
          </a:p>
          <a:p>
            <a:pPr marL="360">
              <a:lnSpc>
                <a:spcPct val="110000"/>
              </a:lnSpc>
              <a:spcBef>
                <a:spcPts val="360"/>
              </a:spcBef>
              <a:buClr>
                <a:srgbClr val="000000"/>
              </a:buClr>
            </a:pPr>
            <a:r>
              <a:rPr lang="en-US" sz="2000" b="1" strike="noStrike" spc="-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&lt;/html&gt;</a:t>
            </a:r>
            <a:endParaRPr lang="en-US" sz="2000" b="1" spc="-1" dirty="0">
              <a:solidFill>
                <a:srgbClr val="00B05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marL="360">
              <a:spcBef>
                <a:spcPts val="360"/>
              </a:spcBef>
              <a:buClr>
                <a:srgbClr val="000000"/>
              </a:buClr>
            </a:pPr>
            <a:endParaRPr lang="en-US" sz="1100" spc="-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3260" indent="-3429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5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Special characters may need to be </a:t>
            </a:r>
            <a:r>
              <a:rPr lang="en-US" sz="2500" i="1" spc="-1" dirty="0">
                <a:solidFill>
                  <a:srgbClr val="0033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encoded</a:t>
            </a:r>
            <a:r>
              <a:rPr lang="en-US" sz="25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  aka </a:t>
            </a:r>
            <a:r>
              <a:rPr lang="en-US" sz="2500" i="1" spc="-1" dirty="0">
                <a:solidFill>
                  <a:srgbClr val="0033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escaped</a:t>
            </a:r>
            <a:r>
              <a:rPr lang="en-US" sz="25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                       to prevent unintended effects or preserve intended effect</a:t>
            </a:r>
          </a:p>
          <a:p>
            <a:pPr marL="343260" indent="-3429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5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Which characters have to encoded, and how, depends on the </a:t>
            </a:r>
            <a:r>
              <a:rPr lang="en-US" sz="2500" spc="-1" dirty="0">
                <a:solidFill>
                  <a:srgbClr val="008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</a:t>
            </a:r>
            <a:r>
              <a:rPr lang="en-US" sz="2500" spc="-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</a:t>
            </a:r>
            <a:r>
              <a:rPr lang="en-US" sz="2500" spc="-1" dirty="0">
                <a:solidFill>
                  <a:srgbClr val="7030A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</a:t>
            </a:r>
            <a:r>
              <a:rPr lang="en-US" sz="2500" spc="-1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</a:t>
            </a:r>
            <a:r>
              <a:rPr lang="en-US" sz="2500" spc="-1" dirty="0">
                <a:solidFill>
                  <a:srgbClr val="008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</a:t>
            </a:r>
            <a:r>
              <a:rPr lang="en-US" sz="25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x</a:t>
            </a:r>
            <a:r>
              <a:rPr lang="en-US" sz="2500" spc="-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</a:t>
            </a:r>
            <a:r>
              <a:rPr lang="en-US" sz="25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.  </a:t>
            </a:r>
          </a:p>
          <a:p>
            <a:pPr marL="800460" lvl="1" indent="-3429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spc="-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Eg</a:t>
            </a:r>
            <a:r>
              <a:rPr lang="en-US" sz="22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 &lt; is a special character in HTML, but not in a URL</a:t>
            </a:r>
          </a:p>
          <a:p>
            <a:pPr marL="343260" indent="-3429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5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Within a single language there can be several contexts. </a:t>
            </a:r>
            <a:r>
              <a:rPr lang="en-US" sz="2200" spc="-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Eg</a:t>
            </a:r>
            <a:endParaRPr lang="en-US" sz="2500" spc="-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800460" lvl="1" indent="-3429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/ is a special character in URLs, but not in the query string (i.e. after the </a:t>
            </a:r>
            <a:r>
              <a:rPr lang="en-US" sz="2200" b="1" spc="-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r>
              <a:rPr lang="en-US" sz="22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</a:p>
          <a:p>
            <a:pPr marL="800460" lvl="1" indent="-3429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For a </a:t>
            </a:r>
            <a:r>
              <a:rPr lang="en-US" sz="2200" spc="-1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JavaScript strings </a:t>
            </a:r>
            <a:r>
              <a:rPr lang="en-US" sz="22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inside </a:t>
            </a:r>
            <a:r>
              <a:rPr lang="en-US" sz="2200" spc="-1" dirty="0">
                <a:solidFill>
                  <a:srgbClr val="7030A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JavaScript </a:t>
            </a:r>
            <a:r>
              <a:rPr lang="en-US" sz="22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the outer quotes ( </a:t>
            </a:r>
            <a:r>
              <a:rPr lang="en-US" sz="22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'</a:t>
            </a:r>
            <a:r>
              <a:rPr lang="en-US" sz="22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200" spc="-1" dirty="0">
                <a:latin typeface="Arial Rounded MT Bold" panose="020F0704030504030204" pitchFamily="34" charset="0"/>
                <a:cs typeface="Courier New" panose="02070309020205020404" pitchFamily="49" charset="0"/>
              </a:rPr>
              <a:t>or</a:t>
            </a:r>
            <a:r>
              <a:rPr lang="en-US" sz="2200" b="1" spc="-1" dirty="0">
                <a:latin typeface="Arial Narrow" panose="020B0606020202030204" pitchFamily="34" charset="0"/>
                <a:cs typeface="Courier New" panose="02070309020205020404" pitchFamily="49" charset="0"/>
              </a:rPr>
              <a:t> " )  </a:t>
            </a:r>
            <a:r>
              <a:rPr lang="en-US" sz="2200" spc="-1" dirty="0">
                <a:latin typeface="Arial Rounded MT Bold" panose="020F0704030504030204" pitchFamily="34" charset="0"/>
                <a:cs typeface="Arial" panose="020B0604020202020204" pitchFamily="34" charset="0"/>
              </a:rPr>
              <a:t>determine which quotes inside the string need to be escaped.</a:t>
            </a:r>
          </a:p>
        </p:txBody>
      </p:sp>
      <p:sp>
        <p:nvSpPr>
          <p:cNvPr id="495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49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B39A42D-F1EC-4D03-AC3D-6C744EC59F83}" type="slidenum">
              <a:rPr lang="en-US" sz="1200" b="0" strike="noStrike" spc="-1">
                <a:solidFill>
                  <a:srgbClr val="8B8B8B"/>
                </a:solidFill>
                <a:latin typeface="Arial Rounded MT Bold" panose="020F0704030504030204" pitchFamily="34" charset="0"/>
              </a:rPr>
              <a:t>6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7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12988"/>
          <a:stretch/>
        </p:blipFill>
        <p:spPr>
          <a:xfrm>
            <a:off x="4680068" y="1980284"/>
            <a:ext cx="1709436" cy="16489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Without breaking the HTTPS tunnel, a Man-in-the-Middle attacker may be able to steal cookies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21"/>
          <p:cNvGrpSpPr/>
          <p:nvPr/>
        </p:nvGrpSpPr>
        <p:grpSpPr>
          <a:xfrm>
            <a:off x="1093148" y="1876295"/>
            <a:ext cx="7701053" cy="2642117"/>
            <a:chOff x="683568" y="2884407"/>
            <a:chExt cx="7701053" cy="2642117"/>
          </a:xfrm>
        </p:grpSpPr>
        <p:pic>
          <p:nvPicPr>
            <p:cNvPr id="7" name="Picture 2" descr="http://paolospaccamonti.com/prova-wordpress/wp-content/gallery/prova/generic-man.png"/>
            <p:cNvPicPr>
              <a:picLocks noChangeAspect="1" noChangeArrowheads="1"/>
            </p:cNvPicPr>
            <p:nvPr/>
          </p:nvPicPr>
          <p:blipFill>
            <a:blip r:embed="rId3" cstate="print"/>
            <a:srcRect l="39624" t="11426" r="39624" b="14063"/>
            <a:stretch>
              <a:fillRect/>
            </a:stretch>
          </p:blipFill>
          <p:spPr bwMode="auto">
            <a:xfrm>
              <a:off x="683568" y="3319112"/>
              <a:ext cx="720080" cy="1793565"/>
            </a:xfrm>
            <a:prstGeom prst="rect">
              <a:avLst/>
            </a:prstGeom>
            <a:noFill/>
          </p:spPr>
        </p:pic>
        <p:pic>
          <p:nvPicPr>
            <p:cNvPr id="8" name="Picture 4" descr="C:\Users\erikpoll\Desktop\laptop21.jpg"/>
            <p:cNvPicPr>
              <a:picLocks noChangeAspect="1" noChangeArrowheads="1"/>
            </p:cNvPicPr>
            <p:nvPr/>
          </p:nvPicPr>
          <p:blipFill>
            <a:blip r:embed="rId4" cstate="print"/>
            <a:srcRect l="756" t="7811" r="1764" b="20661"/>
            <a:stretch>
              <a:fillRect/>
            </a:stretch>
          </p:blipFill>
          <p:spPr bwMode="auto">
            <a:xfrm flipH="1">
              <a:off x="1475656" y="4005064"/>
              <a:ext cx="1293056" cy="896472"/>
            </a:xfrm>
            <a:prstGeom prst="rect">
              <a:avLst/>
            </a:prstGeom>
            <a:noFill/>
          </p:spPr>
        </p:pic>
        <p:pic>
          <p:nvPicPr>
            <p:cNvPr id="9" name="Picture 3" descr="C:\Users\erikpoll\Desktop\HP-serv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3501008"/>
              <a:ext cx="1327257" cy="1717626"/>
            </a:xfrm>
            <a:prstGeom prst="rect">
              <a:avLst/>
            </a:prstGeom>
            <a:noFill/>
          </p:spPr>
        </p:pic>
        <p:pic>
          <p:nvPicPr>
            <p:cNvPr id="11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68369" y="2884407"/>
              <a:ext cx="792087" cy="792087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2915816" y="4288705"/>
              <a:ext cx="3334836" cy="439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92280" y="5157192"/>
              <a:ext cx="1292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</a:rPr>
                <a:t>bank.com</a:t>
              </a:r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11285" y="4738326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HTTPS</a:t>
              </a:r>
              <a:endParaRPr lang="en-GB" b="1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843808" y="4581128"/>
              <a:ext cx="362286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 descr="C:\Users\erikpoll\Desktop\loc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66414" y="4653299"/>
              <a:ext cx="612211" cy="612211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i="1" dirty="0"/>
              <a:t>Cookie stealing by MitM without breaking TLS tunnel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60</a:t>
            </a:fld>
            <a:endParaRPr lang="en-GB"/>
          </a:p>
        </p:txBody>
      </p:sp>
      <p:sp>
        <p:nvSpPr>
          <p:cNvPr id="23" name="Flowchart: Direct Access Storage 22"/>
          <p:cNvSpPr/>
          <p:nvPr/>
        </p:nvSpPr>
        <p:spPr>
          <a:xfrm>
            <a:off x="3635004" y="3142054"/>
            <a:ext cx="3316348" cy="588160"/>
          </a:xfrm>
          <a:prstGeom prst="flowChartMagneticDrum">
            <a:avLst/>
          </a:prstGeom>
          <a:solidFill>
            <a:srgbClr val="0099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23850" y="3297311"/>
            <a:ext cx="12587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23850" y="3573016"/>
            <a:ext cx="1258700" cy="0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439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Stealing cookies without breaking the TLS tunnel</a:t>
            </a:r>
            <a:endParaRPr lang="en-GB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574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User logs on to https://bank.com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Server sets session ID for bank.com in cookie</a:t>
            </a:r>
          </a:p>
          <a:p>
            <a:pPr lvl="1"/>
            <a:r>
              <a:rPr lang="en-US" sz="1800" dirty="0"/>
              <a:t>which is encrypted in HTTPS-traffic, so attacker cannot steal it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User does their banking                                                                                   </a:t>
            </a:r>
            <a:r>
              <a:rPr lang="en-US" sz="1600" dirty="0"/>
              <a:t>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User asks for unencrypted HTTP link (</a:t>
            </a:r>
            <a:r>
              <a:rPr lang="en-US" dirty="0" err="1"/>
              <a:t>eg</a:t>
            </a:r>
            <a:r>
              <a:rPr lang="en-US" dirty="0"/>
              <a:t> http://nu.nl)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MitM</a:t>
            </a:r>
            <a:r>
              <a:rPr lang="en-US" dirty="0"/>
              <a:t> attacker replies with a redirect to http://bank.com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Browser follows redirect and sends the bank’s cookie over HTTP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Bingo! Attacker has the cookie</a:t>
            </a:r>
          </a:p>
          <a:p>
            <a:pPr marL="0" indent="0">
              <a:buNone/>
            </a:pPr>
            <a:r>
              <a:rPr lang="en-US" dirty="0"/>
              <a:t>Solution:</a:t>
            </a:r>
            <a:r>
              <a:rPr lang="en-GB" dirty="0"/>
              <a:t> cookie has be declared as </a:t>
            </a:r>
            <a:r>
              <a:rPr lang="en-GB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secure</a:t>
            </a:r>
            <a:r>
              <a:rPr lang="en-GB" dirty="0"/>
              <a:t>, </a:t>
            </a:r>
            <a:r>
              <a:rPr lang="en-US" dirty="0"/>
              <a:t>which </a:t>
            </a:r>
            <a:r>
              <a:rPr lang="en-US" dirty="0">
                <a:solidFill>
                  <a:srgbClr val="009900"/>
                </a:solidFill>
              </a:rPr>
              <a:t>disallows the browser to </a:t>
            </a:r>
            <a:r>
              <a:rPr lang="en-US" i="1" u="sng" dirty="0">
                <a:solidFill>
                  <a:srgbClr val="009900"/>
                </a:solidFill>
              </a:rPr>
              <a:t>ever</a:t>
            </a:r>
            <a:r>
              <a:rPr lang="en-US" dirty="0">
                <a:solidFill>
                  <a:srgbClr val="009900"/>
                </a:solidFill>
              </a:rPr>
              <a:t>  send it over HTTP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61</a:t>
            </a:fld>
            <a:endParaRPr lang="en-GB"/>
          </a:p>
        </p:txBody>
      </p:sp>
      <p:grpSp>
        <p:nvGrpSpPr>
          <p:cNvPr id="6" name="Groep 5"/>
          <p:cNvGrpSpPr/>
          <p:nvPr/>
        </p:nvGrpSpPr>
        <p:grpSpPr>
          <a:xfrm>
            <a:off x="2654708" y="4961672"/>
            <a:ext cx="5815439" cy="1759803"/>
            <a:chOff x="1071658" y="4684878"/>
            <a:chExt cx="7068492" cy="1756641"/>
          </a:xfrm>
        </p:grpSpPr>
        <p:pic>
          <p:nvPicPr>
            <p:cNvPr id="7" name="Picture 2" descr="http://paolospaccamonti.com/prova-wordpress/wp-content/gallery/prova/generic-man.png"/>
            <p:cNvPicPr>
              <a:picLocks noChangeAspect="1" noChangeArrowheads="1"/>
            </p:cNvPicPr>
            <p:nvPr/>
          </p:nvPicPr>
          <p:blipFill>
            <a:blip r:embed="rId2" cstate="print"/>
            <a:srcRect l="39624" t="11426" r="39624" b="14063"/>
            <a:stretch>
              <a:fillRect/>
            </a:stretch>
          </p:blipFill>
          <p:spPr bwMode="auto">
            <a:xfrm>
              <a:off x="1071658" y="4948218"/>
              <a:ext cx="620871" cy="1257862"/>
            </a:xfrm>
            <a:prstGeom prst="rect">
              <a:avLst/>
            </a:prstGeom>
            <a:noFill/>
          </p:spPr>
        </p:pic>
        <p:pic>
          <p:nvPicPr>
            <p:cNvPr id="8" name="Picture 4" descr="C:\Users\erikpoll\Desktop\laptop21.jpg"/>
            <p:cNvPicPr>
              <a:picLocks noChangeAspect="1" noChangeArrowheads="1"/>
            </p:cNvPicPr>
            <p:nvPr/>
          </p:nvPicPr>
          <p:blipFill>
            <a:blip r:embed="rId3" cstate="print"/>
            <a:srcRect l="756" t="7811" r="1764" b="20661"/>
            <a:stretch>
              <a:fillRect/>
            </a:stretch>
          </p:blipFill>
          <p:spPr bwMode="auto">
            <a:xfrm flipH="1">
              <a:off x="1726565" y="5106565"/>
              <a:ext cx="1114903" cy="628713"/>
            </a:xfrm>
            <a:prstGeom prst="rect">
              <a:avLst/>
            </a:prstGeom>
            <a:noFill/>
          </p:spPr>
        </p:pic>
        <p:pic>
          <p:nvPicPr>
            <p:cNvPr id="9" name="Picture 3" descr="C:\Users\erikpoll\Desktop\HP-serv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4725144"/>
              <a:ext cx="1008112" cy="1204605"/>
            </a:xfrm>
            <a:prstGeom prst="rect">
              <a:avLst/>
            </a:prstGeom>
            <a:noFill/>
          </p:spPr>
        </p:pic>
        <p:pic>
          <p:nvPicPr>
            <p:cNvPr id="11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9568" y="4684878"/>
              <a:ext cx="682956" cy="555506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2798642" y="5804263"/>
              <a:ext cx="1368152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69348" y="5914575"/>
              <a:ext cx="1570802" cy="526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</a:rPr>
                <a:t>bank.com</a:t>
              </a:r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6096" y="5589239"/>
              <a:ext cx="1161638" cy="526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HTTPS</a:t>
              </a:r>
              <a:endParaRPr lang="en-GB" b="1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9" name="Picture 2" descr="C:\Users\erikpoll\Desktop\loc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7433" y="5577149"/>
              <a:ext cx="465802" cy="378876"/>
            </a:xfrm>
            <a:prstGeom prst="rect">
              <a:avLst/>
            </a:prstGeom>
            <a:noFill/>
          </p:spPr>
        </p:pic>
        <p:sp>
          <p:nvSpPr>
            <p:cNvPr id="22" name="Flowchart: Direct Access Storage 21"/>
            <p:cNvSpPr/>
            <p:nvPr/>
          </p:nvSpPr>
          <p:spPr>
            <a:xfrm>
              <a:off x="3131840" y="5215037"/>
              <a:ext cx="3384376" cy="422636"/>
            </a:xfrm>
            <a:prstGeom prst="flowChartMagneticDrum">
              <a:avLst/>
            </a:prstGeom>
            <a:solidFill>
              <a:srgbClr val="0099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2798642" y="5561316"/>
              <a:ext cx="43204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436096" y="5533392"/>
              <a:ext cx="1296144" cy="27924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915816" y="5424805"/>
              <a:ext cx="21602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467703" y="5428052"/>
              <a:ext cx="12587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059450" y="5804263"/>
              <a:ext cx="974592" cy="526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HTTP</a:t>
              </a:r>
              <a:endParaRPr lang="en-GB" b="1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0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cookie flags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Courier New" pitchFamily="49" charset="0"/>
              </a:rPr>
              <a:t>Note that the three cookie flags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secure</a:t>
            </a:r>
            <a:r>
              <a:rPr lang="en-US" sz="1900" dirty="0">
                <a:solidFill>
                  <a:srgbClr val="0033CC"/>
                </a:solidFill>
              </a:rPr>
              <a:t> </a:t>
            </a:r>
            <a:r>
              <a:rPr lang="en-US" sz="1900" dirty="0">
                <a:solidFill>
                  <a:srgbClr val="008000"/>
                </a:solidFill>
              </a:rPr>
              <a:t>    </a:t>
            </a:r>
            <a:r>
              <a:rPr lang="en-US" sz="1800" dirty="0">
                <a:solidFill>
                  <a:srgbClr val="008000"/>
                </a:solidFill>
              </a:rPr>
              <a:t>only ever sent cookie over HTTPS, never over HTTP</a:t>
            </a:r>
          </a:p>
          <a:p>
            <a:pPr lvl="2">
              <a:buNone/>
            </a:pPr>
            <a:r>
              <a:rPr lang="en-US" sz="1600" dirty="0"/>
              <a:t>Encrypting the cookie itself, when it is sent over HTTP, is pointless.</a:t>
            </a:r>
          </a:p>
          <a:p>
            <a:pPr lvl="2">
              <a:buNone/>
            </a:pPr>
            <a:r>
              <a:rPr lang="en-US" sz="1600" i="1" dirty="0"/>
              <a:t>Why?</a:t>
            </a:r>
          </a:p>
          <a:p>
            <a:pPr lvl="1">
              <a:buNone/>
            </a:pPr>
            <a:r>
              <a:rPr lang="en-US" sz="1600" i="1" dirty="0"/>
              <a:t>          Attackers can simply replay a stolen encrypted cookie!</a:t>
            </a:r>
          </a:p>
          <a:p>
            <a:pPr marL="857250" lvl="1" indent="-457200">
              <a:buFont typeface="Arial" pitchFamily="34" charset="0"/>
              <a:buAutoNum type="arabicPeriod" startAt="2"/>
            </a:pP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SameSite</a:t>
            </a:r>
            <a:r>
              <a:rPr lang="en-US" sz="1900" dirty="0">
                <a:solidFill>
                  <a:srgbClr val="0033CC"/>
                </a:solidFill>
              </a:rPr>
              <a:t>  </a:t>
            </a:r>
            <a:r>
              <a:rPr lang="en-US" sz="1900" dirty="0">
                <a:solidFill>
                  <a:srgbClr val="008000"/>
                </a:solidFill>
              </a:rPr>
              <a:t>   </a:t>
            </a:r>
            <a:r>
              <a:rPr lang="en-US" sz="1800" dirty="0">
                <a:solidFill>
                  <a:srgbClr val="008000"/>
                </a:solidFill>
              </a:rPr>
              <a:t>not added to links from different sites</a:t>
            </a:r>
          </a:p>
          <a:p>
            <a:pPr marL="857250" lvl="1" indent="-457200">
              <a:buFont typeface="Arial" pitchFamily="34" charset="0"/>
              <a:buAutoNum type="arabicPeriod" startAt="2"/>
            </a:pPr>
            <a:r>
              <a:rPr 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HTTPonly</a:t>
            </a:r>
            <a:r>
              <a:rPr lang="en-US" sz="2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>
                <a:solidFill>
                  <a:srgbClr val="008000"/>
                </a:solidFill>
              </a:rPr>
              <a:t>inaccessible to scripts, discussed later</a:t>
            </a:r>
          </a:p>
          <a:p>
            <a:pPr marL="857250" lvl="1" indent="-457200">
              <a:buAutoNum type="arabicPeriod" startAt="2"/>
            </a:pPr>
            <a:endParaRPr lang="en-GB" sz="19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1900" dirty="0">
                <a:cs typeface="Courier New" pitchFamily="49" charset="0"/>
              </a:rPr>
              <a:t>protect</a:t>
            </a:r>
            <a:r>
              <a:rPr lang="en-US" sz="1900" dirty="0">
                <a:solidFill>
                  <a:srgbClr val="008000"/>
                </a:solidFill>
                <a:cs typeface="Courier New" pitchFamily="49" charset="0"/>
              </a:rPr>
              <a:t> </a:t>
            </a:r>
            <a:r>
              <a:rPr lang="en-US" sz="1900" dirty="0">
                <a:cs typeface="Courier New" pitchFamily="49" charset="0"/>
              </a:rPr>
              <a:t>against</a:t>
            </a:r>
            <a:r>
              <a:rPr lang="en-US" sz="1900" dirty="0">
                <a:solidFill>
                  <a:srgbClr val="008000"/>
                </a:solidFill>
                <a:cs typeface="Courier New" pitchFamily="49" charset="0"/>
              </a:rPr>
              <a:t> </a:t>
            </a:r>
            <a:r>
              <a:rPr lang="en-US" sz="1900" dirty="0">
                <a:solidFill>
                  <a:srgbClr val="C00000"/>
                </a:solidFill>
                <a:cs typeface="Courier New" pitchFamily="49" charset="0"/>
              </a:rPr>
              <a:t>different attacker models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900" dirty="0">
                <a:cs typeface="Courier New" pitchFamily="49" charset="0"/>
              </a:rPr>
              <a:t>protects against </a:t>
            </a:r>
            <a:r>
              <a:rPr lang="en-US" sz="1900" dirty="0">
                <a:solidFill>
                  <a:srgbClr val="C00000"/>
                </a:solidFill>
                <a:cs typeface="Courier New" pitchFamily="49" charset="0"/>
              </a:rPr>
              <a:t>eavesdropping </a:t>
            </a:r>
            <a:r>
              <a:rPr lang="en-US" sz="1900" dirty="0">
                <a:cs typeface="Courier New" pitchFamily="49" charset="0"/>
              </a:rPr>
              <a:t>and</a:t>
            </a:r>
            <a:r>
              <a:rPr lang="en-US" sz="1900" dirty="0">
                <a:solidFill>
                  <a:srgbClr val="C00000"/>
                </a:solidFill>
                <a:cs typeface="Courier New" pitchFamily="49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cs typeface="Courier New" pitchFamily="49" charset="0"/>
              </a:rPr>
              <a:t>MitM</a:t>
            </a:r>
            <a:r>
              <a:rPr lang="en-US" sz="1900" dirty="0">
                <a:solidFill>
                  <a:srgbClr val="008000"/>
                </a:solidFill>
                <a:cs typeface="Courier New" pitchFamily="49" charset="0"/>
              </a:rPr>
              <a:t> </a:t>
            </a:r>
            <a:r>
              <a:rPr lang="en-US" sz="1900" dirty="0">
                <a:cs typeface="Courier New" pitchFamily="49" charset="0"/>
              </a:rPr>
              <a:t> 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900" dirty="0">
                <a:cs typeface="Courier New" pitchFamily="49" charset="0"/>
              </a:rPr>
              <a:t>protects against </a:t>
            </a:r>
            <a:r>
              <a:rPr lang="en-US" sz="1900" dirty="0">
                <a:solidFill>
                  <a:srgbClr val="C00000"/>
                </a:solidFill>
                <a:cs typeface="Courier New" pitchFamily="49" charset="0"/>
              </a:rPr>
              <a:t>malicious sites that link to a benign site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900" dirty="0">
                <a:cs typeface="Courier New" pitchFamily="49" charset="0"/>
              </a:rPr>
              <a:t>protects against </a:t>
            </a:r>
            <a:r>
              <a:rPr lang="en-US" sz="1900" dirty="0">
                <a:solidFill>
                  <a:srgbClr val="C00000"/>
                </a:solidFill>
                <a:cs typeface="Courier New" pitchFamily="49" charset="0"/>
              </a:rPr>
              <a:t>client-side scripts </a:t>
            </a:r>
            <a:r>
              <a:rPr lang="en-US" sz="1900" dirty="0">
                <a:cs typeface="Courier New" pitchFamily="49" charset="0"/>
              </a:rPr>
              <a:t>injected</a:t>
            </a:r>
            <a:r>
              <a:rPr lang="en-US" sz="1900" dirty="0">
                <a:solidFill>
                  <a:srgbClr val="008000"/>
                </a:solidFill>
                <a:cs typeface="Courier New" pitchFamily="49" charset="0"/>
              </a:rPr>
              <a:t> </a:t>
            </a:r>
            <a:r>
              <a:rPr lang="en-US" sz="1900" dirty="0">
                <a:cs typeface="Courier New" pitchFamily="49" charset="0"/>
              </a:rPr>
              <a:t>into the ‘real’ website  (discussed in later lecture)</a:t>
            </a:r>
          </a:p>
          <a:p>
            <a:pPr marL="857250" lvl="1" indent="-457200">
              <a:buFont typeface="+mj-lt"/>
              <a:buAutoNum type="arabicPeriod"/>
            </a:pPr>
            <a:endParaRPr lang="en-US" sz="1900" dirty="0">
              <a:solidFill>
                <a:srgbClr val="C00000"/>
              </a:solidFill>
              <a:cs typeface="Courier New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session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10754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/>
              <a:t>If the victim is logged in, stealing the session id (often kept in a session cookie)  is just as good as stealing his  username and password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Attacks:</a:t>
            </a:r>
            <a:endParaRPr lang="en-US" sz="1800" dirty="0">
              <a:solidFill>
                <a:srgbClr val="0033CC"/>
              </a:solidFill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Sniffing network traffic</a:t>
            </a:r>
          </a:p>
          <a:p>
            <a:pPr lvl="1"/>
            <a:r>
              <a:rPr lang="en-US" sz="1800" dirty="0"/>
              <a:t>prevented by TLS	</a:t>
            </a:r>
          </a:p>
          <a:p>
            <a:r>
              <a:rPr lang="en-US" sz="1800" dirty="0">
                <a:solidFill>
                  <a:srgbClr val="0033CC"/>
                </a:solidFill>
              </a:rPr>
              <a:t>Session Prediction</a:t>
            </a:r>
          </a:p>
          <a:p>
            <a:pPr lvl="1"/>
            <a:r>
              <a:rPr lang="en-US" sz="1800" dirty="0"/>
              <a:t>try to guess a session ID</a:t>
            </a:r>
          </a:p>
          <a:p>
            <a:r>
              <a:rPr lang="en-US" sz="1800" dirty="0">
                <a:solidFill>
                  <a:srgbClr val="0033CC"/>
                </a:solidFill>
              </a:rPr>
              <a:t>Brute Force</a:t>
            </a:r>
          </a:p>
          <a:p>
            <a:pPr lvl="1"/>
            <a:r>
              <a:rPr lang="en-US" sz="1800" dirty="0"/>
              <a:t>try many guesses for the session ID, until you get lucky</a:t>
            </a:r>
          </a:p>
          <a:p>
            <a:r>
              <a:rPr lang="en-US" sz="1800" dirty="0">
                <a:solidFill>
                  <a:srgbClr val="0033CC"/>
                </a:solidFill>
              </a:rPr>
              <a:t>Session Fixation</a:t>
            </a:r>
          </a:p>
          <a:p>
            <a:pPr lvl="1"/>
            <a:r>
              <a:rPr lang="en-US" sz="1800" dirty="0"/>
              <a:t>make the victim use a known session ID</a:t>
            </a:r>
          </a:p>
          <a:p>
            <a:r>
              <a:rPr lang="en-US" sz="1800" dirty="0">
                <a:solidFill>
                  <a:srgbClr val="0033CC"/>
                </a:solidFill>
              </a:rPr>
              <a:t>CSRF</a:t>
            </a:r>
          </a:p>
          <a:p>
            <a:pPr lvl="1"/>
            <a:r>
              <a:rPr lang="en-US" sz="1800" dirty="0"/>
              <a:t>let the browser automatically attack the session cookie</a:t>
            </a:r>
            <a:endParaRPr lang="en-GB" sz="1800" dirty="0"/>
          </a:p>
          <a:p>
            <a:r>
              <a:rPr lang="en-GB" sz="1800" dirty="0">
                <a:solidFill>
                  <a:srgbClr val="0033CC"/>
                </a:solidFill>
              </a:rPr>
              <a:t>XSS (discussed later)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678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1714-30F8-6130-DA4F-331A96F3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steal session IDs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CC73D-4552-2115-B01C-3CE5E98D4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CSRF the attacker tricks the browser to add the right session ID</a:t>
            </a:r>
          </a:p>
          <a:p>
            <a:pPr lvl="1"/>
            <a:r>
              <a:rPr lang="en-US" dirty="0"/>
              <a:t>the attacker does not get to know the session ID value, and does not need to, as the browser adds it</a:t>
            </a:r>
          </a:p>
          <a:p>
            <a:endParaRPr lang="en-US" dirty="0"/>
          </a:p>
          <a:p>
            <a:r>
              <a:rPr lang="en-US" dirty="0"/>
              <a:t>Alternatively, the attacker could try to steal session IDs values (stored in cookies, passed in URLs parameters, or as hidden parameters) to take over the session, for instance using JavaScript...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60EF1-C61E-A072-33DA-72D357E4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88819-63ED-176B-1159-F0656881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688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 2) </a:t>
            </a:r>
            <a:r>
              <a:rPr lang="en-GB" sz="2400" i="1" dirty="0"/>
              <a:t>Stealing cookies with scripts (XSS)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7403"/>
          </a:xfrm>
        </p:spPr>
        <p:txBody>
          <a:bodyPr>
            <a:normAutofit/>
          </a:bodyPr>
          <a:lstStyle/>
          <a:p>
            <a:r>
              <a:rPr lang="en-GB" dirty="0"/>
              <a:t>If the attacker can sneak a piece of JavaScript into the bank’s website, the script can inspect the cookies and send them anywhere on the internet, </a:t>
            </a:r>
            <a:r>
              <a:rPr lang="en-GB" dirty="0">
                <a:cs typeface="Courier New" panose="02070309020205020404" pitchFamily="49" charset="0"/>
              </a:rPr>
              <a:t>including to https://mafia.com </a:t>
            </a:r>
          </a:p>
          <a:p>
            <a:r>
              <a:rPr lang="en-GB" dirty="0">
                <a:cs typeface="Courier New" panose="02070309020205020404" pitchFamily="49" charset="0"/>
              </a:rPr>
              <a:t>Such an attack, called </a:t>
            </a:r>
            <a:r>
              <a:rPr lang="en-GB" dirty="0">
                <a:solidFill>
                  <a:srgbClr val="0033CC"/>
                </a:solidFill>
                <a:cs typeface="Courier New" panose="02070309020205020404" pitchFamily="49" charset="0"/>
              </a:rPr>
              <a:t>Cross Site Scripting (XSS) </a:t>
            </a:r>
            <a:r>
              <a:rPr lang="en-GB" dirty="0">
                <a:cs typeface="Courier New" panose="02070309020205020404" pitchFamily="49" charset="0"/>
              </a:rPr>
              <a:t>attacks will be discussed in two weeks</a:t>
            </a:r>
          </a:p>
          <a:p>
            <a:endParaRPr lang="en-GB" dirty="0"/>
          </a:p>
          <a:p>
            <a:r>
              <a:rPr lang="en-US" dirty="0"/>
              <a:t>Solution:</a:t>
            </a:r>
            <a:r>
              <a:rPr lang="en-GB" dirty="0"/>
              <a:t> cookie has be declared as </a:t>
            </a:r>
            <a:r>
              <a:rPr lang="en-GB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HttpOnly</a:t>
            </a:r>
            <a:endParaRPr lang="en-GB" dirty="0">
              <a:solidFill>
                <a:srgbClr val="0033CC"/>
              </a:solidFill>
            </a:endParaRPr>
          </a:p>
          <a:p>
            <a:pPr lvl="1"/>
            <a:r>
              <a:rPr lang="en-GB" dirty="0"/>
              <a:t>This </a:t>
            </a:r>
            <a:r>
              <a:rPr lang="en-US" dirty="0"/>
              <a:t>means the cookie is </a:t>
            </a:r>
            <a:r>
              <a:rPr lang="en-US" dirty="0">
                <a:solidFill>
                  <a:srgbClr val="009900"/>
                </a:solidFill>
              </a:rPr>
              <a:t>only used for sending along with HTTP requests &amp; not accessible to scripts in the webpage</a:t>
            </a:r>
          </a:p>
          <a:p>
            <a:endParaRPr lang="en-US" dirty="0"/>
          </a:p>
          <a:p>
            <a:r>
              <a:rPr lang="en-US" dirty="0"/>
              <a:t>More structural solutions against users inserting scripts: </a:t>
            </a:r>
            <a:r>
              <a:rPr lang="en-US" dirty="0">
                <a:solidFill>
                  <a:srgbClr val="0033CC"/>
                </a:solidFill>
              </a:rPr>
              <a:t>validation</a:t>
            </a:r>
            <a:r>
              <a:rPr lang="en-US" dirty="0"/>
              <a:t> and/or </a:t>
            </a:r>
            <a:r>
              <a:rPr lang="en-US" dirty="0" err="1">
                <a:solidFill>
                  <a:srgbClr val="0033CC"/>
                </a:solidFill>
              </a:rPr>
              <a:t>sanitisation</a:t>
            </a:r>
            <a:r>
              <a:rPr lang="en-US" dirty="0"/>
              <a:t> of user input to remove dangerous letters (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) or keywords (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n-US" dirty="0"/>
              <a:t>). </a:t>
            </a:r>
          </a:p>
          <a:p>
            <a:pPr marL="457200" lvl="1" indent="0">
              <a:buNone/>
            </a:pPr>
            <a:r>
              <a:rPr lang="en-US" sz="1800" i="1" dirty="0"/>
              <a:t> </a:t>
            </a:r>
            <a:endParaRPr lang="en-GB" sz="1800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0" dirty="0"/>
              <a:t>Attacking HTTPS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60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rikpoll\Desktop\laptop21.jpg"/>
          <p:cNvPicPr>
            <a:picLocks noChangeAspect="1" noChangeArrowheads="1"/>
          </p:cNvPicPr>
          <p:nvPr/>
        </p:nvPicPr>
        <p:blipFill>
          <a:blip r:embed="rId2" cstate="print"/>
          <a:srcRect l="756" t="7811" r="1764" b="20661"/>
          <a:stretch>
            <a:fillRect/>
          </a:stretch>
        </p:blipFill>
        <p:spPr bwMode="auto">
          <a:xfrm flipH="1">
            <a:off x="1979712" y="3717032"/>
            <a:ext cx="2227824" cy="15445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trusting? And for what?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67</a:t>
            </a:fld>
            <a:endParaRPr lang="en-GB" dirty="0"/>
          </a:p>
        </p:txBody>
      </p:sp>
      <p:pic>
        <p:nvPicPr>
          <p:cNvPr id="38914" name="Picture 2" descr="http://paolospaccamonti.com/prova-wordpress/wp-content/gallery/prova/generic-man.png"/>
          <p:cNvPicPr>
            <a:picLocks noChangeAspect="1" noChangeArrowheads="1"/>
          </p:cNvPicPr>
          <p:nvPr/>
        </p:nvPicPr>
        <p:blipFill>
          <a:blip r:embed="rId3" cstate="print"/>
          <a:srcRect l="39624" t="11426" r="39624" b="14063"/>
          <a:stretch>
            <a:fillRect/>
          </a:stretch>
        </p:blipFill>
        <p:spPr bwMode="auto">
          <a:xfrm>
            <a:off x="683568" y="2780928"/>
            <a:ext cx="1109609" cy="2763797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1979712" y="4077072"/>
            <a:ext cx="43204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11960" y="4077072"/>
            <a:ext cx="23762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211960" y="4509120"/>
            <a:ext cx="23762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07704" y="4293096"/>
            <a:ext cx="43204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erikpoll\Desktop\HP-ser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84984"/>
            <a:ext cx="1772397" cy="2293690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xQSEhQUExQUFhMVGBwZGBYYFBwYGhgdFhocHBcaGBoYHCggGRwlGxcZIjEhJSkrLi4wFx8zODMsNygtLisBCgoKDg0OGxAQGy0mICQtLCwsLCwsLC8sLCwsLCwsLCwsLCwsLCwsLCwsLCwsLCwsLCwsLCwsLCwsLCwsLCwsLP/AABEIAHsBmgMBEQACEQEDEQH/xAAcAAEAAgMBAQEAAAAAAAAAAAAABgcEBQgDAgH/xABOEAACAQMBBQQFBwgFCgcBAAABAgMABBEFBgcSITETQVFhInGBkaEUIzJScoKSCEJTYpOiscEzQ1SywhUWFzREg5TD0tM1Y2Rz0eHwJP/EABoBAQACAwEAAAAAAAAAAAAAAAADBAECBQb/xAA1EQACAQIDBQYGAgEFAQAAAAAAAQIDEQQhMQUSE0FRImFxkaHRFDKBscHhQvAzNENScoIj/9oADAMBAAIRAxEAPwC8aAUAoBQCgNVrG0dra/08yIevDnLn1IuWPurDklqWKOFrVvki39vPQiN9vZtlyIoZpPM8KA+8k/Co3VR0aexKr+aSXr/fM1E292XPo2sYH60pP8FFY4paWw4c5vy/Z+wb3pPz7VCP1ZSP4qacUxLYcOU35fs3VhvXtHwJY5ovPhDr+6eL92tlVRVqbFrR+Vp+n39yX6VrVvcjMEySY6hW5j1r1HtFbqSehzauHq0napFo2FZIRQCgFAKAUAoBQCgFAKAUAoBQCgFAKAUAoBQCgFAKAUAoBQCgFAKAUAoBQCgFAKAUAoBQCgFAKAUAoBQGBrWsw2kZkncIvQd5Y/VUdWNYbS1JqFCpWluwV2VDtPvIuLglIMwReR+db1sPo+pfeaglUb0PSYXZVKlnU7T9PLn9fIhLMSSSSSeZJ5k+ZPfWh1NMj8oBQCgFAfcMrIwZGZWHRlJUj1EcxQNJqzV0T/ZbedLEQl2DLH07QD5xfX3OPcfXUkajWpx8VsiE+1RyfTl+vt4Fs6dfxzxrJC6vG3RgfeD4HyPOpk76HnKlKdOW7NWZk1k0FAKAUAoBQCgFAKAUAoBQCgFAKAUAoBQCgFAKAUAoBQCgFAKAUAoBQCgFAKAUAoBQCgFAKAUAoDT7U7RRWMJlk5k8kQHm7eA8B4nurWUrIs4XCzxE9yP1fQoXXtbmvJTLM2T+ao+ig+qo7h8T31Xbu7s9fh8PToQ3IL3fia2sExv9ndj7q9wYk4Y/0snop93llvYCPOtoxbKmJx1GhlJ59Fr+iwNL3TQKAZ5pJG8FxGv82+IqRUlzONV21Uf+OKXjm/b0N9Bu+09f9mB+07t/eatlCJUltPFP+fkkvwfNxu809/8AZ+HzWR1+AbFHTiZjtTFR/l5pexHtW3SxkE207ofqyAOvqyMEevnWrpdC7S23Nf5Ip+GX99Cvdf2ZubI/PxkLnAkX0kP3u4+RwaicWtTs4fF0a67Dz6c/74GnrBYN3sttNNYS8cZyhPzkRPouP5N4N/Ecq2jLdZVxWEp4mFpa8n0/RfWh6vFdwrNCcq3d3qe9WHcRVhO6ueRr0J0ZuE9UZ9ZIRQCgFAKAUAoBQCgFAKAUAoBQCgFAKAUAoBQCgFAKAUAoBQCgFAKAUAoBQCgFAKAUAoBQCgPG8ukijeSQhURSzE9wAyaN2NoQc5KMdWc87VbQPfXDStkL0jT6i9w9Z6k+PkBVWUru57PCYaOHpqC15vq/7oacmsFotPYPd0MLPerknmkBHIeBlHef1O7v8BLCnzZ5/H7Vd3ToPxl7e/kWgqgDA5AdBUxwD9oBQCgFAec8KupR1VlYYKsAQQeoIPIihmMnF3Tsyotv933YBri1BMI5vF1MY72XvKeI6j1dIJ07Zo9Js/afEap1deT6+Pf9yvKjOySbYPag2NwCxPyeTAlXw8HA8V+Iz5VtCW6yjj8GsRTy+Zae31+5fqsCAQcg8wR31ZPHtWP2gFAQtt6ulAkfKjy/9PP/ANurHwtXp6o04kepvtndpLa/RntZO0RG4WPA6YOAcemoJ5Ee+op05QdpGyaehtq0Mlc74NsrjTxbLbFQ8pkLFlDeinCOh6c3+FWsNRjUvvEdSbisiBaRvS1OaeGLtIvnZUj/AKFfz3C/zqxLDU1FsjjVbdjoOuaWBQCgFAKAUAoBQCgFAKAUAoBQCgFAfMjhQSeQAyT5DrQEMG9fSf7Uf+Hn/wC1Vj4Wr09Uab8epItn9ft76My2zmSMMULcDp6QAJGHUE8mHPpUU6coO0jZNPQ2daGRQCgFAKAUAoBQCgFAKAUBWO+XXMLHaIfp/OS/ZB+bU+tgT9weNRVJcjvbFw926z5ZL8+n3KpqE9AWLuo2VEz/ACuZcxxnESnozjq58Qvd558KkpxvmcXa2McFwYPN6+HT6/bxLfqc82KArHXt58kFzNCkEbLG5QMXIJ4eR6DxzUTqNM72H2PGpSjNyaur6Hjp29SaWaKP5NGO0kRM8bcuNgvh51jivobVNjU4QlLfeSb06ItSpjz4oBQCgKO3l7KizmEkQxbzE4A6I/Up5AjmPaO6q842Z6vZmMdeG7P5l6rr7kMrQ6ZdO6PXe2tTA5y9vgDzjbPB7sFfUB41PTd1Y8xtfD8OrxFpL78/cndSHINbtJfdhaXE36KGR/aqEj4itoR3pJGHocjKOVdsos6E3NdlbaSssrpGs0sjFnYKCQ3Zjmxx0jrmYq8qtkW6dlEm1vr1rIwRLmB3bkFWZGJ9QByaruElqje6KR3+XvHfxx90UA98jMT8FWuhg1aDfeV67zNFuns+11W1HcjNIfuIxH73DUmIdqbNaS7R0Vq+vW1qM3E8UWegdwCfUvU+wVy4wlLRFptI0a7zdLJx8rX2xyAe8pipPh6nQ14kepJNO1KG4TjgljlT6yOGHqyp6+VRSi4uzRuZVYB5zzKilnZVUcyzEAD1k8hRK4IpfbzdMiODdKx/8tXkH4kUg++p1h6j5GjnFczGi3s6Wxx8oYeuCUD+5WfhavT7DiR6kn0fXba7Xit545QOvA4JH2h1X2ioZQlH5kbJpnvf6lDAAZpYog3IGSRUBI7hxEZrCi3og2lqYX+dFl/bLX/iI/8Aqrbhz6PyMby6m3FaGwoDDvNVgiZUlmijd/oq8iqzZOBwhjk8+XKtlFvRGG0jMrUyKA195rtrExSW5gjcdVeZFYZ6ZDHNbKEnmkYckjQbZbW2q2N0Y7q3eTsXCKsyMxZlIXADZPM1JSpSc1dM1lJW1OZBXXKR0Jun1S0ttMgSS5t0kYu7K0yKwLOxGQWyDw8NczERlKo2ky5BpR1JtZ65bTNwRXEEjnmFSZGbl15Kc1XcJLNo3UkzYVqZNDq+2djakrNdRKw6oG43HrVMsPdUkaU5aI1cktTRNvc0sH+mkPmIJP5rUnwtXp6oxxI9TY6ZvF02chUuowx6CQNFnyBkABPlWssPUjqjKnF6EpU55joahNj9oBQCgFAKAUBzltbqRuby4lzkFyq/ZT0V+Az7TVWTuz22EpcKhGHd6vM11latLIkSfSkZUX1sQB/GsE05qEXJ6JX8jpTSrBLeGOGMYSNQo9nefMnmfXVpKyseHq1JVZuctWZVZIxQHMeoXHayyyfpJHf8bE/zqoz3lOG5BR6JLyRtNiIePULUf+aD+DLf4a2jqivjpbuGm+775Fu63vAtbWd4JBKXTGeFAR6Shhg8XgwqZzSdjzlDZlatTVSNrPv+h+aNvBtbqZIIxNxyEgcSADkCxyeLwBoppuwrbMrUabqStZd5LK3OcKA1G1mji8tZYT9Jlyh8HXmh949xNayV1Ys4Su6FaM/Pw5nOePHke8eHjVY9qSndnqXYahFz9GbMTfe5p++FHtNbwdpFDadLiYaXVZ+/oX1Vg8gQvfFe9lpVx4ycEY++68X7oap8Mr1EaVHaJzSTXWKRdm1ezN1LounWtrC0jAJJKAyrg9mSc8bDOXkJ9lc+nUiqspSZblFuNkavdbsHe2+oxzXNuY441chi6H0mUqBhWJ6MfdW+IrwlC0Wa06bTuyIb0L3ttVu27lkEY/3Sqh+Kk+2p8OrU0RVXeR87v4b5rhv8nr88YyhkIGIlcjL8R5KfRwOp64BPRWcN3t6GaW9yLDt9yZky91eyPM3NmVOLn5vISz+s4qq8ZbKMciXhX1ZAd4Gw8mlyIC4lhlzwSBeE5XqrLk4OCDnPP2VZo1lUXeQ1Ke6avZTaGWwuUnjYgAjtFB5SJ+crDv5Zx4HBrepTU42ZiEmmdT6tfCCGSUo79mpbgjUs7Y6BVHUmuPFXdi6ynotmtS15u3u5Da2hOY4iCeXcVjOM/wDuPzPcMYq9xKdDKObId2U9SQQ7k7ADDS3THx40HuAj/jmo3jJ9EZ4MSIbebpjZwvcW0rSxRjLo4HGqjqwZQAwHUjAwATzqejit97skaTo80VxYX0kEiywu0cinKupwR/8AI8QeR76tSipKzIFJrQuva6f/ACts8t0VHaxYlYAYAaJjHPj9Xh42A9Vc+muFX3f73FqXagUWRXRKlzqrd/qnyrTrWUnLGMK58Wj9Bz+JSa49aO7NovRd0Z+0WtRWVvJcTHCIM472P5qLnqxPIVrCDnLdRluyucs7Sa3LfXElxMfTc8gDyRR9FF8AB7zk9TXXpwUI7qKcptu503sRrfy2xt5/zmTD/bT0ZP3lPsIrk1Ybk3EuRd1c9tqtejsbWS4k6IPRXvdjyRR6zj1DJ7qxTg5yUUG7K5y8RcahdEgGW5uHJwO8nJIGTgKAO84AXyrr9mnHuRTzmzJ1zZG8s0ElzAYkZuEMXQ5YgnGFYnop91YhVhN2ixKm4q7NITUhoSsbtdUP+xv+0i/7lQ/EUuv3JeFImO7DZifTbia8v4uwgit39NmRuZZOgRic8Knl35xUGIqRqRUYO7uSU4uObI9tzvNub1mSFmgtegVTh3HjIw58/qjl4561JSw0YZvNmk6reh4bBbuJ9RHacQhtgcdoV4i5B5iNcjOOYLE4zy54OM1sQqeWrEKblmywv9B1pw/6zdcXj83jP2ezz8arfGT6Il4MSr9vNjJdMmVHYSRSAmOQDHFw44gy5OGGR3kHI8wLdGsqiuQThus3W6vbuWznjt5XLWkjBMMSeyLclZPBc4yvTBz16x4igpLeWpvSqO9mdFVzCyKAUAoBQGFrd12VvPJ+jid/wqT/ACrDyRLQhv1Yx6tL1OZ1HKqp7pkw3VWYk1GMnpEjye0DhHxf4VvTXaObtae7hn3tL8/gvWrB5IUBg67c9lbTyfUidvwqTWHoS0Ib9WMerX3OaFHIVVPdMlm66Hi1KH9USN+4R/iren8xztqythZd9l6/o+durGaTULllhmKl8AiJiDwqq8iBz6ViSe8zOAqU44aCclp1XVmbux0uUajEzxSqqq5y0bKMlCo5kfrVmmu0RbUrQeGkoyTvbRrqXdVg8qKAUBzvtvZiG/ukHTtCw/3gD/4qrSVmz2mBnv4eEu63ll+DU2dx2ckcg6o6v+Fgf5VqWJx34uPVNeZ06DmrZ4Mqr8oO94bW2hzzkmL48RGhB+Mi1cwa7TZDWfZKRs7UyyRxDrI6oPW7BR/Gug3ZXK8VdnYUaBQAOgGB7K4ZeP12ABJ6DmfZQHH2o3fbTSy/pZHf8bFv513IqySKMndl0/k9WeLe6m+vKsf7NOL/AJtUMa+0kWKKyLZqkTFO/lD3Q4bOLvLSP7FCqP7x91XsEs2yCu8iptAsu3ureH9JLGh9TOAfhmrs3aLZBBXZ1hqupw20bSzyLHGvVmOB5Ad5J7gOZrjRi5OyLrdirdb33xqxW1tmkH6SVuzB9SAEkesqfKrcMG/5MidZLQjku+6+zyjtAPApIT7+1H8KlWDh3mvGlyRMtnduJNR0zUpZ440SGF1yhJDExOW5NnGPR7++oJ0VTqRSepJGTkncoMV0imdKbrNMH+RoI3GVmSRmHiszMcfhYVycRL/6touwXZsc6anYNbzSwv8ASidkPmUJGfUcZ9tdSMt5JoqSVmXTuA1UG2uYGP8AQyCQZ7llHP2cSMfvVQxke0pdSxRfZILvU20OoXHBET8lhJEYH9Y3QyY+C+XP84irOHo8ON3qyOrPedkRPVdMltpTFOhSQBSVPUcahh8CPbkd1TRkpK6I5RcXZlsfk/a3/rFmx8Jox7lkA/cPtNUsZDSX0J6MsrEd3ybW/LLrsI2zb2xI5dHk6O3mF+iPvHvqXC0tyN3qzStO7sTfcnsf2EPy2Zfnp1+bBHNIjzz635H1BfE1XxVXee6tES0oWVzXflD3no2cPi0kh+6FVf77e6t8EtWYrPIqfZ2z7a7tosZ7SaNT6mcA/DNXJu0W+4rwV5I66ril4pv8oDXGHYWanCsO2kHjglYwfLIc+tV8KvYOGsvoQVpZWKk0jTzcTwwKcGWRYwcZxxsBxY78A59lXZS3U2QRV3YuvareOukTLY29qjxwRIMmXgxkZC4CH83hOe/iqhTw7qrfb1LMqijkab/TrJ/Yo/8AiD/263+CX/L0NeMuhFtvt4LapHEjW6xdkxYMJS+eIYI5qMdx9lTUaHDbdzSpU3laxCZDyPqqwRR1OyICeFc9cDPrxzrhMvnpQCgFAKA0m23/AIfd/wDsSf3TWs/lZawP+pp/9l9znaqx7QsDcuB8sl8ewOPxpn+VSUtTj7a/wR/7fhlyVOeZFARveNPwabcnxQJ+Ngv+KtJ/KXtmx3sVDxv5ZnP9Vz2BPNzUOb6Ru5YG97OmPgDUlJZnJ21K2HS6y/DLoqc8uKAUAoBQFE71P/Epfsx/3BVep8x63ZP+lj4v7kQk6H1VGzpLU6ftPoJ9kfwq4eCn8zKN/KBvOK8t4v0cJb9q5H8IxXRwa7LZVrvkRLdradrqlmuOQl4/2SmQfFBU1d2psjpLtHUtcguGk22vex0+7kBwVgkx6ypC/EipKSvNLvMS0OUAK7JQOk9zVl2WlQEjBkLyH7zkKfwha5WJd6jLtNWiTeq5uc+7+bzj1FEzyigUY8GdnY/u8FdLBq0L95Wr6mn3R2fa6tbcsiMvI3kERsH8ZWpMS7U2a0V2j13sbTPeX0icR7C3cxxr3ZX0ZHI7yWBGfADzzjD01CCfNmasm3Y8d1+yqajecEpPYxp2kgBwW5gKmeoyTzI54B6E5GcRVdON1qYpQ3mdG6Zo1vbqEghijUdyIB7yBknzNcuU5SzbLVkRTfDciHSrgLhWlKR8hjPE68WcfqK1TYZXqI1qO0Tm1q6pTR13s9Zdha28P6KJE/AgH8q4k5b0my8tCht+Gk9jqJlA9G5jV/vL6Dj3Kh+9XRwk707dCtWWdyF2GqywJMkbcKzp2cmOpXIJGe7OMHyJHfVhxTab5Eak0WVuW2H7ZxfXC/NIfmFI+m6n+k+ypGB+tz/NGamKrW7C+pNShzZsN/8AoHKG9UdPmZfUcmIn1HiH3lrXBz1gZrRurlS6PqstrJ2sLcEnC6cXgJFKn2jOR5gVdlFSVmQRk46El3W7If5Quhxj/wDmhw0vg31I/vEc/IHxFRYiruRy1ZvShd3Ol1GOQ6VyS2c+b97vj1JU7ooEHtZnY/ArXTwitTv3lavqavdDadpq1t4R8ch+6jAfvMK3xLtTZrR+Y6Yrkls5+39wMNRjY/Ra3TB+y8nEPiPfXSwb7H1K1fVEN2Rv1t761mfkkcyFj4LxYY+wEn2VPVjvQaI6btJHUdzoltKxeS3gd2xl2iRicDAySMnkAPZXIU5LJMuWR5f5tWf9ktv2Ef8A01niT6sbq6D/ADas/wCyW37CP/ppxJ9WN1dDDh0/THleFYrFpo+bxiOIuufFcZHUe+suVRK93YxaJIajNhQCgFAKA1+0Ft2trcRjq8Uij1shA/jWJK6JsPPcqxl0afqc1KeVVT3LJnumugmoqD/WRug9fJ/8Brem+0cza8N7DN9Gn+PyXlVg8mKAhm9x8ac4+tJGP3s/yqOp8p1NkK+JXg/sUdUB6onG6rW7e1mm+UOI+0RQrEHh9EkkEjp1HXwqSm0nmcra2Hq1oR4avZu5bdprttL/AEdxA/ksqk+4GplJM85PDVofNBr6M2AOayQn7QCgFAc9bfXfa6hdMOgfgH+7AQ/FTVabvJns9nw3MNBd1/PM0lvCZHVB1dgo+8QP51qWpS3U5dM/I6fVcADwq2eCZQ+/rRpFu0uuEmGSNU4u5XQt6J8Mggjx5+FdHBzW7u8yvWi9SB7La01ldw3KjiMTZK5xxKwKuM9xKscHxxVmpDfi4kMJbruXzDve0wpxNLIhxzRoXLDyyoK+44rnfCVL6FpVIsw97OuJLonaRk8F00QXIwcFu0II7jiM5rOGg1Vs+VxUa3TnxjXTKiR1tspZdhZWsXfHDGp9YQZ+Oa4tSW9JsvLQ2taGTlreXedrql42cgS8H7ICM/FDXXoK1NFOrnIlv5P1nxXlxL+jhC/tXB/hGahxj7KRJQXMjm8/ZmWyvZWZT2E8jSRSdx4yWZCe5gSRjwANS4eopwS5o1qwadzWbHbUS6dcCeIBsqVdG6OpwcZHQ5AIPl38xW9WmqkbM0hPdZZ535x8IxZSGQ8gvbDBJ6AELk+6qfwT6k/GT5EU3l7Q6hcxW5u4Vt4JGZ4ocHjPAAC78XPGJMDIXOTy5A1PQhTi3uu7NKrk1mRDZu07a7tosZ7SeNT6i44vhmpqjtFvuI4LtI65ril0rTfzpPa2KTqPSt5AT9iT0G/e7M+w1bwkrTt1IqqvEqnd3sg2pXIQ5FvHhpnHLA7kU/WbGPIZPdzuV6qpx7+RDThvM6ctbdY0WNFCogCqoGAABgADwxXJbbd2WzA2n0dby1mt2xiVCAT+a3VG9jAH2VtTm4SUkYaurHKdvpsrzi3VD25k7Lg7+PPCQfUQcnuwTXYcklvciluu9jqPYvZtNPtI4EwWHpSPj6bt9JvV3DwAArkVajqSuy5GO6rG9qM2Oet+OjyRagbgqexnVOF+4MihWTyOFB88+Rrp4SacLc0Vq0c7kW2L2hOn3kVwF41XKuvQsjDDYJ7xyI8xU1Wnvx3SOnLdZeX+l3S+DiM0gOPoGGTi9XJeH44rn/C1ehaVSLPXb7ZZNYs43hIEyjtIWYYyHAJR+9Q3L1FR5isUarpSs9OYnFTRztqmmy20hinjaOQdVYY9o7mHmMiunGSkroqOLWpONjt7FzZxrDKguIUwFy3DIgH5obB4gO4EZ7s4xivVwsZu6yJI1rakw/05W+P9VuM/aTHv4v5VB8FLqiXjRNJe7zdR1Jvk+n25iLciUPaSAHvLkBYh5keo1IsNTp9qbNeJKXyosDdvsONOjZ5GEl3NzlkySB38Ck8yM8yx5seZ6ACtXrcR5aIkjGxM6gNxQCgFAKAUBzbtJpxt7qeHGAkjcP2T6SfukVVkrOx7jDVeLRjPqvXn6mPpd80E0Uy/SjdXHnwnJHtGR7awnbM3q01Ug4PmrHSlldLLGkiHKOoZT4hhkVaTueGnBwk4y1R7Vk1I7vA0trmwmjQZcAOo7yUYNgeZAI9tazV0Xdn1lSxEZS0088jn2qx7IUMAihm5bG6bZdkUXcpYBh8zHkgYPWRh0Oe7y594xNTjzPO7Xxik+DHlq/x7+RZlSnCFAa7aHVVtbaWdvzFJA8WPJF9rED21iTsrk2HoutVjTXP+s5udyxJY5YkknxJ5k++qp7hJLJEi3d6d2+oQD82M9q3qj5r+/wAPvraCvIpbRq8PDSfXLz/VzoCrJ4487m3SRWSRVdGGGVlDKwPUEHkRWU2s0CK3O7PS3OTaIPsO6D3IwFTLEVFzNHTizN0vYfT7dg0VpCGHRmXjYHxBfJB9VayrTlqzKikbe/06GdQs0Ucqg5CyIrgHBGQGBwcEjPnUak46My0nqYP+atj/AGK0/wCHj/6a34s/+T8zG5HobiozYUBqZNmbJiWa0tSzEkk28ZJJOSSSvMk881vxJ9X5mu6uhlafpUEHF2EMUXFji7ONU4sZxnhAzjJ95rEpSlqzKSWh73VskqFJEV0YYKuoZSPAg8jWE2s0ZI3Lu60xjk2cQ9WVHuUgVLx6nU13EbLSdmLO1PFBbQxt041jHF+LHF8a0lUnLVmUkjK1DSLecgzQQylchTJEr4z1xxA4zge6sRnKOjDSep422ztpGweO1tkdTlWWBFYHxBC5FZdSbVm2Y3UuRs60Njxu7VJUaORFdGGGRlDKR4EHkaym07oHjpmlw2ylIIY4lJ4isaKgJwBkhQMnAHPyrMpOWbYMytQKA10WhWyzGdbeFZySTKIlDkt9I8QGcnvrbfla18jFkbGtTIoDxvLRJUMcqLIjcmR1DKfWDyNZTad0CLT7sdLY5Noo8lkkUe5XAqZYmouZo6cWbHSti7C2YNDawq46OV4mHqZ8kew1pKtOWTZlRSN9UZsYmpaXDcLwTxRyp9WRAw9YyOR862jJxzTFiM3G67S3OTagfZlkUe5XAqVYmquZpw49D6td2OlxnItVb7byOPc7EUeJqPmFCK5EmsNPigQJDHHEg/NRAg9yjFQuTk7s3sZNYAoBQCgFAKAUBVO+XRMNHdqOR+bk8iMmNv4r7FqGquZ6HYuIydF+K/P98SsaiO6Wluj2oAHyKU45kwk+fNo/4sPWR3CpacuRwNr4P/fh/wCvf8MtKpjgCgI1rmwtndMXeMpIerxtwE+ZH0SfMjNaOCZeobRr0Vuxd10ef7I1cbooj/R3Mq/aRX/hw1rwkXo7cn/KC+ja9z40vdMEmRppxLEpyyCIrxY6AnjPLPX3VhUs8zNXbTlBqEbPre9vQswDHIdKmOEftAKAprettQLiUW0RzFCcuR0eQcsepeY9ZPgKgqSvkj0+ycHw4cWWr07l+/sQCozrlw7ndE7OB7lx6UxwmfqITz+82fYq1NTWVzze2cRvVFSX8dfF+3uWHUpxRQCgFAKAUAoBQCgFAKAhO93UexsDi7a0aSRUWVVdieRYrmP0lyFPpDwx30BXt9vaeBbOG1uBOqIFuZ5oH4mPEASoJBPo58SeXfQGTtfvIS7uYBa3sttZRKWuJlQh2ZjyjRCuWbC8uWBxknkKAnmhbxrOeSKEC4iMmFiM8TKJDjkFck5J8zz9ZoCSa3rENpE01xII417zzJJ6KoHNmPgOdARFN7en9qscvyiDi6PNAyKc9+eoHmRigJZrutQ2du9xMxEKcOWClvpsFXAXmebCgKt2J3vGa7kju2VYnYJbhIW4mLyYTjIJx6OOuOvlQEml3v6Woc9s+VOOEQvluueHlggY69OnjQG02U2/s9RkMVs0hdU4yGjZcDIHU8s5Ycs+NAei7dWXyqW17UiWEM0hKkIgjHE5Ln0cAGgNMN7mnksUFy8SHDTLbuY18yeoGOfSgIzt3vh7OWJNOkjdAWEztEzDqvCUORxcuI8s0BYtjthazWb3qO3yaPiLMUYH5v6WFIyfCgK10PfNm+mFyyrYjj7EpCxkb0wIuLBJGUyTy68qA8dD3gvHrN98quJfksZmSKEAvlllVUCIoJJ4Qx8BQE5sd41leW90YJ3jeGF3YtEeNFAx2iqeT8JI5A9cA9RQEZ2F22gsbLtLy/muu2mdUcxSnhMaoXUcY4iPTU+GTgdDQEgl3u6YsgQyycJOBJ2L9n4EhsZIB7wCKA2e1O8CysCiTSFpHAKxxL2jEHoeXIA92Tz7s0BgQb1tOZ0j45lldgnZtA4dWYgKGGMDPEOeaAnFAKAUAoBQCgMTVdPS4heGQZSReE/yI8CDgjzFYaurElKrKlNTjqjnfX9Hks53gl+kvRscnU/RYeR+BBHdVZqzse0w9eNemqkefo+hgIxBBBIIOQQcEEdCCOhzWCZq+TLj2D3gLcBYLlglx0VzyWXw8lfy6Hu8BPCd8meZ2hsx0m6lLOPTp+v6+pP6kOOKAUAoBQAmgKw3gbwgA1vZtknIkmU8h4rGR1b9bu7ufMRTqckd7Z+zHdVay8F7+39dVCoT0JvNj9nWvrhYhkRr6Urj81fAH6zdB7T3Gtox3mVMZilh6W/z5Lv/AFzOhIIVRVRAFVQFUDoABgAeyrJ4yUnJtvVnpQwKAUAoBQCgFAKAUAoBQFN/lJXWILOL6zyP+zUL/wA2gNXtBbL/AJx6bbtyW3jtk58hmIM6j8WBQEr3o7LwapPFAl1HDewoXEbqcSJIcZB5cwY+q5x3jmKAj+h7UahFqkGm37W16C681VXMbAFldWCrh0xk8S5A5+BoDcb6NsJbWS1t4FiWV/nBcSorCHnwApxghTzbLYOB66Agm92KdI7aObUkvmYs3AsUamM4AyGQk8LcWADyOM91AX9O3YWjHr2MJP7NP/qgKe3EyrDYancZHEignxAiiZgfVkt7jQGd+TjZgW93MRzMiJnHPCJxED9pQGt3AX8Qm1CaaSONmVG9JgvJmkZyM45A8OfWKA0OiR295f6q1xcdlBcGSNJhkgNPcK0Jz04MRc8kAjlnnQG01JtT2dijCXdrNau5CRcIbPECzEqQGCnByVcjmOmaA+dfmW41rRwY1t07G0bsgAqx8TNLwAYAHMhcYFAdAk4BoCkPyf5xJcalO5HEwRvPDvI7H2YFAfX5O8Rlmv7lxlj2Y4sd8jSO4B/Dn2UBEHn+e1+cYwVlQY/9TeIo/dBoDDmtQ8GjQY5zPIxHj210Ih7xEKAsL8o+ZVhsogAPSkYADGAiquB4D0xy8qA0Wy1xFZ7QzHUWWMoHWN35KpAQQnJ5KOxGATy5igMnafU4dR2ksfk7rJGjQqXXmrGKR5WwfzhzAz0oC/KAUAoBQCgFAKAju2myqX8WOSzJkxyY6HvVvFT8OtaSjvF3BY2WGnfVPVf3mUPqenyW8jRTIUkXqD8CD3g9xFV2rZHrqVWFWKnB3TMUihITDZveJdWoCP8APxDkFc4ZR+q/M+wg+yt4zaOZidl0a2a7L7tPL2LB0veZYygcbPC3g6nH4lyMevFSKomcarsjEQ+Vby7vZm9h2ns3+jdW5/3yZ9xNbby6lSWDrx1hLyZ8z7U2SfSu7f1CVSfcDmm8upmODxEtIS8mR7Vd6NnGD2XHO3dwqUX2s4HL1A1q6iLtLY9efz2ivP0RXe023N1egozCOE/1SdCP126t6uQ8qilNs7WF2dRoZrN9X+FyIxWpeNjoOizXkoihXLHmzH6KDvZj3D+PdWUruyIcRiIUIb83+/AvzZjZ+KxgEUfM9Xcjm7d5Ph5DuFWIxUUeQxWJniKm/L6Lojb1sVhQCgFAKAUAoBQCgFAKAUBqda2btbtka5hSUx54C2fRzgnHPyHuoDF2j2Ksb9le6t1kdRgNxOjY64JjYEjJPI+NAed/sFp00McElrGYosiMDiQrk5OHQhuZOTz5nrQHrs5sZY2BLWtukbkYL5Z3weo43JYDkOQOOVAZG0WzNrfKqXUKyheak5Vlz14WUhhnAzg88CgNbFu70xVRRZw4Q5U4JOTjmWJyx5DqTQEoIz1oCILuw0oOZPkcfE2cjicrz64QtwL7AMd1ASDRNEt7NDHbRLEjNxFV6FiACfco91AaSXdxpjTGdrOMyE8R5twE9cmPi4D+GgMy22KsI0lRLWEJMAJF4ch+E5XIPgTkeFAa/Tt2OlQSCWO0TjU5HE8kgB8eGRyufZQGw2k2Lsb9la6t1kdRgNxMjY8C0bAkZJ5HlzNAbPSdLitYlhgjWOJeir05nJPPmSSc5NAR+fdrpbzGZrOMyMST6T8BJ6ns+Lg+FAbnQ9n7azVltoUiVzlgveQMZ5+VAYCbDaeFlQWsXDMQZBz9PhPEvFz7ic0B6DYyxDwv8mj47cKIjg/NhGLrw8+5mJ9tAZGtbNWt2yNcwJK0eeAtn0ckE45+Q91AQvXLHUg7rJp1nqiB2MEztFG8ascqjrIMHhzjK4zigMbYfYG6GoHUtQMSSAHs4IuiZXgXp6IVUyAoznOScjmBadAKAUAoBQCgFAKA0202zMF8nDMvpD6Ei8nT1HvHkeVayipFrC4uph5Xg8ua5MprafYi5sssV7WEf1qA4A/XXqnxHnUEoNHpsLtCjiMk7Po/x1+5GQa1L4oYFDIoBQwCaGSYbL7vrm6w8gMEP1mHpsP1EPP2nA9dbxg2czFbTpUco9qXdp9X7ehcehaJDZxCOBOFepPVmPix7z/+FTpJaHmq+IqV5b03+vA2NZIBQCgFAKAUAoBQCgFAKAUAoBQCgFAKAUAoBQCgFAKAUAoBQCgFAKAUAoBQCgFAKAUAoBQCgFAKAUAoBQEa1rYSyuSWaLgc/nxHgPrIHosfMg1o4Jl6htHEUVZSuujz/ZD77dEeZhuRjuEkfP2sp/w1o6XedKntxfzh5P8AD9zVvupvQeT25HjxuP8Al1jhssLbOH5qXkvc/Yt1N4T6T24HjxufhwU4TD21h+Sl5L3Nvp+6IZzPckj6scfD+8xP8KyqXVlaptx/wh5v2t9yZ6HsdZ2hDRQguP6x/Tf2Fvo+zFSKCRy6+Or1spyy6LJG+rYqCgFAKAUAoBQCgFAKAUAoBQCgFAKAUAoBQCgFAKAUAoBQCgFAKAUAoBQCgFAKAUAoBQCgFAKAUAoBQCgFAKAUAoBQCgFAKAUAoBQCgFAKAUAoBQCgFAKAUAoBQCgFAKAUAoBQCgFAKAUAoBQCgFAKAUAoBQCgFAKAUAoBQCgFAf/Z"/>
          <p:cNvSpPr>
            <a:spLocks noChangeAspect="1" noChangeArrowheads="1"/>
          </p:cNvSpPr>
          <p:nvPr/>
        </p:nvSpPr>
        <p:spPr bwMode="auto">
          <a:xfrm>
            <a:off x="155575" y="-746125"/>
            <a:ext cx="520065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0000">
            <a:off x="2950066" y="4041115"/>
            <a:ext cx="851347" cy="55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212296" y="5360059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Arial Rounded MT Bold" panose="020F0704030504030204" pitchFamily="34" charset="0"/>
              </a:rPr>
              <a:t>bank.com</a:t>
            </a:r>
            <a:endParaRPr lang="en-GB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2" name="Picture 3" descr="C:\Users\erikpoll\Desktop\HP-ser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1368152" cy="177054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89132" y="1188091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CA</a:t>
            </a:r>
            <a:endParaRPr lang="en-GB" sz="20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3275856" y="2636912"/>
            <a:ext cx="1296144" cy="108012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6144207" y="2605223"/>
            <a:ext cx="812664" cy="82013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C:\Users\erikpoll\Desktop\th.jpg"/>
          <p:cNvPicPr>
            <a:picLocks noChangeAspect="1" noChangeArrowheads="1"/>
          </p:cNvPicPr>
          <p:nvPr/>
        </p:nvPicPr>
        <p:blipFill>
          <a:blip r:embed="rId6" cstate="print"/>
          <a:srcRect t="28346" b="25984"/>
          <a:stretch>
            <a:fillRect/>
          </a:stretch>
        </p:blipFill>
        <p:spPr bwMode="auto">
          <a:xfrm>
            <a:off x="6611480" y="891582"/>
            <a:ext cx="1067208" cy="48738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96451" y="880663"/>
            <a:ext cx="46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eg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Staande oorkonde 2"/>
          <p:cNvSpPr/>
          <p:nvPr/>
        </p:nvSpPr>
        <p:spPr>
          <a:xfrm>
            <a:off x="3823820" y="4659945"/>
            <a:ext cx="2913409" cy="1975449"/>
          </a:xfrm>
          <a:prstGeom prst="verticalScrol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Certificate            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domain bank.com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issued by CA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 bank.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Public key XYZ</a:t>
            </a: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6BEF8-EF9B-2A3C-EB6E-8B42EFE5FA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873"/>
          <a:stretch/>
        </p:blipFill>
        <p:spPr>
          <a:xfrm>
            <a:off x="6588224" y="1317098"/>
            <a:ext cx="2227824" cy="5204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382CD1-FA86-457E-ADD6-531443FA6FAB}"/>
              </a:ext>
            </a:extLst>
          </p:cNvPr>
          <p:cNvCxnSpPr>
            <a:cxnSpLocks/>
          </p:cNvCxnSpPr>
          <p:nvPr/>
        </p:nvCxnSpPr>
        <p:spPr>
          <a:xfrm flipH="1" flipV="1">
            <a:off x="5931545" y="2660194"/>
            <a:ext cx="805684" cy="84639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C7C0AA-5E2F-7F72-A270-8E24C54C0319}"/>
              </a:ext>
            </a:extLst>
          </p:cNvPr>
          <p:cNvCxnSpPr>
            <a:cxnSpLocks/>
          </p:cNvCxnSpPr>
          <p:nvPr/>
        </p:nvCxnSpPr>
        <p:spPr>
          <a:xfrm flipH="1">
            <a:off x="3581538" y="2708920"/>
            <a:ext cx="1215650" cy="107671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58B9AB6-4C6D-302D-9A66-8E437E33B642}"/>
              </a:ext>
            </a:extLst>
          </p:cNvPr>
          <p:cNvSpPr txBox="1"/>
          <p:nvPr/>
        </p:nvSpPr>
        <p:spPr>
          <a:xfrm>
            <a:off x="7137268" y="2693945"/>
            <a:ext cx="12088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obtaining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certificate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050F43-E49B-0A47-782F-213361103B3E}"/>
              </a:ext>
            </a:extLst>
          </p:cNvPr>
          <p:cNvSpPr txBox="1"/>
          <p:nvPr/>
        </p:nvSpPr>
        <p:spPr>
          <a:xfrm>
            <a:off x="2446400" y="2514960"/>
            <a:ext cx="160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checking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revocation list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858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BAA8-4862-390B-2EB5-E9996B6D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813BB-9E03-6824-DD08-AA092E05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TCB</a:t>
            </a:r>
            <a:r>
              <a:rPr lang="en-US" dirty="0"/>
              <a:t> = </a:t>
            </a:r>
            <a:r>
              <a:rPr lang="en-US" dirty="0">
                <a:solidFill>
                  <a:srgbClr val="0033CC"/>
                </a:solidFill>
              </a:rPr>
              <a:t>Trusted Computing Base</a:t>
            </a:r>
          </a:p>
          <a:p>
            <a:endParaRPr lang="en-US" dirty="0">
              <a:solidFill>
                <a:srgbClr val="0033CC"/>
              </a:solidFill>
            </a:endParaRPr>
          </a:p>
          <a:p>
            <a:r>
              <a:rPr lang="en-US" dirty="0"/>
              <a:t>TCB </a:t>
            </a:r>
            <a:r>
              <a:rPr lang="en-US" i="1" dirty="0"/>
              <a:t>of a security control or security guarantee                                     </a:t>
            </a:r>
            <a:r>
              <a:rPr lang="en-US" dirty="0"/>
              <a:t>is </a:t>
            </a:r>
            <a:r>
              <a:rPr lang="en-US" dirty="0">
                <a:solidFill>
                  <a:srgbClr val="009900"/>
                </a:solidFill>
              </a:rPr>
              <a:t>everything (people, software, computers, ...) that we have to trust for that control or guarantee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sz="1800" dirty="0"/>
              <a:t>There will be different TCBs for different controls/guarantees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AE82-C8EE-A77E-6132-20D3CE8E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083F6-15FE-A376-F278-D4AD6A62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41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Trusted Computing Base (TCB) for HTTPS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TCB for HTTPS is huge: it includes assuming</a:t>
            </a:r>
          </a:p>
          <a:p>
            <a:r>
              <a:rPr lang="en-US" dirty="0"/>
              <a:t>the TLS software is correct </a:t>
            </a:r>
            <a:r>
              <a:rPr lang="en-US" sz="1800" dirty="0"/>
              <a:t> </a:t>
            </a:r>
            <a:endParaRPr lang="en-US" dirty="0"/>
          </a:p>
          <a:p>
            <a:r>
              <a:rPr lang="en-US" dirty="0"/>
              <a:t>the web-server protects its private key </a:t>
            </a:r>
          </a:p>
          <a:p>
            <a:r>
              <a:rPr lang="en-US" dirty="0"/>
              <a:t>the browser checks the certificate correctly, including the CRL</a:t>
            </a:r>
          </a:p>
          <a:p>
            <a:r>
              <a:rPr lang="en-US" dirty="0"/>
              <a:t>the Certificate Authorities (CAs)</a:t>
            </a:r>
          </a:p>
          <a:p>
            <a:pPr marL="457200" lvl="1" indent="0">
              <a:buNone/>
            </a:pPr>
            <a:r>
              <a:rPr lang="en-US" sz="1400" dirty="0"/>
              <a:t>For Firefox, https://ccadb-public.secure.force.com/mozilla/IncludedCACertificateReport</a:t>
            </a:r>
          </a:p>
          <a:p>
            <a:r>
              <a:rPr lang="en-US" dirty="0"/>
              <a:t>the user checks for lock icon                                                           (and maybe the content of the certificate?)</a:t>
            </a:r>
          </a:p>
          <a:p>
            <a:r>
              <a:rPr lang="en-US" dirty="0"/>
              <a:t>there is no malware in our browser or on our machine that is faking the display</a:t>
            </a:r>
          </a:p>
          <a:p>
            <a:r>
              <a:rPr lang="en-US" sz="1800" dirty="0"/>
              <a:t>....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69</a:t>
            </a:fld>
            <a:endParaRPr lang="en-GB"/>
          </a:p>
        </p:txBody>
      </p:sp>
      <p:pic>
        <p:nvPicPr>
          <p:cNvPr id="6" name="Picture 4" descr="C:\Users\erikpoll\Desktop\SSL-pad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96635"/>
            <a:ext cx="1512168" cy="567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34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 txBox="1"/>
          <p:nvPr/>
        </p:nvSpPr>
        <p:spPr>
          <a:xfrm>
            <a:off x="467639" y="1052640"/>
            <a:ext cx="8676361" cy="5001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Replaces reserved characters that have a special meaning in URLs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      </a:t>
            </a:r>
            <a:r>
              <a:rPr lang="en-US" sz="2000" b="1" strike="noStrike" spc="-1" dirty="0">
                <a:solidFill>
                  <a:srgbClr val="0033CC"/>
                </a:solidFill>
                <a:latin typeface="Courier New"/>
              </a:rPr>
              <a:t>/?!*';:@&amp;=+$,#()[]</a:t>
            </a: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with their ASCII value in hex preceded with escape character </a:t>
            </a:r>
            <a:r>
              <a:rPr lang="en-US" b="1" strike="noStrike" spc="-1" dirty="0">
                <a:solidFill>
                  <a:srgbClr val="008000"/>
                </a:solidFill>
                <a:latin typeface="Courier New"/>
              </a:rPr>
              <a:t>%</a:t>
            </a:r>
            <a:endParaRPr lang="en-US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5724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57240">
              <a:lnSpc>
                <a:spcPct val="100000"/>
              </a:lnSpc>
              <a:spcBef>
                <a:spcPts val="360"/>
              </a:spcBef>
            </a:pPr>
            <a:r>
              <a:rPr lang="en-US" i="1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</a:t>
            </a:r>
            <a:r>
              <a:rPr lang="en-US" sz="1800" b="0" i="1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ry this out with </a:t>
            </a:r>
            <a:r>
              <a:rPr lang="en-US" sz="1800" b="0" i="1" strike="noStrike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800" b="0" i="1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b="1" strike="noStrike" spc="-1" dirty="0">
                <a:solidFill>
                  <a:srgbClr val="0033CC"/>
                </a:solidFill>
                <a:latin typeface="Courier New"/>
              </a:rPr>
              <a:t>https://duckduckgo.com/?q=%3F</a:t>
            </a:r>
            <a:endParaRPr lang="en-US" sz="1800" b="0" strike="noStrike" spc="-1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r>
              <a:rPr lang="en-US" sz="1600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Encoding space as </a:t>
            </a:r>
            <a:r>
              <a:rPr lang="en-US" sz="1600" b="1" spc="-1" dirty="0">
                <a:solidFill>
                  <a:srgbClr val="000000"/>
                </a:solidFill>
                <a:latin typeface="Courier New"/>
              </a:rPr>
              <a:t>+</a:t>
            </a:r>
            <a:r>
              <a:rPr lang="en-US" sz="1600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comes from older x-www-form-</a:t>
            </a:r>
            <a:r>
              <a:rPr lang="en-US" sz="1600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urlencoded</a:t>
            </a:r>
            <a:r>
              <a:rPr lang="en-US" sz="1600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format</a:t>
            </a:r>
          </a:p>
          <a:p>
            <a:pPr marL="57240">
              <a:lnSpc>
                <a:spcPct val="100000"/>
              </a:lnSpc>
              <a:spcBef>
                <a:spcPts val="360"/>
              </a:spcBef>
            </a:pP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57240">
              <a:lnSpc>
                <a:spcPct val="100000"/>
              </a:lnSpc>
              <a:spcBef>
                <a:spcPts val="360"/>
              </a:spcBef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Possible sources of confusion (and bugs or security issues?)</a:t>
            </a: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reserved characters are different for different parts of the URL.       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in the path of a URL must be encoded, in the query  it need not be</a:t>
            </a: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What happens if you URL-encode unreserved characters?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A -&gt; %41</a:t>
            </a: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What happens if you double URL-encode?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% -&gt; %25 -&gt; %2525</a:t>
            </a: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</a:pP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89" name="TextShape 2"/>
          <p:cNvSpPr txBox="1"/>
          <p:nvPr/>
        </p:nvSpPr>
        <p:spPr>
          <a:xfrm>
            <a:off x="467640" y="188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URL encoding </a:t>
            </a:r>
            <a:r>
              <a:rPr lang="en-US" sz="2400" b="0" strike="noStrike" spc="-1" dirty="0">
                <a:latin typeface="Arial Rounded MT Bold" panose="020F0704030504030204" pitchFamily="34" charset="0"/>
              </a:rPr>
              <a:t>aka</a:t>
            </a:r>
            <a:r>
              <a:rPr lang="en-US" sz="2800" b="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%-encoding</a:t>
            </a:r>
            <a:endParaRPr lang="en-US" sz="2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9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49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B9658B0-1302-4B03-88AA-CC1A3CE4FE87}" type="slidenum">
              <a:rPr lang="en-US" sz="1200" b="0" strike="noStrike" spc="-1">
                <a:solidFill>
                  <a:srgbClr val="8B8B8B"/>
                </a:solidFill>
                <a:latin typeface="Arial Rounded MT Bold" panose="020F0704030504030204" pitchFamily="34" charset="0"/>
              </a:rPr>
              <a:t>7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92" name="Table 5"/>
          <p:cNvGraphicFramePr/>
          <p:nvPr>
            <p:extLst>
              <p:ext uri="{D42A27DB-BD31-4B8C-83A1-F6EECF244321}">
                <p14:modId xmlns:p14="http://schemas.microsoft.com/office/powerpoint/2010/main" val="1637062220"/>
              </p:ext>
            </p:extLst>
          </p:nvPr>
        </p:nvGraphicFramePr>
        <p:xfrm>
          <a:off x="1150200" y="2133000"/>
          <a:ext cx="6864120" cy="733680"/>
        </p:xfrm>
        <a:graphic>
          <a:graphicData uri="http://schemas.openxmlformats.org/drawingml/2006/table">
            <a:tbl>
              <a:tblPr/>
              <a:tblGrid>
                <a:gridCol w="89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33CC"/>
                          </a:solidFill>
                          <a:latin typeface="Courier New"/>
                        </a:rPr>
                        <a:t>/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33CC"/>
                          </a:solidFill>
                          <a:latin typeface="Courier New"/>
                        </a:rPr>
                        <a:t> #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33CC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0" strike="noStrike" spc="-1" dirty="0">
                          <a:solidFill>
                            <a:srgbClr val="0033CC"/>
                          </a:solidFill>
                          <a:latin typeface="Arial Rounded MT Bold" panose="020F0704030504030204" pitchFamily="34" charset="0"/>
                        </a:rPr>
                        <a:t>space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33CC"/>
                          </a:solidFill>
                          <a:latin typeface="Arial Rounded MT Bold" panose="020F0704030504030204" pitchFamily="34" charset="0"/>
                        </a:rPr>
                        <a:t>=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33CC"/>
                          </a:solidFill>
                          <a:latin typeface="Arial Rounded MT Bold" panose="020F0704030504030204" pitchFamily="34" charset="0"/>
                        </a:rPr>
                        <a:t>?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33CC"/>
                          </a:solidFill>
                          <a:latin typeface="Arial Rounded MT Bold" panose="020F0704030504030204" pitchFamily="34" charset="0"/>
                        </a:rPr>
                        <a:t>%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33CC"/>
                          </a:solidFill>
                          <a:latin typeface="Arial Rounded MT Bold" panose="020F0704030504030204" pitchFamily="34" charset="0"/>
                        </a:rPr>
                        <a:t>…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%27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 %23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 %20 </a:t>
                      </a:r>
                      <a:r>
                        <a:rPr lang="en-US" sz="1800" b="0" strike="noStrike" spc="-1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or</a:t>
                      </a: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 +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%3D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%3F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%25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Arial Rounded MT Bold" panose="020F0704030504030204" pitchFamily="34" charset="0"/>
                        </a:rPr>
                        <a:t>…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2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that go wrong ...  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March 2012: ING banking app does not check TLS certificate</a:t>
            </a:r>
          </a:p>
          <a:p>
            <a:pPr>
              <a:buNone/>
            </a:pPr>
            <a:r>
              <a:rPr lang="en-US" dirty="0"/>
              <a:t>December 2012:  ABN-AMRO app does not check TLS certificate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Questions to consider:</a:t>
            </a:r>
            <a:endParaRPr lang="en-US" sz="1800" i="1" dirty="0"/>
          </a:p>
          <a:p>
            <a:r>
              <a:rPr lang="en-US" sz="1800" i="1" dirty="0"/>
              <a:t>Is the built-in HTTPS support in a browser more likely to be correct than TLS support built into some app?</a:t>
            </a:r>
          </a:p>
          <a:p>
            <a:r>
              <a:rPr lang="en-US" sz="1800" i="1" dirty="0"/>
              <a:t>But is TLS really such an important countermeasure for an app, given that the app is hardcoded only to communicate with a fixed webserver?</a:t>
            </a:r>
            <a:endParaRPr lang="en-GB" sz="1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70</a:t>
            </a:fld>
            <a:endParaRPr lang="en-GB"/>
          </a:p>
        </p:txBody>
      </p:sp>
      <p:pic>
        <p:nvPicPr>
          <p:cNvPr id="2050" name="Picture 2" descr="C:\Users\erikpoll\Desktop\mobiel-bankieren.jpg"/>
          <p:cNvPicPr>
            <a:picLocks noChangeAspect="1" noChangeArrowheads="1"/>
          </p:cNvPicPr>
          <p:nvPr/>
        </p:nvPicPr>
        <p:blipFill>
          <a:blip r:embed="rId2" cstate="print"/>
          <a:srcRect l="23533" t="4218" r="23533"/>
          <a:stretch>
            <a:fillRect/>
          </a:stretch>
        </p:blipFill>
        <p:spPr bwMode="auto">
          <a:xfrm>
            <a:off x="3779912" y="2060848"/>
            <a:ext cx="1129893" cy="1728192"/>
          </a:xfrm>
          <a:prstGeom prst="rect">
            <a:avLst/>
          </a:prstGeom>
          <a:noFill/>
        </p:spPr>
      </p:pic>
      <p:pic>
        <p:nvPicPr>
          <p:cNvPr id="2051" name="Picture 3" descr="C:\Users\erikpoll\Desktop\ING-Saldo.jpg"/>
          <p:cNvPicPr>
            <a:picLocks noChangeAspect="1" noChangeArrowheads="1"/>
          </p:cNvPicPr>
          <p:nvPr/>
        </p:nvPicPr>
        <p:blipFill>
          <a:blip r:embed="rId3" cstate="print"/>
          <a:srcRect t="4737"/>
          <a:stretch>
            <a:fillRect/>
          </a:stretch>
        </p:blipFill>
        <p:spPr bwMode="auto">
          <a:xfrm>
            <a:off x="2411760" y="2060848"/>
            <a:ext cx="1152128" cy="1829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8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...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Certificate Authority </a:t>
            </a:r>
            <a:r>
              <a:rPr lang="en-US" dirty="0" err="1"/>
              <a:t>DigiNotar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was hacked in 2011.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Fake certificates for google.com </a:t>
            </a:r>
          </a:p>
          <a:p>
            <a:pPr>
              <a:buNone/>
            </a:pPr>
            <a:r>
              <a:rPr lang="en-US" dirty="0"/>
              <a:t>were issued, presumably for</a:t>
            </a:r>
          </a:p>
          <a:p>
            <a:pPr>
              <a:buNone/>
            </a:pPr>
            <a:r>
              <a:rPr lang="en-US" dirty="0"/>
              <a:t>use in Iran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DigiNotar</a:t>
            </a:r>
            <a:r>
              <a:rPr lang="en-US" dirty="0"/>
              <a:t> provided </a:t>
            </a:r>
            <a:r>
              <a:rPr lang="en-US" i="1" dirty="0"/>
              <a:t>all</a:t>
            </a:r>
            <a:r>
              <a:rPr lang="en-US" dirty="0"/>
              <a:t>  the </a:t>
            </a:r>
          </a:p>
          <a:p>
            <a:pPr>
              <a:buNone/>
            </a:pPr>
            <a:r>
              <a:rPr lang="en-US" dirty="0"/>
              <a:t>certificates for the NL government...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i="1" dirty="0">
                <a:solidFill>
                  <a:srgbClr val="008000"/>
                </a:solidFill>
              </a:rPr>
              <a:t>Problem detected because the Chrome browser checks for </a:t>
            </a:r>
          </a:p>
          <a:p>
            <a:pPr>
              <a:buNone/>
            </a:pPr>
            <a:r>
              <a:rPr lang="en-US" i="1" dirty="0">
                <a:solidFill>
                  <a:srgbClr val="008000"/>
                </a:solidFill>
              </a:rPr>
              <a:t>suspicious certificates for google.com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sz="1900" dirty="0">
                <a:solidFill>
                  <a:srgbClr val="7030A0"/>
                </a:solidFill>
              </a:rPr>
              <a:t>Darknet Diaries </a:t>
            </a:r>
            <a:r>
              <a:rPr lang="en-US" sz="1900" dirty="0"/>
              <a:t>has a great podcast episode on this:</a:t>
            </a:r>
          </a:p>
          <a:p>
            <a:pPr>
              <a:buNone/>
            </a:pPr>
            <a:r>
              <a:rPr lang="en-US" sz="1900" dirty="0">
                <a:solidFill>
                  <a:srgbClr val="7030A0"/>
                </a:solidFill>
              </a:rPr>
              <a:t>https://darknetdiaries.com/episode/3/</a:t>
            </a:r>
          </a:p>
          <a:p>
            <a:pPr>
              <a:buNone/>
            </a:pP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sws2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71</a:t>
            </a:fld>
            <a:endParaRPr lang="en-GB"/>
          </a:p>
        </p:txBody>
      </p:sp>
      <p:pic>
        <p:nvPicPr>
          <p:cNvPr id="34818" name="Picture 2" descr="http://static3.volkskrant.nl/static/photo/2011/16/11/0/20110920122949/media_xl_94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1124744"/>
            <a:ext cx="3126060" cy="181017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37115"/>
            <a:ext cx="3312368" cy="10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990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7A8-77A2-DD8E-1A2A-3510590E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F7F65-D7AE-E742-620C-47C0C4A67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1100" dirty="0"/>
              <a:t>https://www.washingtonpost.com/technology/2022/11/08/trustcor-internet-addresses-government-connections/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63265-2B0C-78F9-0BD3-B4830DBD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8237E-A204-8D33-7910-193F3C02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FF168-8354-7DBB-1DA8-6850F7A9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110754"/>
            <a:ext cx="4824536" cy="21456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11AED3-B4C6-A311-43AC-9652A4AEF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" t="43195"/>
          <a:stretch/>
        </p:blipFill>
        <p:spPr>
          <a:xfrm>
            <a:off x="3491880" y="2492896"/>
            <a:ext cx="5205264" cy="27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727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Countermeasures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HPKP</a:t>
            </a:r>
            <a:r>
              <a:rPr lang="en-GB" dirty="0"/>
              <a:t>   </a:t>
            </a:r>
            <a:r>
              <a:rPr lang="en-GB" dirty="0">
                <a:solidFill>
                  <a:srgbClr val="0033CC"/>
                </a:solidFill>
              </a:rPr>
              <a:t>(HTTP Public Key Certificate Pinning)</a:t>
            </a:r>
          </a:p>
          <a:p>
            <a:pPr lvl="1"/>
            <a:r>
              <a:rPr lang="en-GB" sz="1800" dirty="0"/>
              <a:t>browser remembers the public key for a domain, and refuses new certificates for that domain with a different key</a:t>
            </a:r>
          </a:p>
          <a:p>
            <a:pPr lvl="1"/>
            <a:r>
              <a:rPr lang="en-GB" sz="1800" dirty="0"/>
              <a:t>Not a big success &amp; abandoned in 2017, because of risks it introduces: if a wrong public key ends up in the browser, there is NO way to recover from this</a:t>
            </a:r>
          </a:p>
          <a:p>
            <a:pPr lvl="2"/>
            <a:endParaRPr lang="en-GB" dirty="0"/>
          </a:p>
          <a:p>
            <a:r>
              <a:rPr lang="en-GB" dirty="0">
                <a:solidFill>
                  <a:srgbClr val="0033CC"/>
                </a:solidFill>
              </a:rPr>
              <a:t>Certificate Transparency (CT)</a:t>
            </a:r>
          </a:p>
          <a:p>
            <a:pPr marL="457200" lvl="1" indent="0">
              <a:buNone/>
            </a:pPr>
            <a:r>
              <a:rPr lang="en-GB" sz="1800" dirty="0"/>
              <a:t>Public log of on </a:t>
            </a:r>
            <a:r>
              <a:rPr lang="en-GB" sz="1800" i="1" dirty="0"/>
              <a:t>all </a:t>
            </a:r>
            <a:r>
              <a:rPr lang="en-GB" sz="1800" dirty="0"/>
              <a:t> certificates issued by </a:t>
            </a:r>
            <a:r>
              <a:rPr lang="en-GB" sz="1800" i="1" dirty="0"/>
              <a:t>all</a:t>
            </a:r>
            <a:r>
              <a:rPr lang="en-GB" sz="1800" dirty="0"/>
              <a:t>  CAs</a:t>
            </a:r>
            <a:br>
              <a:rPr lang="en-GB" sz="1800" dirty="0"/>
            </a:b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 </a:t>
            </a:r>
            <a:r>
              <a:rPr lang="en-GB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https://crt.sh</a:t>
            </a:r>
          </a:p>
          <a:p>
            <a:pPr lvl="1"/>
            <a:r>
              <a:rPr lang="en-GB" sz="1800" dirty="0"/>
              <a:t>Organisations can use this log to spot rogue certificates issued in their name.  </a:t>
            </a:r>
            <a:r>
              <a:rPr lang="en-GB" sz="1800" dirty="0" err="1"/>
              <a:t>Eg</a:t>
            </a:r>
            <a:r>
              <a:rPr lang="en-GB" sz="1800" dirty="0"/>
              <a:t> someone at Radboud should periodically (daily?) for certificates for ru.nl that Radboud did not request</a:t>
            </a:r>
          </a:p>
          <a:p>
            <a:pPr lvl="1"/>
            <a:r>
              <a:rPr lang="en-GB" sz="1800" dirty="0"/>
              <a:t>Browsers can use this log to spot rogue certificates</a:t>
            </a:r>
          </a:p>
          <a:p>
            <a:pPr lvl="1"/>
            <a:endParaRPr lang="en-GB" dirty="0">
              <a:solidFill>
                <a:srgbClr val="0033CC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73</a:t>
            </a:fld>
            <a:endParaRPr lang="en-GB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17" y="700628"/>
            <a:ext cx="684379" cy="8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Attacking</a:t>
            </a:r>
            <a:r>
              <a:rPr lang="nl-NL" dirty="0"/>
              <a:t> HTTPS </a:t>
            </a:r>
            <a:r>
              <a:rPr lang="nl-NL" dirty="0" err="1"/>
              <a:t>with</a:t>
            </a:r>
            <a:r>
              <a:rPr lang="nl-NL" dirty="0"/>
              <a:t> Man-in-</a:t>
            </a:r>
            <a:r>
              <a:rPr lang="nl-NL" dirty="0" err="1"/>
              <a:t>the</a:t>
            </a:r>
            <a:r>
              <a:rPr lang="nl-NL" dirty="0"/>
              <a:t>-</a:t>
            </a:r>
            <a:r>
              <a:rPr lang="nl-NL" dirty="0" err="1"/>
              <a:t>Middle</a:t>
            </a:r>
            <a:r>
              <a:rPr lang="nl-NL" dirty="0"/>
              <a:t> attack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Attacker model, i.e  </a:t>
            </a:r>
            <a:r>
              <a:rPr lang="nl-NL" i="1" dirty="0"/>
              <a:t>capabilities</a:t>
            </a:r>
            <a:r>
              <a:rPr lang="nl-NL" dirty="0"/>
              <a:t> of the attacker</a:t>
            </a:r>
          </a:p>
          <a:p>
            <a:pPr lvl="1"/>
            <a:r>
              <a:rPr lang="nl-NL" dirty="0">
                <a:solidFill>
                  <a:srgbClr val="0033CC"/>
                </a:solidFill>
              </a:rPr>
              <a:t>eavesdrop on traffic  &amp;</a:t>
            </a:r>
            <a:r>
              <a:rPr lang="nl-NL" dirty="0"/>
              <a:t> </a:t>
            </a:r>
            <a:r>
              <a:rPr lang="nl-NL" dirty="0">
                <a:solidFill>
                  <a:srgbClr val="0033CC"/>
                </a:solidFill>
              </a:rPr>
              <a:t>modify traffic                                        </a:t>
            </a:r>
            <a:r>
              <a:rPr lang="nl-NL" dirty="0"/>
              <a:t> </a:t>
            </a:r>
          </a:p>
          <a:p>
            <a:r>
              <a:rPr lang="nl-NL" i="1" dirty="0"/>
              <a:t>Goals</a:t>
            </a:r>
            <a:r>
              <a:rPr lang="nl-NL" dirty="0"/>
              <a:t> of the attacker can be</a:t>
            </a:r>
          </a:p>
          <a:p>
            <a:pPr lvl="1"/>
            <a:r>
              <a:rPr lang="nl-NL" dirty="0">
                <a:solidFill>
                  <a:srgbClr val="0033CC"/>
                </a:solidFill>
              </a:rPr>
              <a:t>seeing plaintext data </a:t>
            </a:r>
          </a:p>
          <a:p>
            <a:pPr lvl="1"/>
            <a:r>
              <a:rPr lang="nl-NL" dirty="0">
                <a:solidFill>
                  <a:srgbClr val="0033CC"/>
                </a:solidFill>
              </a:rPr>
              <a:t>modifying traffic without user noticing </a:t>
            </a:r>
          </a:p>
          <a:p>
            <a:pPr lvl="1"/>
            <a:r>
              <a:rPr lang="nl-NL" dirty="0"/>
              <a:t>or just: </a:t>
            </a:r>
            <a:r>
              <a:rPr lang="nl-NL" dirty="0">
                <a:solidFill>
                  <a:srgbClr val="0033CC"/>
                </a:solidFill>
              </a:rPr>
              <a:t>seeing the cookie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Different </a:t>
            </a:r>
            <a:r>
              <a:rPr lang="nl-NL" dirty="0">
                <a:solidFill>
                  <a:srgbClr val="C00000"/>
                </a:solidFill>
              </a:rPr>
              <a:t>attack scenarios </a:t>
            </a:r>
            <a:r>
              <a:rPr lang="nl-NL" dirty="0"/>
              <a:t>for realising a MitM attack:</a:t>
            </a:r>
          </a:p>
          <a:p>
            <a:r>
              <a:rPr lang="nl-NL" dirty="0" err="1">
                <a:solidFill>
                  <a:srgbClr val="008000"/>
                </a:solidFill>
              </a:rPr>
              <a:t>malicious</a:t>
            </a:r>
            <a:r>
              <a:rPr lang="nl-NL" dirty="0">
                <a:solidFill>
                  <a:srgbClr val="008000"/>
                </a:solidFill>
              </a:rPr>
              <a:t> wireless access point</a:t>
            </a:r>
          </a:p>
          <a:p>
            <a:r>
              <a:rPr lang="nl-NL" dirty="0">
                <a:solidFill>
                  <a:srgbClr val="008000"/>
                </a:solidFill>
              </a:rPr>
              <a:t>fake website, </a:t>
            </a:r>
            <a:r>
              <a:rPr lang="nl-NL" dirty="0" err="1">
                <a:solidFill>
                  <a:srgbClr val="008000"/>
                </a:solidFill>
              </a:rPr>
              <a:t>which</a:t>
            </a:r>
            <a:r>
              <a:rPr lang="nl-NL" dirty="0">
                <a:solidFill>
                  <a:srgbClr val="008000"/>
                </a:solidFill>
              </a:rPr>
              <a:t> </a:t>
            </a:r>
            <a:r>
              <a:rPr lang="nl-NL" dirty="0" err="1">
                <a:solidFill>
                  <a:srgbClr val="008000"/>
                </a:solidFill>
              </a:rPr>
              <a:t>redirects</a:t>
            </a:r>
            <a:r>
              <a:rPr lang="nl-NL" dirty="0">
                <a:solidFill>
                  <a:srgbClr val="008000"/>
                </a:solidFill>
              </a:rPr>
              <a:t> </a:t>
            </a:r>
            <a:r>
              <a:rPr lang="nl-NL" dirty="0" err="1">
                <a:solidFill>
                  <a:srgbClr val="008000"/>
                </a:solidFill>
              </a:rPr>
              <a:t>the</a:t>
            </a:r>
            <a:r>
              <a:rPr lang="nl-NL" dirty="0">
                <a:solidFill>
                  <a:srgbClr val="008000"/>
                </a:solidFill>
              </a:rPr>
              <a:t> traffic </a:t>
            </a:r>
            <a:r>
              <a:rPr lang="nl-NL" dirty="0" err="1">
                <a:solidFill>
                  <a:srgbClr val="008000"/>
                </a:solidFill>
              </a:rPr>
              <a:t>to</a:t>
            </a:r>
            <a:r>
              <a:rPr lang="nl-NL" dirty="0">
                <a:solidFill>
                  <a:srgbClr val="008000"/>
                </a:solidFill>
              </a:rPr>
              <a:t> </a:t>
            </a:r>
            <a:r>
              <a:rPr lang="nl-NL" dirty="0" err="1">
                <a:solidFill>
                  <a:srgbClr val="008000"/>
                </a:solidFill>
              </a:rPr>
              <a:t>the</a:t>
            </a:r>
            <a:r>
              <a:rPr lang="nl-NL" dirty="0">
                <a:solidFill>
                  <a:srgbClr val="008000"/>
                </a:solidFill>
              </a:rPr>
              <a:t> real website</a:t>
            </a:r>
          </a:p>
          <a:p>
            <a:r>
              <a:rPr lang="nl-NL" dirty="0" err="1">
                <a:solidFill>
                  <a:srgbClr val="008000"/>
                </a:solidFill>
              </a:rPr>
              <a:t>by</a:t>
            </a:r>
            <a:r>
              <a:rPr lang="nl-NL" dirty="0">
                <a:solidFill>
                  <a:srgbClr val="008000"/>
                </a:solidFill>
              </a:rPr>
              <a:t> the ISP,  e.g. </a:t>
            </a:r>
            <a:r>
              <a:rPr lang="nl-NL" dirty="0" err="1">
                <a:solidFill>
                  <a:srgbClr val="008000"/>
                </a:solidFill>
              </a:rPr>
              <a:t>nation</a:t>
            </a:r>
            <a:r>
              <a:rPr lang="nl-NL" dirty="0">
                <a:solidFill>
                  <a:srgbClr val="008000"/>
                </a:solidFill>
              </a:rPr>
              <a:t> state </a:t>
            </a:r>
            <a:r>
              <a:rPr lang="nl-NL" dirty="0" err="1">
                <a:solidFill>
                  <a:srgbClr val="008000"/>
                </a:solidFill>
              </a:rPr>
              <a:t>intercepting</a:t>
            </a:r>
            <a:r>
              <a:rPr lang="nl-NL" dirty="0">
                <a:solidFill>
                  <a:srgbClr val="008000"/>
                </a:solidFill>
              </a:rPr>
              <a:t> all internet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12988"/>
          <a:stretch/>
        </p:blipFill>
        <p:spPr>
          <a:xfrm>
            <a:off x="4041631" y="2757187"/>
            <a:ext cx="978986" cy="944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SSL stripping :  HTTP + HTTPS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idea: the attacker forces the browser to fall back to HTTP and hopes the user won’t notice the missing </a:t>
            </a:r>
            <a:r>
              <a:rPr lang="en-US" dirty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When can the attacker do this? If the user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>
                <a:solidFill>
                  <a:srgbClr val="0033CC"/>
                </a:solidFill>
              </a:rPr>
              <a:t>types in rabobank.nl, without https in front of it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>
                <a:solidFill>
                  <a:srgbClr val="0033CC"/>
                </a:solidFill>
              </a:rPr>
              <a:t>begins a HTTPS session by clicking on a link in a webpage that was retrieved with HTTP</a:t>
            </a: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75</a:t>
            </a:fld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611560" y="2121360"/>
            <a:ext cx="7197426" cy="1942663"/>
            <a:chOff x="683568" y="3284984"/>
            <a:chExt cx="7899039" cy="2311700"/>
          </a:xfrm>
        </p:grpSpPr>
        <p:pic>
          <p:nvPicPr>
            <p:cNvPr id="6" name="Picture 2" descr="http://paolospaccamonti.com/prova-wordpress/wp-content/gallery/prova/generic-man.png"/>
            <p:cNvPicPr>
              <a:picLocks noChangeAspect="1" noChangeArrowheads="1"/>
            </p:cNvPicPr>
            <p:nvPr/>
          </p:nvPicPr>
          <p:blipFill>
            <a:blip r:embed="rId3" cstate="print"/>
            <a:srcRect l="39624" t="11426" r="39624" b="14063"/>
            <a:stretch>
              <a:fillRect/>
            </a:stretch>
          </p:blipFill>
          <p:spPr bwMode="auto">
            <a:xfrm>
              <a:off x="683568" y="3319112"/>
              <a:ext cx="720080" cy="1793565"/>
            </a:xfrm>
            <a:prstGeom prst="rect">
              <a:avLst/>
            </a:prstGeom>
            <a:noFill/>
          </p:spPr>
        </p:pic>
        <p:pic>
          <p:nvPicPr>
            <p:cNvPr id="7" name="Picture 4" descr="C:\Users\erikpoll\Desktop\laptop21.jpg"/>
            <p:cNvPicPr>
              <a:picLocks noChangeAspect="1" noChangeArrowheads="1"/>
            </p:cNvPicPr>
            <p:nvPr/>
          </p:nvPicPr>
          <p:blipFill>
            <a:blip r:embed="rId4" cstate="print"/>
            <a:srcRect l="756" t="7811" r="1764" b="20661"/>
            <a:stretch>
              <a:fillRect/>
            </a:stretch>
          </p:blipFill>
          <p:spPr bwMode="auto">
            <a:xfrm flipH="1">
              <a:off x="1475656" y="4005064"/>
              <a:ext cx="1293056" cy="896472"/>
            </a:xfrm>
            <a:prstGeom prst="rect">
              <a:avLst/>
            </a:prstGeom>
            <a:noFill/>
          </p:spPr>
        </p:pic>
        <p:pic>
          <p:nvPicPr>
            <p:cNvPr id="8" name="Picture 3" descr="C:\Users\erikpoll\Desktop\HP-serv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3501008"/>
              <a:ext cx="1327257" cy="1717626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5580112" y="4221088"/>
              <a:ext cx="129614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580112" y="4509120"/>
              <a:ext cx="129614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15816" y="4293096"/>
              <a:ext cx="129614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164287" y="5157192"/>
              <a:ext cx="1418320" cy="439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</a:rPr>
                <a:t>bank.com</a:t>
              </a:r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5856" y="4581128"/>
              <a:ext cx="879986" cy="439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HTTP</a:t>
              </a:r>
              <a:endParaRPr lang="en-GB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0152" y="4509120"/>
              <a:ext cx="1048875" cy="439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HTTPS</a:t>
              </a:r>
              <a:endParaRPr lang="en-GB" b="1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843808" y="4581128"/>
              <a:ext cx="129614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C:\Users\erikpoll\Desktop\loc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6136" y="3284984"/>
              <a:ext cx="859705" cy="859705"/>
            </a:xfrm>
            <a:prstGeom prst="rect">
              <a:avLst/>
            </a:prstGeom>
            <a:noFill/>
          </p:spPr>
        </p:pic>
        <p:pic>
          <p:nvPicPr>
            <p:cNvPr id="10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17421" y="3529944"/>
              <a:ext cx="685951" cy="6859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674928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err="1"/>
              <a:t>Normal</a:t>
            </a:r>
            <a:r>
              <a:rPr lang="nl-NL" sz="2400" dirty="0"/>
              <a:t> start of HTTPS </a:t>
            </a:r>
            <a:r>
              <a:rPr lang="nl-NL" sz="2400" dirty="0" err="1"/>
              <a:t>session</a:t>
            </a:r>
            <a:r>
              <a:rPr lang="nl-NL" sz="2400" dirty="0"/>
              <a:t> via HTTP </a:t>
            </a:r>
            <a:r>
              <a:rPr lang="nl-NL" sz="2400" dirty="0" err="1"/>
              <a:t>request</a:t>
            </a:r>
            <a:r>
              <a:rPr lang="nl-NL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 user                                                                                         website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</a:t>
            </a:r>
          </a:p>
          <a:p>
            <a:pPr marL="0" indent="0">
              <a:buNone/>
            </a:pPr>
            <a:r>
              <a:rPr lang="nl-NL" dirty="0"/>
              <a:t>    </a:t>
            </a:r>
          </a:p>
          <a:p>
            <a:pPr marL="0" indent="0">
              <a:buNone/>
            </a:pPr>
            <a:r>
              <a:rPr lang="nl-NL" dirty="0"/>
              <a:t>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76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628800"/>
            <a:ext cx="0" cy="4392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56376" y="1556792"/>
            <a:ext cx="0" cy="4392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11958" y="2443927"/>
            <a:ext cx="6435006" cy="1962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22648" y="3212976"/>
            <a:ext cx="624059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01754" y="4077756"/>
            <a:ext cx="6081717" cy="16879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erikpoll\Desktop\l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9437" y="4149473"/>
            <a:ext cx="783344" cy="722463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37391" y="5241111"/>
            <a:ext cx="2837840" cy="80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connected</a:t>
            </a:r>
          </a:p>
          <a:p>
            <a:pPr algn="ctr"/>
            <a:r>
              <a:rPr lang="nl-NL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with HTTPS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668" y="1722140"/>
            <a:ext cx="2017705" cy="608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types in</a:t>
            </a:r>
          </a:p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rabobank.nl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41232" y="1946380"/>
            <a:ext cx="2374783" cy="440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request for</a:t>
            </a:r>
          </a:p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http://rabobank.nl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97382" y="2711787"/>
            <a:ext cx="2710922" cy="37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redirect (302) to</a:t>
            </a:r>
          </a:p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https://rabobank.nl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401754" y="4926775"/>
            <a:ext cx="6042772" cy="25889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82606" y="3597992"/>
            <a:ext cx="2020568" cy="37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browser</a:t>
            </a:r>
          </a:p>
          <a:p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follows redirect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795776" y="3775811"/>
            <a:ext cx="2424296" cy="278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https://rabobank.nl</a:t>
            </a:r>
          </a:p>
        </p:txBody>
      </p:sp>
    </p:spTree>
    <p:extLst>
      <p:ext uri="{BB962C8B-B14F-4D97-AF65-F5344CB8AC3E}">
        <p14:creationId xmlns:p14="http://schemas.microsoft.com/office/powerpoint/2010/main" val="38205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7" grpId="0" animBg="1"/>
      <p:bldP spid="29" grpId="0" animBg="1"/>
      <p:bldP spid="42" grpId="0" animBg="1"/>
      <p:bldP spid="4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MitM attack on this start of HTTPS </a:t>
            </a:r>
            <a:r>
              <a:rPr lang="nl-NL" sz="2400" dirty="0" err="1"/>
              <a:t>session</a:t>
            </a:r>
            <a:r>
              <a:rPr lang="nl-NL" sz="2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 user                                         MitM                                        website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</a:t>
            </a:r>
          </a:p>
          <a:p>
            <a:pPr marL="0" indent="0">
              <a:buNone/>
            </a:pPr>
            <a:r>
              <a:rPr lang="nl-NL" dirty="0"/>
              <a:t>    </a:t>
            </a:r>
          </a:p>
          <a:p>
            <a:pPr marL="0" indent="0">
              <a:buNone/>
            </a:pPr>
            <a:r>
              <a:rPr lang="nl-NL" dirty="0"/>
              <a:t>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77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628800"/>
            <a:ext cx="0" cy="4392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56376" y="1556792"/>
            <a:ext cx="0" cy="4392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83968" y="1628800"/>
            <a:ext cx="0" cy="4392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22648" y="2464051"/>
            <a:ext cx="273630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16016" y="3212976"/>
            <a:ext cx="274722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995737" y="4071007"/>
            <a:ext cx="1459145" cy="13618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274004" y="4876475"/>
            <a:ext cx="172917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03174" y="3461585"/>
            <a:ext cx="2710662" cy="5758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attacker follows redirect  </a:t>
            </a:r>
          </a:p>
        </p:txBody>
      </p:sp>
      <p:pic>
        <p:nvPicPr>
          <p:cNvPr id="48" name="Picture 2" descr="C:\Users\erikpoll\Desktop\l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541" y="4061591"/>
            <a:ext cx="783344" cy="722463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37391" y="5241111"/>
            <a:ext cx="2837840" cy="80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careful user </a:t>
            </a:r>
            <a:r>
              <a:rPr lang="nl-NL" i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will</a:t>
            </a:r>
            <a:r>
              <a:rPr lang="nl-NL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nl-NL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notice missing s in browser toolbar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6045" y="1633321"/>
            <a:ext cx="1855675" cy="5424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types in</a:t>
            </a:r>
          </a:p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rabobank.nl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13122" y="1873779"/>
            <a:ext cx="2254821" cy="440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request for</a:t>
            </a:r>
          </a:p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http://rabobank.nl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85470" y="2724278"/>
            <a:ext cx="2714922" cy="37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redirect (302) to</a:t>
            </a:r>
          </a:p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https://rabobank.nl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582344" y="2464051"/>
            <a:ext cx="303765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269048" y="4617724"/>
            <a:ext cx="2673665" cy="568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change HTTPS links</a:t>
            </a:r>
          </a:p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 HTTP links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942714" y="4876475"/>
            <a:ext cx="1512168" cy="0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713836" y="3700268"/>
            <a:ext cx="2452466" cy="337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https://rabobank.nl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93276" y="5086249"/>
            <a:ext cx="1719085" cy="80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server thinks</a:t>
            </a:r>
          </a:p>
          <a:p>
            <a:pPr algn="ctr"/>
            <a:r>
              <a:rPr lang="nl-NL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there is nothing wrong!</a:t>
            </a:r>
          </a:p>
        </p:txBody>
      </p:sp>
    </p:spTree>
    <p:extLst>
      <p:ext uri="{BB962C8B-B14F-4D97-AF65-F5344CB8AC3E}">
        <p14:creationId xmlns:p14="http://schemas.microsoft.com/office/powerpoint/2010/main" val="31985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0" grpId="0" animBg="1"/>
      <p:bldP spid="27" grpId="0" animBg="1"/>
      <p:bldP spid="29" grpId="0" animBg="1"/>
      <p:bldP spid="40" grpId="0" animBg="1"/>
      <p:bldP spid="43" grpId="0" animBg="1"/>
      <p:bldP spid="4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The MitM attacker </a:t>
            </a:r>
          </a:p>
          <a:p>
            <a:pPr lvl="1"/>
            <a:r>
              <a:rPr lang="nl-NL" dirty="0"/>
              <a:t>strips </a:t>
            </a:r>
            <a:r>
              <a:rPr lang="nl-NL" dirty="0">
                <a:solidFill>
                  <a:srgbClr val="FF0000"/>
                </a:solidFill>
              </a:rPr>
              <a:t>S</a:t>
            </a:r>
            <a:r>
              <a:rPr lang="nl-NL" dirty="0"/>
              <a:t> from HTTPS in links in traffic from server to user</a:t>
            </a:r>
          </a:p>
          <a:p>
            <a:pPr lvl="1"/>
            <a:r>
              <a:rPr lang="nl-NL" dirty="0"/>
              <a:t>puts this </a:t>
            </a:r>
            <a:r>
              <a:rPr lang="nl-NL" dirty="0">
                <a:solidFill>
                  <a:srgbClr val="FF0000"/>
                </a:solidFill>
              </a:rPr>
              <a:t>S</a:t>
            </a:r>
            <a:r>
              <a:rPr lang="nl-NL" dirty="0"/>
              <a:t> back in traffic from the user to the server</a:t>
            </a:r>
          </a:p>
          <a:p>
            <a:r>
              <a:rPr lang="nl-NL" dirty="0"/>
              <a:t>The result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The attacker can now intercept a username and password that the user </a:t>
            </a:r>
            <a:r>
              <a:rPr lang="nl-NL" dirty="0" err="1"/>
              <a:t>sends</a:t>
            </a:r>
            <a:r>
              <a:rPr lang="nl-NL" dirty="0"/>
              <a:t> </a:t>
            </a:r>
          </a:p>
          <a:p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intercepting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information,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attacker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stop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MitM</a:t>
            </a:r>
            <a:r>
              <a:rPr lang="nl-NL" dirty="0"/>
              <a:t> attack </a:t>
            </a:r>
          </a:p>
          <a:p>
            <a:pPr lvl="1"/>
            <a:r>
              <a:rPr lang="nl-NL" dirty="0" err="1"/>
              <a:t>and</a:t>
            </a:r>
            <a:r>
              <a:rPr lang="nl-NL" dirty="0"/>
              <a:t> the user can then no longer see anything wrong!</a:t>
            </a:r>
          </a:p>
          <a:p>
            <a:r>
              <a:rPr lang="nl-NL" dirty="0" err="1"/>
              <a:t>Attacker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make </a:t>
            </a:r>
            <a:r>
              <a:rPr lang="nl-NL" dirty="0" err="1"/>
              <a:t>arbitrary</a:t>
            </a:r>
            <a:r>
              <a:rPr lang="nl-NL" dirty="0"/>
              <a:t> </a:t>
            </a:r>
            <a:r>
              <a:rPr lang="nl-NL" dirty="0" err="1"/>
              <a:t>alterations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web page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12988"/>
          <a:stretch/>
        </p:blipFill>
        <p:spPr>
          <a:xfrm>
            <a:off x="4560418" y="3034709"/>
            <a:ext cx="890939" cy="859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Simple SSL stripping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78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187624" y="2420888"/>
            <a:ext cx="7200800" cy="1439439"/>
            <a:chOff x="683568" y="3207860"/>
            <a:chExt cx="8114152" cy="2010774"/>
          </a:xfrm>
        </p:grpSpPr>
        <p:pic>
          <p:nvPicPr>
            <p:cNvPr id="7" name="Picture 2" descr="http://paolospaccamonti.com/prova-wordpress/wp-content/gallery/prova/generic-man.png"/>
            <p:cNvPicPr>
              <a:picLocks noChangeAspect="1" noChangeArrowheads="1"/>
            </p:cNvPicPr>
            <p:nvPr/>
          </p:nvPicPr>
          <p:blipFill>
            <a:blip r:embed="rId3" cstate="print"/>
            <a:srcRect l="39624" t="11426" r="39624" b="14063"/>
            <a:stretch>
              <a:fillRect/>
            </a:stretch>
          </p:blipFill>
          <p:spPr bwMode="auto">
            <a:xfrm>
              <a:off x="683568" y="3319112"/>
              <a:ext cx="720080" cy="1793565"/>
            </a:xfrm>
            <a:prstGeom prst="rect">
              <a:avLst/>
            </a:prstGeom>
            <a:noFill/>
          </p:spPr>
        </p:pic>
        <p:pic>
          <p:nvPicPr>
            <p:cNvPr id="8" name="Picture 4" descr="C:\Users\erikpoll\Desktop\laptop21.jpg"/>
            <p:cNvPicPr>
              <a:picLocks noChangeAspect="1" noChangeArrowheads="1"/>
            </p:cNvPicPr>
            <p:nvPr/>
          </p:nvPicPr>
          <p:blipFill>
            <a:blip r:embed="rId4" cstate="print"/>
            <a:srcRect l="756" t="7811" r="1764" b="20661"/>
            <a:stretch>
              <a:fillRect/>
            </a:stretch>
          </p:blipFill>
          <p:spPr bwMode="auto">
            <a:xfrm flipH="1">
              <a:off x="1475656" y="4005064"/>
              <a:ext cx="1293056" cy="896472"/>
            </a:xfrm>
            <a:prstGeom prst="rect">
              <a:avLst/>
            </a:prstGeom>
            <a:noFill/>
          </p:spPr>
        </p:pic>
        <p:pic>
          <p:nvPicPr>
            <p:cNvPr id="9" name="Picture 3" descr="C:\Users\erikpoll\Desktop\HP-serv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3501008"/>
              <a:ext cx="1327257" cy="1717626"/>
            </a:xfrm>
            <a:prstGeom prst="rect">
              <a:avLst/>
            </a:prstGeom>
            <a:noFill/>
          </p:spPr>
        </p:pic>
        <p:pic>
          <p:nvPicPr>
            <p:cNvPr id="11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11184" y="3433819"/>
              <a:ext cx="685951" cy="685951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5580112" y="4221088"/>
              <a:ext cx="1296144" cy="0"/>
            </a:xfrm>
            <a:prstGeom prst="straightConnector1">
              <a:avLst/>
            </a:prstGeom>
            <a:ln w="317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580112" y="4509120"/>
              <a:ext cx="1296144" cy="0"/>
            </a:xfrm>
            <a:prstGeom prst="straightConnector1">
              <a:avLst/>
            </a:prstGeom>
            <a:ln w="317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915816" y="4293096"/>
              <a:ext cx="129614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159898" y="3207860"/>
              <a:ext cx="1637822" cy="51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</a:rPr>
                <a:t>bank.com</a:t>
              </a:r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5856" y="4581128"/>
              <a:ext cx="1016174" cy="51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HTTP</a:t>
              </a:r>
              <a:endParaRPr lang="en-GB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0152" y="4509120"/>
              <a:ext cx="1211201" cy="51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HTTPS</a:t>
              </a:r>
              <a:endParaRPr lang="en-GB" b="1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843808" y="4581128"/>
              <a:ext cx="129614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 descr="C:\Users\erikpoll\Desktop\loc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6136" y="3284984"/>
              <a:ext cx="859705" cy="85970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464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Won’t </a:t>
            </a:r>
            <a:r>
              <a:rPr 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secure</a:t>
            </a:r>
            <a:r>
              <a:rPr lang="nl-NL" dirty="0"/>
              <a:t> </a:t>
            </a:r>
            <a:r>
              <a:rPr lang="nl-NL" sz="2400" dirty="0"/>
              <a:t>cookies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33CC"/>
                </a:solidFill>
              </a:rPr>
              <a:t>Secure cookies won’t be sent by the client’s browser over HTTP</a:t>
            </a:r>
          </a:p>
          <a:p>
            <a:pPr marL="0" indent="0">
              <a:buNone/>
            </a:pPr>
            <a:r>
              <a:rPr lang="nl-NL" dirty="0"/>
              <a:t>     </a:t>
            </a:r>
          </a:p>
          <a:p>
            <a:pPr marL="0" indent="0">
              <a:buNone/>
            </a:pPr>
            <a:r>
              <a:rPr lang="nl-NL" dirty="0"/>
              <a:t>But </a:t>
            </a:r>
            <a:r>
              <a:rPr lang="nl-NL" dirty="0" err="1"/>
              <a:t>attacker</a:t>
            </a:r>
            <a:r>
              <a:rPr lang="nl-NL" dirty="0"/>
              <a:t> can defeat this</a:t>
            </a:r>
            <a:endParaRPr lang="nl-NL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8000"/>
                </a:solidFill>
              </a:rPr>
              <a:t>      by removing the secure bit from Set Cookie </a:t>
            </a:r>
            <a:r>
              <a:rPr lang="nl-NL" dirty="0" err="1">
                <a:solidFill>
                  <a:srgbClr val="008000"/>
                </a:solidFill>
              </a:rPr>
              <a:t>instruction</a:t>
            </a:r>
            <a:r>
              <a:rPr lang="nl-NL" dirty="0">
                <a:solidFill>
                  <a:srgbClr val="008000"/>
                </a:solidFill>
              </a:rPr>
              <a:t> </a:t>
            </a:r>
          </a:p>
          <a:p>
            <a:pPr marL="0" indent="0">
              <a:buNone/>
            </a:pPr>
            <a:r>
              <a:rPr lang="nl-NL" dirty="0">
                <a:solidFill>
                  <a:srgbClr val="008000"/>
                </a:solidFill>
              </a:rPr>
              <a:t>      when forwarding traffic from the server to user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74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467640" y="188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HTML encoding</a:t>
            </a:r>
            <a:endParaRPr lang="en-US" sz="2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94" name="TextShape 2"/>
          <p:cNvSpPr txBox="1"/>
          <p:nvPr/>
        </p:nvSpPr>
        <p:spPr>
          <a:xfrm>
            <a:off x="467640" y="1052640"/>
            <a:ext cx="8229240" cy="5001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 marL="57240">
              <a:lnSpc>
                <a:spcPct val="100000"/>
              </a:lnSpc>
              <a:spcBef>
                <a:spcPts val="400"/>
              </a:spcBef>
            </a:pPr>
            <a:r>
              <a:rPr lang="en-US" sz="19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Replaces HTML special characters with similar looking ones</a:t>
            </a:r>
          </a:p>
          <a:p>
            <a:pPr marL="5724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5724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57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           </a:t>
            </a:r>
          </a:p>
          <a:p>
            <a:pPr marL="39996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HTML encoding and URL encoding </a:t>
            </a: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are needed in 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different </a:t>
            </a:r>
            <a:r>
              <a:rPr lang="en-US" sz="1800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contexts</a:t>
            </a: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800280" lvl="1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i="1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</a:t>
            </a:r>
            <a:r>
              <a:rPr lang="en-US" sz="1800" b="0" i="1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hings can get confusing: what about URLs inside HTML or </a:t>
            </a:r>
            <a:r>
              <a:rPr lang="en-US" sz="1800" b="0" i="1" strike="noStrike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vv</a:t>
            </a:r>
            <a:r>
              <a:rPr lang="en-US" sz="1800" b="0" i="1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?  </a:t>
            </a: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39996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HTML also has the notion of </a:t>
            </a:r>
            <a:r>
              <a:rPr lang="en-US" sz="1800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character encoding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: which character set is used,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ASCI or UTF-8 (default)</a:t>
            </a:r>
          </a:p>
          <a:p>
            <a:pPr marL="39996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rowser engines </a:t>
            </a: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can be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sloppy or forgiving, and let you get away with </a:t>
            </a:r>
            <a:r>
              <a:rPr lang="en-US" sz="1800" b="0" i="1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not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encoding e.g.  </a:t>
            </a:r>
            <a:r>
              <a:rPr lang="en-US" sz="1800" b="1" strike="noStrike" spc="-1" dirty="0">
                <a:solidFill>
                  <a:srgbClr val="0033CC"/>
                </a:solidFill>
                <a:latin typeface="Courier New"/>
              </a:rPr>
              <a:t>&amp;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as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800" b="1" strike="noStrike" spc="-1" dirty="0">
                <a:solidFill>
                  <a:srgbClr val="008000"/>
                </a:solidFill>
                <a:latin typeface="Courier New"/>
              </a:rPr>
              <a:t>&amp;amp; 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 webpages</a:t>
            </a: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5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http://validator.w3.org checks if a page is correct HTML</a:t>
            </a: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On top of HTML-encoding, websites may apply additional input </a:t>
            </a:r>
            <a:r>
              <a:rPr lang="en-US" sz="1800" b="0" strike="noStrike" spc="-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sanitisation</a:t>
            </a: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remove or replace  tags it wants to disallow in user input;                                   </a:t>
            </a: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700" b="0" strike="noStrike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7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700" b="1" strike="noStrike" spc="-1" dirty="0">
                <a:solidFill>
                  <a:srgbClr val="000000"/>
                </a:solidFill>
                <a:latin typeface="Courier New"/>
              </a:rPr>
              <a:t>&lt;script&gt;</a:t>
            </a:r>
            <a:r>
              <a:rPr lang="en-US" sz="17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tags are commonly stripped from user input</a:t>
            </a:r>
          </a:p>
        </p:txBody>
      </p:sp>
      <p:sp>
        <p:nvSpPr>
          <p:cNvPr id="495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49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B39A42D-F1EC-4D03-AC3D-6C744EC59F83}" type="slidenum">
              <a:rPr lang="en-US" sz="1200" b="0" strike="noStrike" spc="-1">
                <a:solidFill>
                  <a:srgbClr val="8B8B8B"/>
                </a:solidFill>
                <a:latin typeface="Arial Rounded MT Bold" panose="020F0704030504030204" pitchFamily="34" charset="0"/>
              </a:rPr>
              <a:t>8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97" name="Table 5"/>
          <p:cNvGraphicFramePr/>
          <p:nvPr/>
        </p:nvGraphicFramePr>
        <p:xfrm>
          <a:off x="1691640" y="1484640"/>
          <a:ext cx="4635489" cy="731520"/>
        </p:xfrm>
        <a:graphic>
          <a:graphicData uri="http://schemas.openxmlformats.org/drawingml/2006/table">
            <a:tbl>
              <a:tblPr/>
              <a:tblGrid>
                <a:gridCol w="1121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3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33CC"/>
                          </a:solidFill>
                          <a:latin typeface="Courier New"/>
                        </a:rPr>
                        <a:t>&lt;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33CC"/>
                          </a:solidFill>
                          <a:latin typeface="Courier New"/>
                        </a:rPr>
                        <a:t> &gt;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33CC"/>
                          </a:solidFill>
                          <a:latin typeface="Arial Rounded MT Bold" panose="020F0704030504030204" pitchFamily="34" charset="0"/>
                        </a:rPr>
                        <a:t>&amp;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33CC"/>
                          </a:solidFill>
                          <a:latin typeface="Arial Rounded MT Bold" panose="020F0704030504030204" pitchFamily="34" charset="0"/>
                        </a:rPr>
                        <a:t>“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&amp;</a:t>
                      </a:r>
                      <a:r>
                        <a:rPr lang="en-US" sz="1800" b="1" strike="noStrike" spc="-1" dirty="0" err="1">
                          <a:solidFill>
                            <a:srgbClr val="008000"/>
                          </a:solidFill>
                          <a:latin typeface="Courier New"/>
                        </a:rPr>
                        <a:t>lt</a:t>
                      </a: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;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 &amp;</a:t>
                      </a:r>
                      <a:r>
                        <a:rPr lang="en-US" sz="1800" b="1" strike="noStrike" spc="-1" dirty="0" err="1">
                          <a:solidFill>
                            <a:srgbClr val="008000"/>
                          </a:solidFill>
                          <a:latin typeface="Courier New"/>
                        </a:rPr>
                        <a:t>gt</a:t>
                      </a: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;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&amp;amp;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&amp;</a:t>
                      </a:r>
                      <a:r>
                        <a:rPr lang="en-US" sz="1800" b="1" strike="noStrike" spc="-1" dirty="0" err="1">
                          <a:solidFill>
                            <a:srgbClr val="008000"/>
                          </a:solidFill>
                          <a:latin typeface="Courier New"/>
                        </a:rPr>
                        <a:t>quot</a:t>
                      </a:r>
                      <a:r>
                        <a:rPr lang="en-US" sz="1800" b="1" strike="noStrike" spc="-1" dirty="0">
                          <a:solidFill>
                            <a:srgbClr val="008000"/>
                          </a:solidFill>
                          <a:latin typeface="Courier New"/>
                        </a:rPr>
                        <a:t>;</a:t>
                      </a:r>
                      <a:endParaRPr lang="en-US" sz="1800" b="0" strike="noStrike" spc="-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3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Spotting this attack?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Modern browsers will warn about “insecure website”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In older browsers, only very careful users would spot this attack by noticing that the URL misses an s in https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80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D6912F-6E57-8780-50A6-DE2C272F6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" t="5015"/>
          <a:stretch/>
        </p:blipFill>
        <p:spPr>
          <a:xfrm>
            <a:off x="1619672" y="2060848"/>
            <a:ext cx="5184576" cy="136388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A642F4F-A463-7D42-46EE-3F137BE2A0EF}"/>
              </a:ext>
            </a:extLst>
          </p:cNvPr>
          <p:cNvSpPr/>
          <p:nvPr/>
        </p:nvSpPr>
        <p:spPr>
          <a:xfrm>
            <a:off x="3059832" y="2494245"/>
            <a:ext cx="1368152" cy="724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3379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Countermeasures to SSL stripping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33CC"/>
                </a:solidFill>
              </a:rPr>
              <a:t>HTTPS Everywhere </a:t>
            </a:r>
            <a:r>
              <a:rPr lang="en-US" dirty="0"/>
              <a:t>browser plugin</a:t>
            </a:r>
          </a:p>
          <a:p>
            <a:pPr lvl="1"/>
            <a:r>
              <a:rPr lang="nl-NL" dirty="0"/>
              <a:t>ie. simply never use HTTP</a:t>
            </a:r>
          </a:p>
          <a:p>
            <a:pPr marL="457200" lvl="1" indent="0" algn="r">
              <a:buNone/>
            </a:pPr>
            <a:r>
              <a:rPr lang="nl-NL" sz="1600" dirty="0"/>
              <a:t>https://www.eff.org/deeplinks/2021/09/https-actually-everywhere</a:t>
            </a:r>
          </a:p>
          <a:p>
            <a:endParaRPr lang="nl-NL" dirty="0">
              <a:solidFill>
                <a:srgbClr val="0033CC"/>
              </a:solidFill>
            </a:endParaRPr>
          </a:p>
          <a:p>
            <a:r>
              <a:rPr lang="nl-NL" dirty="0">
                <a:solidFill>
                  <a:srgbClr val="0033CC"/>
                </a:solidFill>
              </a:rPr>
              <a:t>HSTS (HTTP Strict Transport Security)</a:t>
            </a:r>
          </a:p>
          <a:p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076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HTTP Strict Transport Security (HSTS)  </a:t>
            </a:r>
            <a:r>
              <a:rPr lang="nl-NL" sz="1800" dirty="0"/>
              <a:t>[RFC6797]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Protection against SSL stripping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website (e.g.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bank.nl</a:t>
            </a:r>
            <a:r>
              <a:rPr lang="en-US" dirty="0"/>
              <a:t>) tells the browser that it only ever wants to use HTTPS, in HTTP response header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     </a:t>
            </a:r>
          </a:p>
          <a:p>
            <a:pPr lvl="1">
              <a:buNone/>
            </a:pPr>
            <a:r>
              <a:rPr lang="en-US" sz="1800" dirty="0"/>
              <a:t>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Strict-Transport-Security: max-age=15768000;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includeSubDomain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nl-NL" dirty="0"/>
              <a:t>the browser remembers this, and will in future turn http requests for that domain into https requests</a:t>
            </a:r>
          </a:p>
          <a:p>
            <a:pPr marL="457200" lvl="1" indent="0">
              <a:buNone/>
            </a:pPr>
            <a:r>
              <a:rPr lang="nl-NL" sz="1800" dirty="0"/>
              <a:t>      Eg browser will turn  </a:t>
            </a: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http://bank.nl/rekening/...                         </a:t>
            </a:r>
          </a:p>
          <a:p>
            <a:pPr marL="457200" lvl="1" indent="0">
              <a:buNone/>
            </a:pP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nl-NL" sz="1800" dirty="0"/>
              <a:t>into   </a:t>
            </a: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nl-NL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://bank.nl/rekening/...</a:t>
            </a:r>
          </a:p>
          <a:p>
            <a:pPr marL="457200" lvl="1" indent="0">
              <a:buNone/>
            </a:pPr>
            <a:endParaRPr lang="nl-NL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nl-NL" dirty="0"/>
              <a:t>HSTS is now supported by </a:t>
            </a:r>
            <a:r>
              <a:rPr lang="nl-NL" dirty="0" err="1"/>
              <a:t>all</a:t>
            </a:r>
            <a:r>
              <a:rPr lang="nl-NL" dirty="0"/>
              <a:t> browsers.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6741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nl-NL" i="1" dirty="0"/>
              <a:t>On very first visit to bank.com</a:t>
            </a:r>
            <a:r>
              <a:rPr lang="nl-NL" dirty="0"/>
              <a:t>, the browser stores some information, recording that bank.com wants to talk HTTPS only.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For subsequents visits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</a:t>
            </a:r>
          </a:p>
          <a:p>
            <a:pPr marL="0" indent="0">
              <a:buNone/>
            </a:pPr>
            <a:r>
              <a:rPr lang="nl-NL" dirty="0"/>
              <a:t>                                                                                                  bank.nl</a:t>
            </a:r>
          </a:p>
          <a:p>
            <a:pPr marL="0" indent="0">
              <a:buNone/>
            </a:pPr>
            <a:r>
              <a:rPr lang="nl-NL" dirty="0"/>
              <a:t>            </a:t>
            </a:r>
          </a:p>
          <a:p>
            <a:pPr marL="0" indent="0">
              <a:buNone/>
            </a:pPr>
            <a:r>
              <a:rPr lang="nl-NL" dirty="0"/>
              <a:t>    </a:t>
            </a:r>
          </a:p>
          <a:p>
            <a:pPr marL="0" indent="0">
              <a:buNone/>
            </a:pPr>
            <a:r>
              <a:rPr lang="nl-NL" dirty="0"/>
              <a:t>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HSTS</a:t>
            </a:r>
            <a:endParaRPr lang="nl-NL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83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280293" y="3851892"/>
            <a:ext cx="11006" cy="1943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51544" y="3638011"/>
            <a:ext cx="0" cy="1871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11466" y="4284399"/>
            <a:ext cx="6435006" cy="1962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erikpoll\Desktop\l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188" y="4236624"/>
            <a:ext cx="783344" cy="722463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37391" y="5241111"/>
            <a:ext cx="2837840" cy="80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connected</a:t>
            </a:r>
          </a:p>
          <a:p>
            <a:pPr algn="ctr"/>
            <a:r>
              <a:rPr lang="nl-NL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with HTTPS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6606" y="3235954"/>
            <a:ext cx="2679249" cy="5630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types in bank.nl, </a:t>
            </a:r>
          </a:p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or clicks http link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77626" y="3772105"/>
            <a:ext cx="1989362" cy="440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request for</a:t>
            </a:r>
          </a:p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https://bank.nl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401754" y="4933474"/>
            <a:ext cx="6349790" cy="1919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2750543" y="2631227"/>
            <a:ext cx="3039582" cy="808523"/>
          </a:xfrm>
          <a:prstGeom prst="wedgeEllipseCallout">
            <a:avLst>
              <a:gd name="adj1" fmla="val -94419"/>
              <a:gd name="adj2" fmla="val 124306"/>
            </a:avLst>
          </a:prstGeom>
          <a:solidFill>
            <a:schemeClr val="accent1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browser changes this to HTTPS</a:t>
            </a:r>
          </a:p>
        </p:txBody>
      </p:sp>
    </p:spTree>
    <p:extLst>
      <p:ext uri="{BB962C8B-B14F-4D97-AF65-F5344CB8AC3E}">
        <p14:creationId xmlns:p14="http://schemas.microsoft.com/office/powerpoint/2010/main" val="13260625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Checking for HSTS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85740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33CC"/>
                </a:solidFill>
              </a:rPr>
              <a:t>In browser</a:t>
            </a:r>
          </a:p>
          <a:p>
            <a:pPr lvl="1"/>
            <a:r>
              <a:rPr lang="nl-NL" sz="1900" dirty="0"/>
              <a:t>In Firefox: </a:t>
            </a:r>
          </a:p>
          <a:p>
            <a:pPr marL="914400" lvl="2" indent="0">
              <a:buNone/>
            </a:pPr>
            <a:r>
              <a:rPr lang="nl-NL" dirty="0"/>
              <a:t>type </a:t>
            </a:r>
            <a:r>
              <a:rPr lang="nl-N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about:support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address</a:t>
            </a:r>
            <a:r>
              <a:rPr lang="nl-NL" dirty="0"/>
              <a:t> bar.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en-US" dirty="0"/>
              <a:t>Application Basics section, you will see Profile Folder. Click Open Folder, an look for file </a:t>
            </a:r>
            <a:r>
              <a:rPr lang="nl-NL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SiteSecurityServiceState.txt</a:t>
            </a:r>
            <a:r>
              <a:rPr 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914400" lvl="2" indent="0">
              <a:buNone/>
            </a:pPr>
            <a:endParaRPr lang="nl-N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nl-NL" sz="1900" dirty="0"/>
              <a:t>In Chrome:                                                                    </a:t>
            </a:r>
          </a:p>
          <a:p>
            <a:pPr marL="914400" lvl="2" indent="0">
              <a:buNone/>
            </a:pPr>
            <a:r>
              <a:rPr lang="nl-NL" dirty="0"/>
              <a:t>type  </a:t>
            </a:r>
            <a:r>
              <a:rPr 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chrome://net-internals/#hsts </a:t>
            </a:r>
            <a:r>
              <a:rPr lang="nl-NL" dirty="0"/>
              <a:t>in address bar </a:t>
            </a:r>
          </a:p>
          <a:p>
            <a:endParaRPr lang="nl-N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dirty="0">
                <a:solidFill>
                  <a:srgbClr val="0033CC"/>
                </a:solidFill>
                <a:cs typeface="Courier New" panose="02070309020205020404" pitchFamily="49" charset="0"/>
              </a:rPr>
              <a:t>In HTTP traffic:                                                                                                  </a:t>
            </a:r>
            <a:r>
              <a:rPr lang="nl-NL" sz="1900" dirty="0">
                <a:cs typeface="Courier New" panose="02070309020205020404" pitchFamily="49" charset="0"/>
              </a:rPr>
              <a:t>look for HSTS field in HTTP header, of the form  </a:t>
            </a:r>
            <a:endParaRPr lang="nl-NL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nl-NL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Strict-Transport-Security: max-age=15552000; </a:t>
            </a:r>
            <a:r>
              <a:rPr lang="nl-NL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preload</a:t>
            </a:r>
            <a:endParaRPr lang="nl-NL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nl-NL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nl-NL" sz="1800" dirty="0">
                <a:cs typeface="Courier New" panose="02070309020205020404" pitchFamily="49" charset="0"/>
              </a:rPr>
              <a:t>On Linux, </a:t>
            </a:r>
            <a:r>
              <a:rPr lang="nl-NL" sz="1800" dirty="0" err="1">
                <a:cs typeface="Courier New" panose="02070309020205020404" pitchFamily="49" charset="0"/>
              </a:rPr>
              <a:t>with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curl</a:t>
            </a: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-si "https://www.ru.nl" | grep </a:t>
            </a:r>
            <a:r>
              <a:rPr lang="nl-N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Strict</a:t>
            </a:r>
            <a:endParaRPr lang="nl-NL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l-NL" sz="1900" dirty="0"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320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Remaining problem with HSTS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remains risk with the </a:t>
            </a:r>
            <a:r>
              <a:rPr lang="en-GB" i="1" dirty="0"/>
              <a:t>very first  </a:t>
            </a:r>
            <a:r>
              <a:rPr lang="en-GB" dirty="0"/>
              <a:t>request to a site</a:t>
            </a:r>
          </a:p>
          <a:p>
            <a:pPr lvl="1"/>
            <a:r>
              <a:rPr lang="en-GB" dirty="0"/>
              <a:t>a </a:t>
            </a:r>
            <a:r>
              <a:rPr lang="en-GB" dirty="0" err="1"/>
              <a:t>MitM</a:t>
            </a:r>
            <a:r>
              <a:rPr lang="en-GB" dirty="0"/>
              <a:t> attacker could SSL strip that first request, and remove the HSTS header in the HTTP response</a:t>
            </a:r>
          </a:p>
          <a:p>
            <a:pPr lvl="1"/>
            <a:endParaRPr lang="en-GB" dirty="0"/>
          </a:p>
          <a:p>
            <a:r>
              <a:rPr lang="en-GB" dirty="0"/>
              <a:t>Solution </a:t>
            </a:r>
            <a:r>
              <a:rPr lang="en-GB" dirty="0">
                <a:solidFill>
                  <a:srgbClr val="0033CC"/>
                </a:solidFill>
              </a:rPr>
              <a:t>HSTS preload list</a:t>
            </a:r>
            <a:r>
              <a:rPr lang="en-GB" dirty="0"/>
              <a:t>: browsers come with preloaded HSTS info for some sites, so even the very first requests to these sites will never be with HTTP</a:t>
            </a:r>
          </a:p>
          <a:p>
            <a:pPr lvl="1"/>
            <a:r>
              <a:rPr lang="en-GB" dirty="0"/>
              <a:t>See </a:t>
            </a:r>
            <a:r>
              <a:rPr lang="en-GB" dirty="0">
                <a:solidFill>
                  <a:srgbClr val="008000"/>
                </a:solidFill>
              </a:rPr>
              <a:t>https://hstspreload.org/</a:t>
            </a:r>
          </a:p>
          <a:p>
            <a:endParaRPr lang="en-GB" dirty="0"/>
          </a:p>
          <a:p>
            <a:r>
              <a:rPr lang="en-GB" dirty="0"/>
              <a:t>There remains a privacy risk with HSTS: the HSTS info stored in your browser can reveal which sites have been visited… even if you do this in private browsing mode?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8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67640" y="188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base64 encoding</a:t>
            </a:r>
            <a:endParaRPr lang="en-US" sz="2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85" name="TextShape 2"/>
          <p:cNvSpPr txBox="1"/>
          <p:nvPr/>
        </p:nvSpPr>
        <p:spPr>
          <a:xfrm>
            <a:off x="539552" y="980280"/>
            <a:ext cx="8229240" cy="500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HTTP is text-based, so all data transmitted has to be </a:t>
            </a:r>
            <a:r>
              <a:rPr lang="en-US" sz="2000" b="0" strike="noStrike" spc="-1" dirty="0">
                <a:solidFill>
                  <a:srgbClr val="008000"/>
                </a:solidFill>
                <a:latin typeface="Arial Rounded MT Bold" panose="020F0704030504030204" pitchFamily="34" charset="0"/>
              </a:rPr>
              <a:t>text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	– </a:t>
            </a:r>
            <a:r>
              <a:rPr lang="en-US" sz="2000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ie</a:t>
            </a:r>
            <a:r>
              <a:rPr lang="en-US" sz="2000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</a:t>
            </a:r>
            <a:r>
              <a:rPr lang="en-US" sz="2000" spc="-1" dirty="0">
                <a:solidFill>
                  <a:srgbClr val="008000"/>
                </a:solidFill>
                <a:latin typeface="Arial Rounded MT Bold" panose="020F0704030504030204" pitchFamily="34" charset="0"/>
              </a:rPr>
              <a:t>printable, displayable characters</a:t>
            </a: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Base64 encoding turns  ‘raw’ </a:t>
            </a:r>
            <a:r>
              <a:rPr lang="en-US" sz="2000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binary data - bytes - </a:t>
            </a:r>
            <a:r>
              <a:rPr lang="en-US" sz="20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into </a:t>
            </a:r>
            <a:r>
              <a:rPr lang="en-US" sz="2000" b="0" strike="noStrike" spc="-1" dirty="0">
                <a:solidFill>
                  <a:srgbClr val="008000"/>
                </a:solidFill>
                <a:latin typeface="Arial Rounded MT Bold" panose="020F0704030504030204" pitchFamily="34" charset="0"/>
              </a:rPr>
              <a:t>text</a:t>
            </a: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so that it can be transferred via HTTP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6 bits coded up as one of the 64 standard characters                                  </a:t>
            </a:r>
          </a:p>
          <a:p>
            <a:pPr marL="514440">
              <a:lnSpc>
                <a:spcPct val="100000"/>
              </a:lnSpc>
              <a:spcBef>
                <a:spcPts val="400"/>
              </a:spcBef>
            </a:pPr>
            <a:r>
              <a:rPr lang="en-US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b="1" strike="noStrike" spc="-1" dirty="0">
                <a:solidFill>
                  <a:srgbClr val="008000"/>
                </a:solidFill>
                <a:latin typeface="Courier New"/>
              </a:rPr>
              <a:t>a-z </a:t>
            </a:r>
            <a:r>
              <a:rPr lang="en-US" b="1" strike="noStrike" spc="-1" dirty="0" err="1">
                <a:solidFill>
                  <a:srgbClr val="008000"/>
                </a:solidFill>
                <a:latin typeface="Courier New"/>
              </a:rPr>
              <a:t>A-Z</a:t>
            </a:r>
            <a:r>
              <a:rPr lang="en-US" b="1" strike="noStrike" spc="-1" dirty="0">
                <a:solidFill>
                  <a:srgbClr val="008000"/>
                </a:solidFill>
                <a:latin typeface="Courier New"/>
              </a:rPr>
              <a:t> 0-9 + /</a:t>
            </a:r>
            <a:endParaRPr lang="en-US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Groups of 3 bytes (</a:t>
            </a:r>
            <a:r>
              <a:rPr lang="en-US" b="0" strike="noStrike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ie</a:t>
            </a: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24 bits) represented as 4 characters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Padding with </a:t>
            </a:r>
            <a:r>
              <a:rPr lang="en-US" b="1" strike="noStrike" spc="-1" dirty="0">
                <a:solidFill>
                  <a:srgbClr val="008000"/>
                </a:solidFill>
                <a:latin typeface="Courier New"/>
              </a:rPr>
              <a:t>=</a:t>
            </a: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or </a:t>
            </a:r>
            <a:r>
              <a:rPr lang="en-US" b="1" strike="noStrike" spc="-1" dirty="0">
                <a:solidFill>
                  <a:srgbClr val="008000"/>
                </a:solidFill>
                <a:latin typeface="Courier New"/>
              </a:rPr>
              <a:t>==</a:t>
            </a:r>
            <a:r>
              <a:rPr lang="en-US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make sure results is multiple of 4 characters long </a:t>
            </a:r>
          </a:p>
          <a:p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86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487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7D7F71B-0B85-4621-90AE-3F75BAF9961A}" type="slidenum">
              <a:rPr lang="en-US" sz="1200" b="0" strike="noStrike" spc="-1">
                <a:solidFill>
                  <a:srgbClr val="8B8B8B"/>
                </a:solidFill>
                <a:latin typeface="Arial Rounded MT Bold" panose="020F0704030504030204" pitchFamily="34" charset="0"/>
              </a:rPr>
              <a:t>9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5744</TotalTime>
  <Words>7044</Words>
  <Application>Microsoft Office PowerPoint</Application>
  <PresentationFormat>On-screen Show (4:3)</PresentationFormat>
  <Paragraphs>1137</Paragraphs>
  <Slides>85</Slides>
  <Notes>3</Notes>
  <HiddenSlides>17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4" baseType="lpstr">
      <vt:lpstr>Arial</vt:lpstr>
      <vt:lpstr>Arial Narrow</vt:lpstr>
      <vt:lpstr>Arial Rounded MT Bold</vt:lpstr>
      <vt:lpstr>Bahnschrift Light</vt:lpstr>
      <vt:lpstr>Calibri</vt:lpstr>
      <vt:lpstr>Courier New</vt:lpstr>
      <vt:lpstr>Pieces NFI</vt:lpstr>
      <vt:lpstr>Wingdings</vt:lpstr>
      <vt:lpstr>Office Theme</vt:lpstr>
      <vt:lpstr>PowerPoint Presentation</vt:lpstr>
      <vt:lpstr>PowerPoint Presentation</vt:lpstr>
      <vt:lpstr>Last week &amp; today</vt:lpstr>
      <vt:lpstr>Exercises for this week</vt:lpstr>
      <vt:lpstr>Languages &amp; encodings  (continued from last week)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Beware of confusion</vt:lpstr>
      <vt:lpstr>Exercise to hand in this week</vt:lpstr>
      <vt:lpstr>Web Security   Authentication &amp; Session Management  </vt:lpstr>
      <vt:lpstr>Security shortcomings of internet</vt:lpstr>
      <vt:lpstr>Adding security: two security </vt:lpstr>
      <vt:lpstr>Today: two notions of sessions</vt:lpstr>
      <vt:lpstr>HTTPS</vt:lpstr>
      <vt:lpstr>Attacker models for the internet &amp; the web</vt:lpstr>
      <vt:lpstr>(partial) security solution: TLS</vt:lpstr>
      <vt:lpstr>TLS</vt:lpstr>
      <vt:lpstr> TLS – crypto details; not important for this course</vt:lpstr>
      <vt:lpstr>HTTPS: HTTP over TLS</vt:lpstr>
      <vt:lpstr> Aside: name confusion TLS vs SSL</vt:lpstr>
      <vt:lpstr>Mixing http &amp; https</vt:lpstr>
      <vt:lpstr>Sessions  (at application level)</vt:lpstr>
      <vt:lpstr>Functional shortcoming of HTTP</vt:lpstr>
      <vt:lpstr>Why can’t we use IP address for this?</vt:lpstr>
      <vt:lpstr>Session &amp; session data</vt:lpstr>
      <vt:lpstr>Things that can go wrong with session data  </vt:lpstr>
      <vt:lpstr>Misplaced trust in the client</vt:lpstr>
      <vt:lpstr>Session data for authentication</vt:lpstr>
      <vt:lpstr>Sessions managed by the web application</vt:lpstr>
      <vt:lpstr>Solution 1: session ID in URL </vt:lpstr>
      <vt:lpstr>Solution 2: session ID in hidden parameter</vt:lpstr>
      <vt:lpstr>Session ID in URL vs hidden parameter</vt:lpstr>
      <vt:lpstr>Solution 3: sessionID in a cookie</vt:lpstr>
      <vt:lpstr>Example cookie traffic </vt:lpstr>
      <vt:lpstr>Different types of cookies</vt:lpstr>
      <vt:lpstr>Domains, subdomain, and top level domains</vt:lpstr>
      <vt:lpstr>Different ways to provide session ID</vt:lpstr>
      <vt:lpstr>Now: attacking this!</vt:lpstr>
      <vt:lpstr>Session attacks</vt:lpstr>
      <vt:lpstr>Eavesdropping  &amp; MiTM attack</vt:lpstr>
      <vt:lpstr>Session ID prediction attack</vt:lpstr>
      <vt:lpstr>Session ID prediction attack</vt:lpstr>
      <vt:lpstr>Session fixation attack   (aka Login CSRF)</vt:lpstr>
      <vt:lpstr>Making these attacks on sessions harder</vt:lpstr>
      <vt:lpstr>CSRF: the downside of browser automatically adding cookies</vt:lpstr>
      <vt:lpstr>Abusing cookies without stealing them (CSRF)</vt:lpstr>
      <vt:lpstr>CSRF  </vt:lpstr>
      <vt:lpstr>Countermeasure: (anti)CSRF token</vt:lpstr>
      <vt:lpstr>Standard solution to prevent CSRF</vt:lpstr>
      <vt:lpstr>Other countermeasures against CSRF</vt:lpstr>
      <vt:lpstr>tot hier</vt:lpstr>
      <vt:lpstr>Other countermeasures against CSRF</vt:lpstr>
      <vt:lpstr>Sec-Fetch-Site  </vt:lpstr>
      <vt:lpstr>Next week</vt:lpstr>
      <vt:lpstr>tot  hier</vt:lpstr>
      <vt:lpstr>Cookie stealing by MitM without breaking TLS tunnel</vt:lpstr>
      <vt:lpstr>Stealing cookies without breaking the TLS tunnel</vt:lpstr>
      <vt:lpstr>Recap: cookie flags</vt:lpstr>
      <vt:lpstr>Recap: session attacks</vt:lpstr>
      <vt:lpstr>Other ways to steal session IDs </vt:lpstr>
      <vt:lpstr> 2) Stealing cookies with scripts (XSS)</vt:lpstr>
      <vt:lpstr>Attacking HTTPS</vt:lpstr>
      <vt:lpstr>What are we trusting? And for what?</vt:lpstr>
      <vt:lpstr>TCB</vt:lpstr>
      <vt:lpstr>Trusted Computing Base (TCB) for HTTPS</vt:lpstr>
      <vt:lpstr>Things that go wrong ...  </vt:lpstr>
      <vt:lpstr>Things that go wrong ... </vt:lpstr>
      <vt:lpstr>Things that go wrong</vt:lpstr>
      <vt:lpstr>Countermeasures</vt:lpstr>
      <vt:lpstr>Attacking HTTPS with Man-in-the-Middle attack </vt:lpstr>
      <vt:lpstr>Simple SSL stripping :  HTTP + HTTPS</vt:lpstr>
      <vt:lpstr>Normal start of HTTPS session via HTTP request  </vt:lpstr>
      <vt:lpstr>MitM attack on this start of HTTPS session </vt:lpstr>
      <vt:lpstr>Simple SSL stripping </vt:lpstr>
      <vt:lpstr>Won’t secure cookies help?</vt:lpstr>
      <vt:lpstr>Spotting this attack?</vt:lpstr>
      <vt:lpstr>Countermeasures to SSL stripping</vt:lpstr>
      <vt:lpstr>HTTP Strict Transport Security (HSTS)  [RFC6797]</vt:lpstr>
      <vt:lpstr>HSTS</vt:lpstr>
      <vt:lpstr>Checking for HSTS usage</vt:lpstr>
      <vt:lpstr>Remaining problem with HSTS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erikpoll</dc:creator>
  <cp:lastModifiedBy>Poll, E. (Erik)</cp:lastModifiedBy>
  <cp:revision>276</cp:revision>
  <dcterms:created xsi:type="dcterms:W3CDTF">2014-01-30T10:46:20Z</dcterms:created>
  <dcterms:modified xsi:type="dcterms:W3CDTF">2025-09-10T13:15:21Z</dcterms:modified>
</cp:coreProperties>
</file>