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443" r:id="rId3"/>
    <p:sldId id="513" r:id="rId4"/>
    <p:sldId id="509" r:id="rId5"/>
    <p:sldId id="510" r:id="rId6"/>
    <p:sldId id="511" r:id="rId7"/>
    <p:sldId id="473" r:id="rId8"/>
    <p:sldId id="456" r:id="rId9"/>
    <p:sldId id="457" r:id="rId10"/>
    <p:sldId id="484" r:id="rId11"/>
    <p:sldId id="474" r:id="rId12"/>
    <p:sldId id="404" r:id="rId13"/>
    <p:sldId id="505" r:id="rId14"/>
    <p:sldId id="467" r:id="rId15"/>
    <p:sldId id="408" r:id="rId16"/>
    <p:sldId id="490" r:id="rId17"/>
    <p:sldId id="477" r:id="rId18"/>
    <p:sldId id="372" r:id="rId19"/>
    <p:sldId id="360" r:id="rId20"/>
    <p:sldId id="361" r:id="rId21"/>
    <p:sldId id="362" r:id="rId22"/>
    <p:sldId id="364" r:id="rId23"/>
    <p:sldId id="365" r:id="rId24"/>
    <p:sldId id="366" r:id="rId25"/>
    <p:sldId id="406" r:id="rId26"/>
    <p:sldId id="374" r:id="rId27"/>
    <p:sldId id="427" r:id="rId28"/>
    <p:sldId id="429" r:id="rId29"/>
    <p:sldId id="478" r:id="rId30"/>
    <p:sldId id="512" r:id="rId3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00"/>
    <a:srgbClr val="008000"/>
    <a:srgbClr val="EAEAEA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3792" autoAdjust="0"/>
  </p:normalViewPr>
  <p:slideViewPr>
    <p:cSldViewPr>
      <p:cViewPr varScale="1">
        <p:scale>
          <a:sx n="62" d="100"/>
          <a:sy n="62" d="100"/>
        </p:scale>
        <p:origin x="14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2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48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9FABDBC5-F080-428D-89A7-936F20C52521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B394739F-9F6D-4DD6-971E-8806E517B10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248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CEF8652-BAE8-43D6-B96E-9E5EE90E8754}" type="datetimeFigureOut">
              <a:rPr lang="en-GB" smtClean="0"/>
              <a:pPr/>
              <a:t>18/09/2024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55749A9B-4762-4BC7-AB56-F145381E25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70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49A9B-4762-4BC7-AB56-F145381E25E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1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67640" y="18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67640" y="1052640"/>
            <a:ext cx="8229240" cy="500112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pPr algn="ctr"/>
            <a:endParaRPr lang="en-US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919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Rounded MT Bold" panose="020F07040305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Rounded MT Bold" panose="020F0704030504030204" pitchFamily="34" charset="0"/>
              </a:defRPr>
            </a:lvl1pPr>
          </a:lstStyle>
          <a:p>
            <a:fld id="{AF2AEC77-7434-46CA-BE34-C63E21E2B0B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C00000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rt.sh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strike="noStrike" spc="-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Attacking sessions (continued),</a:t>
            </a:r>
            <a:br>
              <a:rPr lang="en-US" sz="2800" strike="noStrike" spc="-1" dirty="0">
                <a:solidFill>
                  <a:srgbClr val="C00000"/>
                </a:solidFill>
                <a:latin typeface="Arial Rounded MT Bold" panose="020F0704030504030204" pitchFamily="34" charset="0"/>
              </a:rPr>
            </a:br>
            <a:r>
              <a:rPr lang="en-US" sz="2800" strike="noStrike" spc="-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at application level </a:t>
            </a:r>
          </a:p>
          <a:p>
            <a:pPr algn="ctr">
              <a:lnSpc>
                <a:spcPct val="100000"/>
              </a:lnSpc>
            </a:pPr>
            <a:r>
              <a:rPr lang="en-US" sz="2800" strike="noStrike" spc="-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&amp;   </a:t>
            </a:r>
          </a:p>
          <a:p>
            <a:pPr algn="ctr">
              <a:lnSpc>
                <a:spcPct val="100000"/>
              </a:lnSpc>
            </a:pPr>
            <a:r>
              <a:rPr lang="en-US" sz="2800" strike="noStrike" spc="-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at HTTPS/TLS level</a:t>
            </a:r>
            <a:endParaRPr lang="en-US" sz="2800" strike="noStrike" spc="-1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 err="1">
                <a:solidFill>
                  <a:srgbClr val="0033CC"/>
                </a:solidFill>
                <a:latin typeface="Arial Rounded MT Bold" panose="020F0704030504030204" pitchFamily="34" charset="0"/>
              </a:rPr>
              <a:t>Güne&amp;scedil</a:t>
            </a:r>
            <a:r>
              <a:rPr lang="en-US" sz="2000" b="0" strike="noStrike" spc="-1">
                <a:solidFill>
                  <a:srgbClr val="0033CC"/>
                </a:solidFill>
                <a:latin typeface="Arial Rounded MT Bold" panose="020F0704030504030204" pitchFamily="34" charset="0"/>
              </a:rPr>
              <a:t>; Acar</a:t>
            </a:r>
            <a:r>
              <a:rPr lang="en-US" sz="2000" b="0" strike="noStrike" spc="-1" dirty="0">
                <a:solidFill>
                  <a:srgbClr val="0033CC"/>
                </a:solidFill>
                <a:latin typeface="Arial Rounded MT Bold" panose="020F0704030504030204" pitchFamily="34" charset="0"/>
              </a:rPr>
              <a:t> &amp; Erik Poll 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 Rounded MT Bold" panose="020F0704030504030204" pitchFamily="34" charset="0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33CC"/>
                </a:solidFill>
                <a:latin typeface="Arial Rounded MT Bold" panose="020F0704030504030204" pitchFamily="34" charset="0"/>
              </a:rPr>
              <a:t>Digital Security group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 err="1">
                <a:solidFill>
                  <a:srgbClr val="0033CC"/>
                </a:solidFill>
                <a:latin typeface="Arial Rounded MT Bold" panose="020F0704030504030204" pitchFamily="34" charset="0"/>
              </a:rPr>
              <a:t>Radboud</a:t>
            </a:r>
            <a:r>
              <a:rPr lang="en-US" sz="2000" b="0" strike="noStrike" spc="-1" dirty="0">
                <a:solidFill>
                  <a:srgbClr val="0033CC"/>
                </a:solidFill>
                <a:latin typeface="Arial Rounded MT Bold" panose="020F0704030504030204" pitchFamily="34" charset="0"/>
              </a:rPr>
              <a:t> University Nijmegen</a:t>
            </a:r>
            <a:endParaRPr lang="en-US" sz="2000" b="0" strike="noStrike" spc="-1" dirty="0">
              <a:latin typeface="Arial Rounded MT Bold" panose="020F0704030504030204" pitchFamily="34" charset="0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 dirty="0" err="1">
                <a:solidFill>
                  <a:srgbClr val="8B8B8B"/>
                </a:solidFill>
                <a:latin typeface="Arial Rounded MT Bold" panose="020F0704030504030204" pitchFamily="34" charset="0"/>
              </a:rPr>
              <a:t>websec</a:t>
            </a:r>
            <a:endParaRPr lang="en-US" sz="1200" b="0" strike="noStrike" spc="-1" dirty="0">
              <a:latin typeface="Arial Rounded MT Bold" panose="020F0704030504030204" pitchFamily="34" charset="0"/>
            </a:endParaRPr>
          </a:p>
        </p:txBody>
      </p:sp>
      <p:sp>
        <p:nvSpPr>
          <p:cNvPr id="91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5D943C24-EB8A-4560-9794-E296CC53DD5A}" type="slidenum">
              <a:rPr lang="en-US" sz="1200" b="0" strike="noStrike" spc="-1">
                <a:solidFill>
                  <a:srgbClr val="8B8B8B"/>
                </a:solidFill>
                <a:latin typeface="Arial Rounded MT Bold" panose="020F0704030504030204" pitchFamily="34" charset="0"/>
              </a:rPr>
              <a:t>1</a:t>
            </a:fld>
            <a:endParaRPr lang="en-US" sz="1200" b="0" strike="noStrike" spc="-1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Recap: cookie flags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The three cookie flags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secure</a:t>
            </a:r>
            <a:r>
              <a:rPr lang="en-US" sz="1900" dirty="0">
                <a:solidFill>
                  <a:srgbClr val="0033CC"/>
                </a:solidFill>
              </a:rPr>
              <a:t> </a:t>
            </a:r>
            <a:r>
              <a:rPr lang="en-US" sz="1900" dirty="0">
                <a:solidFill>
                  <a:srgbClr val="008000"/>
                </a:solidFill>
              </a:rPr>
              <a:t>    </a:t>
            </a:r>
            <a:r>
              <a:rPr lang="en-US" sz="1800" dirty="0">
                <a:solidFill>
                  <a:srgbClr val="008000"/>
                </a:solidFill>
              </a:rPr>
              <a:t>only ever sent cookie over HTTPS, never over HTTP</a:t>
            </a:r>
          </a:p>
          <a:p>
            <a:pPr lvl="2">
              <a:buNone/>
            </a:pPr>
            <a:r>
              <a:rPr lang="en-US" sz="1600" dirty="0"/>
              <a:t>Encrypting the cookie itself, when it is sent over HTTP, is pointless.</a:t>
            </a:r>
          </a:p>
          <a:p>
            <a:pPr lvl="2">
              <a:buNone/>
            </a:pPr>
            <a:r>
              <a:rPr lang="en-US" sz="1600" i="1" dirty="0"/>
              <a:t>Why?</a:t>
            </a:r>
          </a:p>
          <a:p>
            <a:pPr lvl="1">
              <a:buNone/>
            </a:pPr>
            <a:r>
              <a:rPr lang="en-US" sz="1600" i="1" dirty="0"/>
              <a:t>          Attackers can simply replay a stolen encrypted cookie!</a:t>
            </a:r>
          </a:p>
          <a:p>
            <a:pPr marL="857250" lvl="1" indent="-457200">
              <a:buFont typeface="+mj-lt"/>
              <a:buAutoNum type="arabicPeriod" startAt="2"/>
            </a:pPr>
            <a:r>
              <a:rPr lang="en-US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HTTPonly</a:t>
            </a:r>
            <a:r>
              <a:rPr lang="en-US" sz="19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dirty="0">
                <a:solidFill>
                  <a:srgbClr val="008000"/>
                </a:solidFill>
              </a:rPr>
              <a:t>inaccessible to scripts </a:t>
            </a:r>
          </a:p>
          <a:p>
            <a:pPr marL="1257300" lvl="3" indent="0">
              <a:buNone/>
            </a:pPr>
            <a:r>
              <a:rPr lang="en-US" sz="1600" dirty="0"/>
              <a:t>                      Confusing name: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HTTP(S)Only</a:t>
            </a:r>
            <a:r>
              <a:rPr lang="en-US" sz="1600" dirty="0"/>
              <a:t> would be better</a:t>
            </a:r>
          </a:p>
          <a:p>
            <a:pPr marL="857250" lvl="1" indent="-457200">
              <a:buAutoNum type="arabicPeriod" startAt="2"/>
            </a:pPr>
            <a:r>
              <a:rPr lang="en-US" sz="19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ameSite</a:t>
            </a:r>
            <a:r>
              <a:rPr lang="en-US" sz="1900" dirty="0">
                <a:solidFill>
                  <a:srgbClr val="0033CC"/>
                </a:solidFill>
              </a:rPr>
              <a:t>  </a:t>
            </a:r>
            <a:r>
              <a:rPr lang="en-US" sz="1900" dirty="0">
                <a:solidFill>
                  <a:srgbClr val="008000"/>
                </a:solidFill>
              </a:rPr>
              <a:t>   </a:t>
            </a:r>
            <a:r>
              <a:rPr lang="en-US" sz="1800" dirty="0">
                <a:solidFill>
                  <a:srgbClr val="008000"/>
                </a:solidFill>
              </a:rPr>
              <a:t>not added to links from different sites</a:t>
            </a:r>
            <a:endParaRPr lang="en-GB" sz="19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1900" dirty="0">
                <a:cs typeface="Courier New" pitchFamily="49" charset="0"/>
              </a:rPr>
              <a:t>protect</a:t>
            </a:r>
            <a:r>
              <a:rPr lang="en-US" sz="1900" dirty="0">
                <a:solidFill>
                  <a:srgbClr val="008000"/>
                </a:solidFill>
                <a:cs typeface="Courier New" pitchFamily="49" charset="0"/>
              </a:rPr>
              <a:t> </a:t>
            </a:r>
            <a:r>
              <a:rPr lang="en-US" sz="1900" dirty="0">
                <a:cs typeface="Courier New" pitchFamily="49" charset="0"/>
              </a:rPr>
              <a:t>against three </a:t>
            </a:r>
            <a:r>
              <a:rPr lang="en-US" sz="1900" dirty="0">
                <a:solidFill>
                  <a:srgbClr val="008000"/>
                </a:solidFill>
                <a:cs typeface="Courier New" pitchFamily="49" charset="0"/>
              </a:rPr>
              <a:t> </a:t>
            </a:r>
            <a:r>
              <a:rPr lang="en-US" sz="1900" dirty="0">
                <a:solidFill>
                  <a:srgbClr val="C00000"/>
                </a:solidFill>
                <a:cs typeface="Courier New" pitchFamily="49" charset="0"/>
              </a:rPr>
              <a:t>different attacker models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900" dirty="0">
                <a:cs typeface="Courier New" pitchFamily="49" charset="0"/>
              </a:rPr>
              <a:t>protects against </a:t>
            </a:r>
            <a:r>
              <a:rPr lang="en-US" sz="1900" dirty="0">
                <a:solidFill>
                  <a:srgbClr val="C00000"/>
                </a:solidFill>
                <a:cs typeface="Courier New" pitchFamily="49" charset="0"/>
              </a:rPr>
              <a:t>eavesdropping </a:t>
            </a:r>
            <a:r>
              <a:rPr lang="en-US" sz="1900" dirty="0">
                <a:cs typeface="Courier New" pitchFamily="49" charset="0"/>
              </a:rPr>
              <a:t>and</a:t>
            </a:r>
            <a:r>
              <a:rPr lang="en-US" sz="1900" dirty="0">
                <a:solidFill>
                  <a:srgbClr val="C00000"/>
                </a:solidFill>
                <a:cs typeface="Courier New" pitchFamily="49" charset="0"/>
              </a:rPr>
              <a:t> </a:t>
            </a:r>
            <a:r>
              <a:rPr lang="en-US" sz="1900" dirty="0" err="1">
                <a:solidFill>
                  <a:srgbClr val="C00000"/>
                </a:solidFill>
                <a:cs typeface="Courier New" pitchFamily="49" charset="0"/>
              </a:rPr>
              <a:t>MitM</a:t>
            </a:r>
            <a:r>
              <a:rPr lang="en-US" sz="1900" dirty="0">
                <a:solidFill>
                  <a:srgbClr val="008000"/>
                </a:solidFill>
                <a:cs typeface="Courier New" pitchFamily="49" charset="0"/>
              </a:rPr>
              <a:t> </a:t>
            </a:r>
            <a:r>
              <a:rPr lang="en-US" sz="1900" dirty="0">
                <a:cs typeface="Courier New" pitchFamily="49" charset="0"/>
              </a:rPr>
              <a:t> 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900" dirty="0">
                <a:cs typeface="Courier New" pitchFamily="49" charset="0"/>
              </a:rPr>
              <a:t>protects against </a:t>
            </a:r>
            <a:r>
              <a:rPr lang="en-US" sz="1900" dirty="0">
                <a:solidFill>
                  <a:srgbClr val="C00000"/>
                </a:solidFill>
                <a:cs typeface="Courier New" pitchFamily="49" charset="0"/>
              </a:rPr>
              <a:t>XSS</a:t>
            </a:r>
            <a:r>
              <a:rPr lang="en-US" sz="1900" dirty="0">
                <a:cs typeface="Courier New" pitchFamily="49" charset="0"/>
              </a:rPr>
              <a:t>: </a:t>
            </a:r>
            <a:r>
              <a:rPr lang="en-US" sz="1900" dirty="0">
                <a:solidFill>
                  <a:srgbClr val="C00000"/>
                </a:solidFill>
                <a:cs typeface="Courier New" pitchFamily="49" charset="0"/>
              </a:rPr>
              <a:t>client-side scripts </a:t>
            </a:r>
            <a:r>
              <a:rPr lang="en-US" sz="1900" dirty="0">
                <a:cs typeface="Courier New" pitchFamily="49" charset="0"/>
              </a:rPr>
              <a:t>injected</a:t>
            </a:r>
            <a:r>
              <a:rPr lang="en-US" sz="1900" dirty="0">
                <a:solidFill>
                  <a:srgbClr val="008000"/>
                </a:solidFill>
                <a:cs typeface="Courier New" pitchFamily="49" charset="0"/>
              </a:rPr>
              <a:t> </a:t>
            </a:r>
            <a:r>
              <a:rPr lang="en-US" sz="1900" dirty="0">
                <a:cs typeface="Courier New" pitchFamily="49" charset="0"/>
              </a:rPr>
              <a:t>into the ‘real’ website  (discussed in later lecture)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900" dirty="0">
                <a:cs typeface="Courier New" pitchFamily="49" charset="0"/>
              </a:rPr>
              <a:t>protects against </a:t>
            </a:r>
            <a:r>
              <a:rPr lang="en-US" sz="1900" dirty="0">
                <a:solidFill>
                  <a:srgbClr val="C00000"/>
                </a:solidFill>
                <a:cs typeface="Courier New" pitchFamily="49" charset="0"/>
              </a:rPr>
              <a:t>malicious sites that link to a benign site (CSRF)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0" dirty="0"/>
              <a:t>Attacking HTTPS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6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rikpoll\Desktop\laptop21.jpg"/>
          <p:cNvPicPr>
            <a:picLocks noChangeAspect="1" noChangeArrowheads="1"/>
          </p:cNvPicPr>
          <p:nvPr/>
        </p:nvPicPr>
        <p:blipFill>
          <a:blip r:embed="rId2" cstate="print"/>
          <a:srcRect l="756" t="7811" r="1764" b="20661"/>
          <a:stretch>
            <a:fillRect/>
          </a:stretch>
        </p:blipFill>
        <p:spPr bwMode="auto">
          <a:xfrm flipH="1">
            <a:off x="1979712" y="3717032"/>
            <a:ext cx="2227824" cy="154454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trusting? And for what?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38914" name="Picture 2" descr="http://paolospaccamonti.com/prova-wordpress/wp-content/gallery/prova/generic-man.png"/>
          <p:cNvPicPr>
            <a:picLocks noChangeAspect="1" noChangeArrowheads="1"/>
          </p:cNvPicPr>
          <p:nvPr/>
        </p:nvPicPr>
        <p:blipFill>
          <a:blip r:embed="rId3" cstate="print"/>
          <a:srcRect l="39624" t="11426" r="39624" b="14063"/>
          <a:stretch>
            <a:fillRect/>
          </a:stretch>
        </p:blipFill>
        <p:spPr bwMode="auto">
          <a:xfrm>
            <a:off x="683568" y="2780928"/>
            <a:ext cx="1109609" cy="2763797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>
            <a:off x="1979712" y="4077072"/>
            <a:ext cx="43204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211960" y="4077072"/>
            <a:ext cx="23762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211960" y="4509120"/>
            <a:ext cx="23762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907704" y="4293096"/>
            <a:ext cx="43204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rikpoll\Desktop\HP-serv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284984"/>
            <a:ext cx="1772397" cy="2293690"/>
          </a:xfrm>
          <a:prstGeom prst="rect">
            <a:avLst/>
          </a:prstGeom>
          <a:noFill/>
        </p:spPr>
      </p:pic>
      <p:sp>
        <p:nvSpPr>
          <p:cNvPr id="2050" name="AutoShape 2" descr="data:image/jpeg;base64,/9j/4AAQSkZJRgABAQAAAQABAAD/2wCEAAkGBxQSEhQUExQUFhMVGBwZGBYYFBwYGhgdFhocHBcaGBoYHCggGRwlGxcZIjEhJSkrLi4wFx8zODMsNygtLisBCgoKDg0OGxAQGy0mICQtLCwsLCwsLC8sLCwsLCwsLCwsLCwsLCwsLCwsLCwsLCwsLCwsLCwsLCwsLCwsLCwsLP/AABEIAHsBmgMBEQACEQEDEQH/xAAcAAEAAgMBAQEAAAAAAAAAAAAABgcEBQgDAgH/xABOEAACAQMBBQQFBwgFCgcBAAABAgMABBEFBgcSITETQVFhInGBkaEUIzJScoKSCEJTYpOiscEzQ1SywhUWFzREg5TD0tM1Y2Rz0eHwJP/EABoBAQACAwEAAAAAAAAAAAAAAAADBAECBQb/xAA1EQACAQIDBQYGAgEFAQAAAAAAAQIDEQQhMQUSE0FRImFxkaHRFDKBscHhQvAzNENScoIj/9oADAMBAAIRAxEAPwC8aAUAoBQCgNVrG0dra/08yIevDnLn1IuWPurDklqWKOFrVvki39vPQiN9vZtlyIoZpPM8KA+8k/Co3VR0aexKr+aSXr/fM1E292XPo2sYH60pP8FFY4paWw4c5vy/Z+wb3pPz7VCP1ZSP4qacUxLYcOU35fs3VhvXtHwJY5ovPhDr+6eL92tlVRVqbFrR+Vp+n39yX6VrVvcjMEySY6hW5j1r1HtFbqSehzauHq0napFo2FZIRQCgFAKAUAoBQCgFAKAUAoBQCgFAKAUAoBQCgFAKAUAoBQCgFAKAUAoBQCgFAKAUAoBQCgFAKAUAoBQGBrWsw2kZkncIvQd5Y/VUdWNYbS1JqFCpWluwV2VDtPvIuLglIMwReR+db1sPo+pfeaglUb0PSYXZVKlnU7T9PLn9fIhLMSSSSSeZJ5k+ZPfWh1NMj8oBQCgFAfcMrIwZGZWHRlJUj1EcxQNJqzV0T/ZbedLEQl2DLH07QD5xfX3OPcfXUkajWpx8VsiE+1RyfTl+vt4Fs6dfxzxrJC6vG3RgfeD4HyPOpk76HnKlKdOW7NWZk1k0FAKAUAoBQCgFAKAUAoBQCgFAKAUAoBQCgFAKAUAoBQCgFAKAUAoBQCgFAKAUAoBQCgFAKAUAoDT7U7RRWMJlk5k8kQHm7eA8B4nurWUrIs4XCzxE9yP1fQoXXtbmvJTLM2T+ao+ig+qo7h8T31Xbu7s9fh8PToQ3IL3fia2sExv9ndj7q9wYk4Y/0snop93llvYCPOtoxbKmJx1GhlJ59Fr+iwNL3TQKAZ5pJG8FxGv82+IqRUlzONV21Uf+OKXjm/b0N9Bu+09f9mB+07t/eatlCJUltPFP+fkkvwfNxu809/8AZ+HzWR1+AbFHTiZjtTFR/l5pexHtW3SxkE207ofqyAOvqyMEevnWrpdC7S23Nf5Ip+GX99Cvdf2ZubI/PxkLnAkX0kP3u4+RwaicWtTs4fF0a67Dz6c/74GnrBYN3sttNNYS8cZyhPzkRPouP5N4N/Ecq2jLdZVxWEp4mFpa8n0/RfWh6vFdwrNCcq3d3qe9WHcRVhO6ueRr0J0ZuE9UZ9ZIRQCgFAKAUAoBQCgFAKAUAoBQCgFAKAUAoBQCgFAKAUAoBQCgFAKAUAoBQCgFAKAUAoBQCgPG8ukijeSQhURSzE9wAyaN2NoQc5KMdWc87VbQPfXDStkL0jT6i9w9Z6k+PkBVWUru57PCYaOHpqC15vq/7oacmsFotPYPd0MLPerknmkBHIeBlHef1O7v8BLCnzZ5/H7Vd3ToPxl7e/kWgqgDA5AdBUxwD9oBQCgFAec8KupR1VlYYKsAQQeoIPIihmMnF3Tsyotv933YBri1BMI5vF1MY72XvKeI6j1dIJ07Zo9Js/afEap1deT6+Pf9yvKjOySbYPag2NwCxPyeTAlXw8HA8V+Iz5VtCW6yjj8GsRTy+Zae31+5fqsCAQcg8wR31ZPHtWP2gFAQtt6ulAkfKjy/9PP/ANurHwtXp6o04kepvtndpLa/RntZO0RG4WPA6YOAcemoJ5Ee+op05QdpGyaehtq0Mlc74NsrjTxbLbFQ8pkLFlDeinCOh6c3+FWsNRjUvvEdSbisiBaRvS1OaeGLtIvnZUj/AKFfz3C/zqxLDU1FsjjVbdjoOuaWBQCgFAKAUAoBQCgFAKAUAoBQCgFAfMjhQSeQAyT5DrQEMG9fSf7Uf+Hn/wC1Vj4Wr09Uab8epItn9ft76My2zmSMMULcDp6QAJGHUE8mHPpUU6coO0jZNPQ2daGRQCgFAKAUAoBQCgFAKAUBWO+XXMLHaIfp/OS/ZB+bU+tgT9weNRVJcjvbFw926z5ZL8+n3KpqE9AWLuo2VEz/ACuZcxxnESnozjq58Qvd558KkpxvmcXa2McFwYPN6+HT6/bxLfqc82KArHXt58kFzNCkEbLG5QMXIJ4eR6DxzUTqNM72H2PGpSjNyaur6Hjp29SaWaKP5NGO0kRM8bcuNgvh51jivobVNjU4QlLfeSb06ItSpjz4oBQCgKO3l7KizmEkQxbzE4A6I/Up5AjmPaO6q842Z6vZmMdeG7P5l6rr7kMrQ6ZdO6PXe2tTA5y9vgDzjbPB7sFfUB41PTd1Y8xtfD8OrxFpL78/cndSHINbtJfdhaXE36KGR/aqEj4itoR3pJGHocjKOVdsos6E3NdlbaSssrpGs0sjFnYKCQ3Zjmxx0jrmYq8qtkW6dlEm1vr1rIwRLmB3bkFWZGJ9QByaruElqje6KR3+XvHfxx90UA98jMT8FWuhg1aDfeV67zNFuns+11W1HcjNIfuIxH73DUmIdqbNaS7R0Vq+vW1qM3E8UWegdwCfUvU+wVy4wlLRFptI0a7zdLJx8rX2xyAe8pipPh6nQ14kepJNO1KG4TjgljlT6yOGHqyp6+VRSi4uzRuZVYB5zzKilnZVUcyzEAD1k8hRK4IpfbzdMiODdKx/8tXkH4kUg++p1h6j5GjnFczGi3s6Wxx8oYeuCUD+5WfhavT7DiR6kn0fXba7Xit545QOvA4JH2h1X2ioZQlH5kbJpnvf6lDAAZpYog3IGSRUBI7hxEZrCi3og2lqYX+dFl/bLX/iI/8Aqrbhz6PyMby6m3FaGwoDDvNVgiZUlmijd/oq8iqzZOBwhjk8+XKtlFvRGG0jMrUyKA195rtrExSW5gjcdVeZFYZ6ZDHNbKEnmkYckjQbZbW2q2N0Y7q3eTsXCKsyMxZlIXADZPM1JSpSc1dM1lJW1OZBXXKR0Jun1S0ttMgSS5t0kYu7K0yKwLOxGQWyDw8NczERlKo2ky5BpR1JtZ65bTNwRXEEjnmFSZGbl15Kc1XcJLNo3UkzYVqZNDq+2djakrNdRKw6oG43HrVMsPdUkaU5aI1cktTRNvc0sH+mkPmIJP5rUnwtXp6oxxI9TY6ZvF02chUuowx6CQNFnyBkABPlWssPUjqjKnF6EpU55joahNj9oBQCgFAKAUBzltbqRuby4lzkFyq/ZT0V+Az7TVWTuz22EpcKhGHd6vM11latLIkSfSkZUX1sQB/GsE05qEXJ6JX8jpTSrBLeGOGMYSNQo9nefMnmfXVpKyseHq1JVZuctWZVZIxQHMeoXHayyyfpJHf8bE/zqoz3lOG5BR6JLyRtNiIePULUf+aD+DLf4a2jqivjpbuGm+775Fu63vAtbWd4JBKXTGeFAR6Shhg8XgwqZzSdjzlDZlatTVSNrPv+h+aNvBtbqZIIxNxyEgcSADkCxyeLwBoppuwrbMrUabqStZd5LK3OcKA1G1mji8tZYT9Jlyh8HXmh949xNayV1Ys4Su6FaM/Pw5nOePHke8eHjVY9qSndnqXYahFz9GbMTfe5p++FHtNbwdpFDadLiYaXVZ+/oX1Vg8gQvfFe9lpVx4ycEY++68X7oap8Mr1EaVHaJzSTXWKRdm1ezN1LounWtrC0jAJJKAyrg9mSc8bDOXkJ9lc+nUiqspSZblFuNkavdbsHe2+oxzXNuY441chi6H0mUqBhWJ6MfdW+IrwlC0Wa06bTuyIb0L3ttVu27lkEY/3Sqh+Kk+2p8OrU0RVXeR87v4b5rhv8nr88YyhkIGIlcjL8R5KfRwOp64BPRWcN3t6GaW9yLDt9yZky91eyPM3NmVOLn5vISz+s4qq8ZbKMciXhX1ZAd4Gw8mlyIC4lhlzwSBeE5XqrLk4OCDnPP2VZo1lUXeQ1Ke6avZTaGWwuUnjYgAjtFB5SJ+crDv5Zx4HBrepTU42ZiEmmdT6tfCCGSUo79mpbgjUs7Y6BVHUmuPFXdi6ynotmtS15u3u5Da2hOY4iCeXcVjOM/wDuPzPcMYq9xKdDKObId2U9SQQ7k7ADDS3THx40HuAj/jmo3jJ9EZ4MSIbebpjZwvcW0rSxRjLo4HGqjqwZQAwHUjAwATzqejit97skaTo80VxYX0kEiywu0cinKupwR/8AI8QeR76tSipKzIFJrQuva6f/ACts8t0VHaxYlYAYAaJjHPj9Xh42A9Vc+muFX3f73FqXagUWRXRKlzqrd/qnyrTrWUnLGMK58Wj9Bz+JSa49aO7NovRd0Z+0WtRWVvJcTHCIM472P5qLnqxPIVrCDnLdRluyucs7Sa3LfXElxMfTc8gDyRR9FF8AB7zk9TXXpwUI7qKcptu503sRrfy2xt5/zmTD/bT0ZP3lPsIrk1Ybk3EuRd1c9tqtejsbWS4k6IPRXvdjyRR6zj1DJ7qxTg5yUUG7K5y8RcahdEgGW5uHJwO8nJIGTgKAO84AXyrr9mnHuRTzmzJ1zZG8s0ElzAYkZuEMXQ5YgnGFYnop91YhVhN2ixKm4q7NITUhoSsbtdUP+xv+0i/7lQ/EUuv3JeFImO7DZifTbia8v4uwgit39NmRuZZOgRic8Knl35xUGIqRqRUYO7uSU4uObI9tzvNub1mSFmgtegVTh3HjIw58/qjl4561JSw0YZvNmk6reh4bBbuJ9RHacQhtgcdoV4i5B5iNcjOOYLE4zy54OM1sQqeWrEKblmywv9B1pw/6zdcXj83jP2ezz8arfGT6Il4MSr9vNjJdMmVHYSRSAmOQDHFw44gy5OGGR3kHI8wLdGsqiuQThus3W6vbuWznjt5XLWkjBMMSeyLclZPBc4yvTBz16x4igpLeWpvSqO9mdFVzCyKAUAoBQGFrd12VvPJ+jid/wqT/ACrDyRLQhv1Yx6tL1OZ1HKqp7pkw3VWYk1GMnpEjye0DhHxf4VvTXaObtae7hn3tL8/gvWrB5IUBg67c9lbTyfUidvwqTWHoS0Ib9WMerX3OaFHIVVPdMlm66Hi1KH9USN+4R/iren8xztqythZd9l6/o+durGaTULllhmKl8AiJiDwqq8iBz6ViSe8zOAqU44aCclp1XVmbux0uUajEzxSqqq5y0bKMlCo5kfrVmmu0RbUrQeGkoyTvbRrqXdVg8qKAUBzvtvZiG/ukHTtCw/3gD/4qrSVmz2mBnv4eEu63ll+DU2dx2ckcg6o6v+Fgf5VqWJx34uPVNeZ06DmrZ4Mqr8oO94bW2hzzkmL48RGhB+Mi1cwa7TZDWfZKRs7UyyRxDrI6oPW7BR/Gug3ZXK8VdnYUaBQAOgGB7K4ZeP12ABJ6DmfZQHH2o3fbTSy/pZHf8bFv513IqySKMndl0/k9WeLe6m+vKsf7NOL/AJtUMa+0kWKKyLZqkTFO/lD3Q4bOLvLSP7FCqP7x91XsEs2yCu8iptAsu3ureH9JLGh9TOAfhmrs3aLZBBXZ1hqupw20bSzyLHGvVmOB5Ad5J7gOZrjRi5OyLrdirdb33xqxW1tmkH6SVuzB9SAEkesqfKrcMG/5MidZLQjku+6+zyjtAPApIT7+1H8KlWDh3mvGlyRMtnduJNR0zUpZ440SGF1yhJDExOW5NnGPR7++oJ0VTqRSepJGTkncoMV0imdKbrNMH+RoI3GVmSRmHiszMcfhYVycRL/6touwXZsc6anYNbzSwv8ASidkPmUJGfUcZ9tdSMt5JoqSVmXTuA1UG2uYGP8AQyCQZ7llHP2cSMfvVQxke0pdSxRfZILvU20OoXHBET8lhJEYH9Y3QyY+C+XP84irOHo8ON3qyOrPedkRPVdMltpTFOhSQBSVPUcahh8CPbkd1TRkpK6I5RcXZlsfk/a3/rFmx8Jox7lkA/cPtNUsZDSX0J6MsrEd3ybW/LLrsI2zb2xI5dHk6O3mF+iPvHvqXC0tyN3qzStO7sTfcnsf2EPy2Zfnp1+bBHNIjzz635H1BfE1XxVXee6tES0oWVzXflD3no2cPi0kh+6FVf77e6t8EtWYrPIqfZ2z7a7tosZ7SaNT6mcA/DNXJu0W+4rwV5I66ril4pv8oDXGHYWanCsO2kHjglYwfLIc+tV8KvYOGsvoQVpZWKk0jTzcTwwKcGWRYwcZxxsBxY78A59lXZS3U2QRV3YuvareOukTLY29qjxwRIMmXgxkZC4CH83hOe/iqhTw7qrfb1LMqijkab/TrJ/Yo/8AiD/263+CX/L0NeMuhFtvt4LapHEjW6xdkxYMJS+eIYI5qMdx9lTUaHDbdzSpU3laxCZDyPqqwRR1OyICeFc9cDPrxzrhMvnpQCgFAKA0m23/AIfd/wDsSf3TWs/lZawP+pp/9l9znaqx7QsDcuB8sl8ewOPxpn+VSUtTj7a/wR/7fhlyVOeZFARveNPwabcnxQJ+Ngv+KtJ/KXtmx3sVDxv5ZnP9Vz2BPNzUOb6Ru5YG97OmPgDUlJZnJ21K2HS6y/DLoqc8uKAUAoBQFE71P/Epfsx/3BVep8x63ZP+lj4v7kQk6H1VGzpLU6ftPoJ9kfwq4eCn8zKN/KBvOK8t4v0cJb9q5H8IxXRwa7LZVrvkRLdradrqlmuOQl4/2SmQfFBU1d2psjpLtHUtcguGk22vex0+7kBwVgkx6ypC/EipKSvNLvMS0OUAK7JQOk9zVl2WlQEjBkLyH7zkKfwha5WJd6jLtNWiTeq5uc+7+bzj1FEzyigUY8GdnY/u8FdLBq0L95Wr6mn3R2fa6tbcsiMvI3kERsH8ZWpMS7U2a0V2j13sbTPeX0icR7C3cxxr3ZX0ZHI7yWBGfADzzjD01CCfNmasm3Y8d1+yqajecEpPYxp2kgBwW5gKmeoyTzI54B6E5GcRVdON1qYpQ3mdG6Zo1vbqEghijUdyIB7yBknzNcuU5SzbLVkRTfDciHSrgLhWlKR8hjPE68WcfqK1TYZXqI1qO0Tm1q6pTR13s9Zdha28P6KJE/AgH8q4k5b0my8tCht+Gk9jqJlA9G5jV/vL6Dj3Kh+9XRwk707dCtWWdyF2GqywJMkbcKzp2cmOpXIJGe7OMHyJHfVhxTab5Eak0WVuW2H7ZxfXC/NIfmFI+m6n+k+ypGB+tz/NGamKrW7C+pNShzZsN/8AoHKG9UdPmZfUcmIn1HiH3lrXBz1gZrRurlS6PqstrJ2sLcEnC6cXgJFKn2jOR5gVdlFSVmQRk46El3W7If5Quhxj/wDmhw0vg31I/vEc/IHxFRYiruRy1ZvShd3Ol1GOQ6VyS2c+b97vj1JU7ooEHtZnY/ArXTwitTv3lavqavdDadpq1t4R8ch+6jAfvMK3xLtTZrR+Y6Yrkls5+39wMNRjY/Ra3TB+y8nEPiPfXSwb7H1K1fVEN2Rv1t761mfkkcyFj4LxYY+wEn2VPVjvQaI6btJHUdzoltKxeS3gd2xl2iRicDAySMnkAPZXIU5LJMuWR5f5tWf9ktv2Ef8A01niT6sbq6D/ADas/wCyW37CP/ppxJ9WN1dDDh0/THleFYrFpo+bxiOIuufFcZHUe+suVRK93YxaJIajNhQCgFAKA1+0Ft2trcRjq8Uij1shA/jWJK6JsPPcqxl0afqc1KeVVT3LJnumugmoqD/WRug9fJ/8Brem+0cza8N7DN9Gn+PyXlVg8mKAhm9x8ac4+tJGP3s/yqOp8p1NkK+JXg/sUdUB6onG6rW7e1mm+UOI+0RQrEHh9EkkEjp1HXwqSm0nmcra2Hq1oR4avZu5bdprttL/AEdxA/ksqk+4GplJM85PDVofNBr6M2AOayQn7QCgFAc9bfXfa6hdMOgfgH+7AQ/FTVabvJns9nw3MNBd1/PM0lvCZHVB1dgo+8QP51qWpS3U5dM/I6fVcADwq2eCZQ+/rRpFu0uuEmGSNU4u5XQt6J8Mggjx5+FdHBzW7u8yvWi9SB7La01ldw3KjiMTZK5xxKwKuM9xKscHxxVmpDfi4kMJbruXzDve0wpxNLIhxzRoXLDyyoK+44rnfCVL6FpVIsw97OuJLonaRk8F00QXIwcFu0II7jiM5rOGg1Vs+VxUa3TnxjXTKiR1tspZdhZWsXfHDGp9YQZ+Oa4tSW9JsvLQ2taGTlreXedrql42cgS8H7ICM/FDXXoK1NFOrnIlv5P1nxXlxL+jhC/tXB/hGahxj7KRJQXMjm8/ZmWyvZWZT2E8jSRSdx4yWZCe5gSRjwANS4eopwS5o1qwadzWbHbUS6dcCeIBsqVdG6OpwcZHQ5AIPl38xW9WmqkbM0hPdZZ535x8IxZSGQ8gvbDBJ6AELk+6qfwT6k/GT5EU3l7Q6hcxW5u4Vt4JGZ4ocHjPAAC78XPGJMDIXOTy5A1PQhTi3uu7NKrk1mRDZu07a7tosZ7SeNT6i44vhmpqjtFvuI4LtI65ril0rTfzpPa2KTqPSt5AT9iT0G/e7M+w1bwkrTt1IqqvEqnd3sg2pXIQ5FvHhpnHLA7kU/WbGPIZPdzuV6qpx7+RDThvM6ctbdY0WNFCogCqoGAABgADwxXJbbd2WzA2n0dby1mt2xiVCAT+a3VG9jAH2VtTm4SUkYaurHKdvpsrzi3VD25k7Lg7+PPCQfUQcnuwTXYcklvciluu9jqPYvZtNPtI4EwWHpSPj6bt9JvV3DwAArkVajqSuy5GO6rG9qM2Oet+OjyRagbgqexnVOF+4MihWTyOFB88+Rrp4SacLc0Vq0c7kW2L2hOn3kVwF41XKuvQsjDDYJ7xyI8xU1Wnvx3SOnLdZeX+l3S+DiM0gOPoGGTi9XJeH44rn/C1ehaVSLPXb7ZZNYs43hIEyjtIWYYyHAJR+9Q3L1FR5isUarpSs9OYnFTRztqmmy20hinjaOQdVYY9o7mHmMiunGSkroqOLWpONjt7FzZxrDKguIUwFy3DIgH5obB4gO4EZ7s4xivVwsZu6yJI1rakw/05W+P9VuM/aTHv4v5VB8FLqiXjRNJe7zdR1Jvk+n25iLciUPaSAHvLkBYh5keo1IsNTp9qbNeJKXyosDdvsONOjZ5GEl3NzlkySB38Ck8yM8yx5seZ6ACtXrcR5aIkjGxM6gNxQCgFAKAUBzbtJpxt7qeHGAkjcP2T6SfukVVkrOx7jDVeLRjPqvXn6mPpd80E0Uy/SjdXHnwnJHtGR7awnbM3q01Ug4PmrHSlldLLGkiHKOoZT4hhkVaTueGnBwk4y1R7Vk1I7vA0trmwmjQZcAOo7yUYNgeZAI9tazV0Xdn1lSxEZS0088jn2qx7IUMAihm5bG6bZdkUXcpYBh8zHkgYPWRh0Oe7y594xNTjzPO7Xxik+DHlq/x7+RZlSnCFAa7aHVVtbaWdvzFJA8WPJF9rED21iTsrk2HoutVjTXP+s5udyxJY5YkknxJ5k++qp7hJLJEi3d6d2+oQD82M9q3qj5r+/wAPvraCvIpbRq8PDSfXLz/VzoCrJ4487m3SRWSRVdGGGVlDKwPUEHkRWU2s0CK3O7PS3OTaIPsO6D3IwFTLEVFzNHTizN0vYfT7dg0VpCGHRmXjYHxBfJB9VayrTlqzKikbe/06GdQs0Ucqg5CyIrgHBGQGBwcEjPnUak46My0nqYP+atj/AGK0/wCHj/6a34s/+T8zG5HobiozYUBqZNmbJiWa0tSzEkk28ZJJOSSSvMk881vxJ9X5mu6uhlafpUEHF2EMUXFji7ONU4sZxnhAzjJ95rEpSlqzKSWh73VskqFJEV0YYKuoZSPAg8jWE2s0ZI3Lu60xjk2cQ9WVHuUgVLx6nU13EbLSdmLO1PFBbQxt041jHF+LHF8a0lUnLVmUkjK1DSLecgzQQylchTJEr4z1xxA4zge6sRnKOjDSep422ztpGweO1tkdTlWWBFYHxBC5FZdSbVm2Y3UuRs60Njxu7VJUaORFdGGGRlDKR4EHkaym07oHjpmlw2ylIIY4lJ4isaKgJwBkhQMnAHPyrMpOWbYMytQKA10WhWyzGdbeFZySTKIlDkt9I8QGcnvrbfla18jFkbGtTIoDxvLRJUMcqLIjcmR1DKfWDyNZTad0CLT7sdLY5Noo8lkkUe5XAqZYmouZo6cWbHSti7C2YNDawq46OV4mHqZ8kew1pKtOWTZlRSN9UZsYmpaXDcLwTxRyp9WRAw9YyOR862jJxzTFiM3G67S3OTagfZlkUe5XAqVYmquZpw49D6td2OlxnItVb7byOPc7EUeJqPmFCK5EmsNPigQJDHHEg/NRAg9yjFQuTk7s3sZNYAoBQCgFAKAUBVO+XRMNHdqOR+bk8iMmNv4r7FqGquZ6HYuIydF+K/P98SsaiO6Wluj2oAHyKU45kwk+fNo/4sPWR3CpacuRwNr4P/fh/wCvf8MtKpjgCgI1rmwtndMXeMpIerxtwE+ZH0SfMjNaOCZeobRr0Vuxd10ef7I1cbooj/R3Mq/aRX/hw1rwkXo7cn/KC+ja9z40vdMEmRppxLEpyyCIrxY6AnjPLPX3VhUs8zNXbTlBqEbPre9vQswDHIdKmOEftAKAprettQLiUW0RzFCcuR0eQcsepeY9ZPgKgqSvkj0+ycHw4cWWr07l+/sQCozrlw7ndE7OB7lx6UxwmfqITz+82fYq1NTWVzze2cRvVFSX8dfF+3uWHUpxRQCgFAKAUAoBQCgFAKAhO93UexsDi7a0aSRUWVVdieRYrmP0lyFPpDwx30BXt9vaeBbOG1uBOqIFuZ5oH4mPEASoJBPo58SeXfQGTtfvIS7uYBa3sttZRKWuJlQh2ZjyjRCuWbC8uWBxknkKAnmhbxrOeSKEC4iMmFiM8TKJDjkFck5J8zz9ZoCSa3rENpE01xII417zzJJ6KoHNmPgOdARFN7en9qscvyiDi6PNAyKc9+eoHmRigJZrutQ2du9xMxEKcOWClvpsFXAXmebCgKt2J3vGa7kju2VYnYJbhIW4mLyYTjIJx6OOuOvlQEml3v6Woc9s+VOOEQvluueHlggY69OnjQG02U2/s9RkMVs0hdU4yGjZcDIHU8s5Ycs+NAei7dWXyqW17UiWEM0hKkIgjHE5Ln0cAGgNMN7mnksUFy8SHDTLbuY18yeoGOfSgIzt3vh7OWJNOkjdAWEztEzDqvCUORxcuI8s0BYtjthazWb3qO3yaPiLMUYH5v6WFIyfCgK10PfNm+mFyyrYjj7EpCxkb0wIuLBJGUyTy68qA8dD3gvHrN98quJfksZmSKEAvlllVUCIoJJ4Qx8BQE5sd41leW90YJ3jeGF3YtEeNFAx2iqeT8JI5A9cA9RQEZ2F22gsbLtLy/muu2mdUcxSnhMaoXUcY4iPTU+GTgdDQEgl3u6YsgQyycJOBJ2L9n4EhsZIB7wCKA2e1O8CysCiTSFpHAKxxL2jEHoeXIA92Tz7s0BgQb1tOZ0j45lldgnZtA4dWYgKGGMDPEOeaAnFAKAUAoBQCgMTVdPS4heGQZSReE/yI8CDgjzFYaurElKrKlNTjqjnfX9Hks53gl+kvRscnU/RYeR+BBHdVZqzse0w9eNemqkefo+hgIxBBBIIOQQcEEdCCOhzWCZq+TLj2D3gLcBYLlglx0VzyWXw8lfy6Hu8BPCd8meZ2hsx0m6lLOPTp+v6+pP6kOOKAUAoBQAmgKw3gbwgA1vZtknIkmU8h4rGR1b9bu7ufMRTqckd7Z+zHdVay8F7+39dVCoT0JvNj9nWvrhYhkRr6Urj81fAH6zdB7T3Gtox3mVMZilh6W/z5Lv/AFzOhIIVRVRAFVQFUDoABgAeyrJ4yUnJtvVnpQwKAUAoBQCgFAKAUAoBQFN/lJXWILOL6zyP+zUL/wA2gNXtBbL/AJx6bbtyW3jtk58hmIM6j8WBQEr3o7LwapPFAl1HDewoXEbqcSJIcZB5cwY+q5x3jmKAj+h7UahFqkGm37W16C681VXMbAFldWCrh0xk8S5A5+BoDcb6NsJbWS1t4FiWV/nBcSorCHnwApxghTzbLYOB66Agm92KdI7aObUkvmYs3AsUamM4AyGQk8LcWADyOM91AX9O3YWjHr2MJP7NP/qgKe3EyrDYancZHEignxAiiZgfVkt7jQGd+TjZgW93MRzMiJnHPCJxED9pQGt3AX8Qm1CaaSONmVG9JgvJmkZyM45A8OfWKA0OiR295f6q1xcdlBcGSNJhkgNPcK0Jz04MRc8kAjlnnQG01JtT2dijCXdrNau5CRcIbPECzEqQGCnByVcjmOmaA+dfmW41rRwY1t07G0bsgAqx8TNLwAYAHMhcYFAdAk4BoCkPyf5xJcalO5HEwRvPDvI7H2YFAfX5O8Rlmv7lxlj2Y4sd8jSO4B/Dn2UBEHn+e1+cYwVlQY/9TeIo/dBoDDmtQ8GjQY5zPIxHj210Ih7xEKAsL8o+ZVhsogAPSkYADGAiquB4D0xy8qA0Wy1xFZ7QzHUWWMoHWN35KpAQQnJ5KOxGATy5igMnafU4dR2ksfk7rJGjQqXXmrGKR5WwfzhzAz0oC/KAUAoBQCgFAKAju2myqX8WOSzJkxyY6HvVvFT8OtaSjvF3BY2WGnfVPVf3mUPqenyW8jRTIUkXqD8CD3g9xFV2rZHrqVWFWKnB3TMUihITDZveJdWoCP8APxDkFc4ZR+q/M+wg+yt4zaOZidl0a2a7L7tPL2LB0veZYygcbPC3g6nH4lyMevFSKomcarsjEQ+Vby7vZm9h2ns3+jdW5/3yZ9xNbby6lSWDrx1hLyZ8z7U2SfSu7f1CVSfcDmm8upmODxEtIS8mR7Vd6NnGD2XHO3dwqUX2s4HL1A1q6iLtLY9efz2ivP0RXe023N1egozCOE/1SdCP126t6uQ8qilNs7WF2dRoZrN9X+FyIxWpeNjoOizXkoihXLHmzH6KDvZj3D+PdWUruyIcRiIUIb83+/AvzZjZ+KxgEUfM9Xcjm7d5Ph5DuFWIxUUeQxWJniKm/L6Lojb1sVhQCgFAKAUAoBQCgFAKAUBqda2btbtka5hSUx54C2fRzgnHPyHuoDF2j2Ksb9le6t1kdRgNxOjY64JjYEjJPI+NAed/sFp00McElrGYosiMDiQrk5OHQhuZOTz5nrQHrs5sZY2BLWtukbkYL5Z3weo43JYDkOQOOVAZG0WzNrfKqXUKyheak5Vlz14WUhhnAzg88CgNbFu70xVRRZw4Q5U4JOTjmWJyx5DqTQEoIz1oCILuw0oOZPkcfE2cjicrz64QtwL7AMd1ASDRNEt7NDHbRLEjNxFV6FiACfco91AaSXdxpjTGdrOMyE8R5twE9cmPi4D+GgMy22KsI0lRLWEJMAJF4ch+E5XIPgTkeFAa/Tt2OlQSCWO0TjU5HE8kgB8eGRyufZQGw2k2Lsb9la6t1kdRgNxMjY8C0bAkZJ5HlzNAbPSdLitYlhgjWOJeir05nJPPmSSc5NAR+fdrpbzGZrOMyMST6T8BJ6ns+Lg+FAbnQ9n7azVltoUiVzlgveQMZ5+VAYCbDaeFlQWsXDMQZBz9PhPEvFz7ic0B6DYyxDwv8mj47cKIjg/NhGLrw8+5mJ9tAZGtbNWt2yNcwJK0eeAtn0ckE45+Q91AQvXLHUg7rJp1nqiB2MEztFG8ascqjrIMHhzjK4zigMbYfYG6GoHUtQMSSAHs4IuiZXgXp6IVUyAoznOScjmBadAKAUAoBQCgFAKA0202zMF8nDMvpD6Ei8nT1HvHkeVayipFrC4uph5Xg8ua5MprafYi5sssV7WEf1qA4A/XXqnxHnUEoNHpsLtCjiMk7Po/x1+5GQa1L4oYFDIoBQwCaGSYbL7vrm6w8gMEP1mHpsP1EPP2nA9dbxg2czFbTpUco9qXdp9X7ehcehaJDZxCOBOFepPVmPix7z/+FTpJaHmq+IqV5b03+vA2NZIBQCgFAKAUAoBQCgFAKAUAoBQCgFAKAUAoBQCgFAKAUAoBQCgFAKAUAoBQCgFAKAUAoBQCgFAKAUAoBQEa1rYSyuSWaLgc/nxHgPrIHosfMg1o4Jl6htHEUVZSuujz/ZD77dEeZhuRjuEkfP2sp/w1o6XedKntxfzh5P8AD9zVvupvQeT25HjxuP8Al1jhssLbOH5qXkvc/Yt1N4T6T24HjxufhwU4TD21h+Sl5L3Nvp+6IZzPckj6scfD+8xP8KyqXVlaptx/wh5v2t9yZ6HsdZ2hDRQguP6x/Tf2Fvo+zFSKCRy6+Or1spyy6LJG+rYqCgFAKAUAoBQCgFAKAUAoBQCgFAKAUAoBQCgFAKAUAoBQCgFAKAUAoBQCgFAKAUAoBQCgFAKAUAoBQCgFAKAUAoBQCgFAKAUAoBQCgFAKAUAoBQCgFAKAUAoBQCgFAKAUAoBQCgFAKAUAoBQCgFAKAUAoBQCgFAKAUAoBQCgFAf/Z"/>
          <p:cNvSpPr>
            <a:spLocks noChangeAspect="1" noChangeArrowheads="1"/>
          </p:cNvSpPr>
          <p:nvPr/>
        </p:nvSpPr>
        <p:spPr bwMode="auto">
          <a:xfrm>
            <a:off x="155575" y="-746125"/>
            <a:ext cx="520065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 Rounded MT Bold" panose="020F070403050403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00000">
            <a:off x="2950066" y="4041115"/>
            <a:ext cx="851347" cy="55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7212296" y="5360059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Arial Rounded MT Bold" panose="020F0704030504030204" pitchFamily="34" charset="0"/>
              </a:rPr>
              <a:t>bank.nl</a:t>
            </a:r>
            <a:endParaRPr lang="en-GB" dirty="0">
              <a:solidFill>
                <a:srgbClr val="0033CC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2" name="Picture 3" descr="C:\Users\erikpoll\Desktop\HP-serv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124744"/>
            <a:ext cx="1368152" cy="1770549"/>
          </a:xfrm>
          <a:prstGeom prst="rect">
            <a:avLst/>
          </a:prstGeom>
          <a:noFill/>
        </p:spPr>
      </p:pic>
      <p:pic>
        <p:nvPicPr>
          <p:cNvPr id="2052" name="Picture 4" descr="C:\Users\erikpoll\Desktop\thawte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13639" y="1019543"/>
            <a:ext cx="1152128" cy="345638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473388" y="980040"/>
            <a:ext cx="1909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Certificate</a:t>
            </a:r>
          </a:p>
          <a:p>
            <a:r>
              <a:rPr lang="en-US" sz="20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Authority (CA)</a:t>
            </a:r>
            <a:endParaRPr lang="en-GB" sz="2000" dirty="0">
              <a:solidFill>
                <a:srgbClr val="0033CC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 flipH="1">
            <a:off x="3563888" y="2564904"/>
            <a:ext cx="1440160" cy="129614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 descr="C:\Users\erikpoll\Desktop\th.jpg"/>
          <p:cNvPicPr>
            <a:picLocks noChangeAspect="1" noChangeArrowheads="1"/>
          </p:cNvPicPr>
          <p:nvPr/>
        </p:nvPicPr>
        <p:blipFill>
          <a:blip r:embed="rId7" cstate="print"/>
          <a:srcRect t="28346" b="25984"/>
          <a:stretch>
            <a:fillRect/>
          </a:stretch>
        </p:blipFill>
        <p:spPr bwMode="auto">
          <a:xfrm>
            <a:off x="7744670" y="1002157"/>
            <a:ext cx="887388" cy="405261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6191042" y="991154"/>
            <a:ext cx="432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Arial Rounded MT Bold" panose="020F0704030504030204" pitchFamily="34" charset="0"/>
              </a:rPr>
              <a:t>eg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3" name="Staande oorkonde 2"/>
          <p:cNvSpPr/>
          <p:nvPr/>
        </p:nvSpPr>
        <p:spPr>
          <a:xfrm>
            <a:off x="4207536" y="4632765"/>
            <a:ext cx="2546818" cy="1474598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Certificate</a:t>
            </a:r>
            <a:r>
              <a:rPr lang="en-GB" sz="1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for domain bank.nl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issued by CA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to bank.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Public key XYZ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E6BEF8-EF9B-2A3C-EB6E-8B42EFE5FA8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1873"/>
          <a:stretch/>
        </p:blipFill>
        <p:spPr>
          <a:xfrm>
            <a:off x="6501236" y="1367781"/>
            <a:ext cx="2168173" cy="5064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A360CC0-44AF-DA12-6717-116F17BD173D}"/>
              </a:ext>
            </a:extLst>
          </p:cNvPr>
          <p:cNvCxnSpPr>
            <a:cxnSpLocks/>
          </p:cNvCxnSpPr>
          <p:nvPr/>
        </p:nvCxnSpPr>
        <p:spPr>
          <a:xfrm>
            <a:off x="6275084" y="2508633"/>
            <a:ext cx="745188" cy="94159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taande oorkonde 2">
            <a:extLst>
              <a:ext uri="{FF2B5EF4-FFF2-40B4-BE49-F238E27FC236}">
                <a16:creationId xmlns:a16="http://schemas.microsoft.com/office/drawing/2014/main" id="{F8FE67C2-CEEC-83ED-7C9A-0FD4472580E4}"/>
              </a:ext>
            </a:extLst>
          </p:cNvPr>
          <p:cNvSpPr/>
          <p:nvPr/>
        </p:nvSpPr>
        <p:spPr>
          <a:xfrm>
            <a:off x="6917119" y="2614121"/>
            <a:ext cx="1274030" cy="614745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Certificate</a:t>
            </a:r>
            <a:r>
              <a:rPr lang="en-GB" sz="1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            </a:t>
            </a:r>
          </a:p>
        </p:txBody>
      </p:sp>
      <p:sp>
        <p:nvSpPr>
          <p:cNvPr id="14" name="Staande oorkonde 2">
            <a:extLst>
              <a:ext uri="{FF2B5EF4-FFF2-40B4-BE49-F238E27FC236}">
                <a16:creationId xmlns:a16="http://schemas.microsoft.com/office/drawing/2014/main" id="{9E5D68FD-40D9-718C-DE5F-63C2E070CAB6}"/>
              </a:ext>
            </a:extLst>
          </p:cNvPr>
          <p:cNvSpPr/>
          <p:nvPr/>
        </p:nvSpPr>
        <p:spPr>
          <a:xfrm>
            <a:off x="2378684" y="2215505"/>
            <a:ext cx="1994110" cy="972839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33CC"/>
                </a:solidFill>
                <a:latin typeface="Arial Rounded MT Bold" panose="020F0704030504030204" pitchFamily="34" charset="0"/>
              </a:rPr>
              <a:t>CRL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(certificate revocation list)            </a:t>
            </a:r>
          </a:p>
        </p:txBody>
      </p:sp>
    </p:spTree>
    <p:extLst>
      <p:ext uri="{BB962C8B-B14F-4D97-AF65-F5344CB8AC3E}">
        <p14:creationId xmlns:p14="http://schemas.microsoft.com/office/powerpoint/2010/main" val="2310385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ABAA8-4862-390B-2EB5-E9996B6D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TCB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813BB-9E03-6824-DD08-AA092E05A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TCB</a:t>
            </a:r>
            <a:r>
              <a:rPr lang="en-US" dirty="0"/>
              <a:t> = </a:t>
            </a:r>
            <a:r>
              <a:rPr lang="en-US" dirty="0">
                <a:solidFill>
                  <a:srgbClr val="0033CC"/>
                </a:solidFill>
              </a:rPr>
              <a:t>Trusted Computing Base</a:t>
            </a:r>
          </a:p>
          <a:p>
            <a:endParaRPr lang="en-US" dirty="0">
              <a:solidFill>
                <a:srgbClr val="0033CC"/>
              </a:solidFill>
            </a:endParaRPr>
          </a:p>
          <a:p>
            <a:r>
              <a:rPr lang="en-US" dirty="0"/>
              <a:t>TCB </a:t>
            </a:r>
            <a:r>
              <a:rPr lang="en-US" i="1" dirty="0"/>
              <a:t>of a security control or security guarantee    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9900"/>
                </a:solidFill>
              </a:rPr>
              <a:t>everything (people, software, computers, ...) that we have to trust for that control or guarantee</a:t>
            </a:r>
          </a:p>
          <a:p>
            <a:endParaRPr lang="en-US" dirty="0">
              <a:solidFill>
                <a:srgbClr val="009900"/>
              </a:solidFill>
            </a:endParaRPr>
          </a:p>
          <a:p>
            <a:endParaRPr lang="en-US" dirty="0">
              <a:solidFill>
                <a:srgbClr val="009900"/>
              </a:solidFill>
            </a:endParaRPr>
          </a:p>
          <a:p>
            <a:r>
              <a:rPr lang="en-US" sz="1800" dirty="0"/>
              <a:t>There will be different TCBs for different controls/guarantees</a:t>
            </a:r>
            <a:endParaRPr lang="en-GB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2AE82-C8EE-A77E-6132-20D3CE8EA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9083F6-15FE-A376-F278-D4AD6A62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52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DV, OV and EV SSL certificates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Certicate Authority (CA) can validate </a:t>
            </a:r>
            <a:r>
              <a:rPr lang="nl-NL" i="1" dirty="0"/>
              <a:t>who</a:t>
            </a:r>
            <a:r>
              <a:rPr lang="nl-NL" dirty="0"/>
              <a:t> is requesting a certificate for a domain in different ways:</a:t>
            </a:r>
          </a:p>
          <a:p>
            <a:r>
              <a:rPr lang="nl-NL" dirty="0">
                <a:solidFill>
                  <a:srgbClr val="0033CC"/>
                </a:solidFill>
              </a:rPr>
              <a:t>DV (Domain Validation)</a:t>
            </a:r>
            <a:r>
              <a:rPr lang="nl-NL" dirty="0"/>
              <a:t> certificates</a:t>
            </a:r>
          </a:p>
          <a:p>
            <a:pPr lvl="1"/>
            <a:r>
              <a:rPr lang="nl-NL" sz="1800" dirty="0"/>
              <a:t>Email check to validate that this is the owner of that domain,                        using whois information (eg via https://www.sidn.nl/whois) </a:t>
            </a:r>
          </a:p>
          <a:p>
            <a:pPr lvl="1"/>
            <a:r>
              <a:rPr lang="nl-NL" sz="1800" dirty="0">
                <a:solidFill>
                  <a:srgbClr val="008000"/>
                </a:solidFill>
              </a:rPr>
              <a:t>Free</a:t>
            </a:r>
            <a:r>
              <a:rPr lang="nl-NL" sz="1800" dirty="0"/>
              <a:t> via </a:t>
            </a:r>
            <a:r>
              <a:rPr lang="nl-NL" sz="1800" dirty="0">
                <a:solidFill>
                  <a:srgbClr val="008000"/>
                </a:solidFill>
              </a:rPr>
              <a:t>Let'sEncypt</a:t>
            </a:r>
            <a:r>
              <a:rPr lang="nl-NL" sz="1800" dirty="0"/>
              <a:t> </a:t>
            </a:r>
            <a:r>
              <a:rPr lang="nl-NL" sz="1800" dirty="0" err="1"/>
              <a:t>since</a:t>
            </a:r>
            <a:r>
              <a:rPr lang="nl-NL" sz="1800" dirty="0"/>
              <a:t> 2016</a:t>
            </a:r>
          </a:p>
          <a:p>
            <a:r>
              <a:rPr lang="nl-NL" dirty="0">
                <a:solidFill>
                  <a:srgbClr val="0033CC"/>
                </a:solidFill>
              </a:rPr>
              <a:t>OV</a:t>
            </a:r>
            <a:r>
              <a:rPr lang="nl-NL" dirty="0"/>
              <a:t> </a:t>
            </a:r>
            <a:r>
              <a:rPr lang="nl-NL" dirty="0">
                <a:solidFill>
                  <a:srgbClr val="0033CC"/>
                </a:solidFill>
              </a:rPr>
              <a:t>(Organisation Validation) </a:t>
            </a:r>
            <a:r>
              <a:rPr lang="nl-NL" dirty="0"/>
              <a:t>certificates</a:t>
            </a:r>
            <a:endParaRPr lang="nl-NL" dirty="0">
              <a:solidFill>
                <a:srgbClr val="0033CC"/>
              </a:solidFill>
            </a:endParaRPr>
          </a:p>
          <a:p>
            <a:pPr lvl="1"/>
            <a:r>
              <a:rPr lang="nl-NL" sz="1800" dirty="0"/>
              <a:t>Additional check on identity &amp; existence of the organisation</a:t>
            </a:r>
            <a:r>
              <a:rPr lang="nl-NL" dirty="0"/>
              <a:t>                       </a:t>
            </a:r>
            <a:r>
              <a:rPr lang="nl-NL" sz="1800" dirty="0"/>
              <a:t>eg against Chamber of Commerce records</a:t>
            </a:r>
          </a:p>
          <a:p>
            <a:r>
              <a:rPr lang="nl-NL" dirty="0">
                <a:solidFill>
                  <a:srgbClr val="0033CC"/>
                </a:solidFill>
              </a:rPr>
              <a:t>EV</a:t>
            </a:r>
            <a:r>
              <a:rPr lang="nl-NL" dirty="0"/>
              <a:t> </a:t>
            </a:r>
            <a:r>
              <a:rPr lang="nl-NL" dirty="0">
                <a:solidFill>
                  <a:srgbClr val="0033CC"/>
                </a:solidFill>
              </a:rPr>
              <a:t>(Extended Validation) </a:t>
            </a:r>
            <a:r>
              <a:rPr lang="nl-NL" dirty="0"/>
              <a:t>certificates</a:t>
            </a:r>
            <a:endParaRPr lang="nl-NL" dirty="0">
              <a:solidFill>
                <a:srgbClr val="0033CC"/>
              </a:solidFill>
            </a:endParaRPr>
          </a:p>
          <a:p>
            <a:pPr lvl="1"/>
            <a:r>
              <a:rPr lang="nl-NL" sz="1800" dirty="0"/>
              <a:t>More rigorous check on identity of the organisation</a:t>
            </a:r>
          </a:p>
          <a:p>
            <a:pPr lvl="1"/>
            <a:r>
              <a:rPr lang="nl-NL" sz="1800" dirty="0"/>
              <a:t>How much extra security EV gives over OV brings is debatable...</a:t>
            </a:r>
          </a:p>
          <a:p>
            <a:pPr marL="0" indent="0">
              <a:buNone/>
            </a:pPr>
            <a:r>
              <a:rPr lang="nl-NL" dirty="0"/>
              <a:t>Certificates can be </a:t>
            </a:r>
            <a:r>
              <a:rPr lang="nl-NL" dirty="0">
                <a:solidFill>
                  <a:srgbClr val="0033CC"/>
                </a:solidFill>
              </a:rPr>
              <a:t>wild-card certificates,                                                                                  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33CC"/>
                </a:solidFill>
              </a:rPr>
              <a:t>	</a:t>
            </a:r>
            <a:r>
              <a:rPr lang="nl-NL" sz="1800" dirty="0"/>
              <a:t>eg for  </a:t>
            </a: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*.ru.nl </a:t>
            </a:r>
            <a:r>
              <a:rPr lang="nl-NL" sz="1800" dirty="0"/>
              <a:t>instead of </a:t>
            </a: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www.ru.nl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82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that go wrong ...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Certificate Authority </a:t>
            </a:r>
            <a:r>
              <a:rPr lang="en-US" dirty="0" err="1"/>
              <a:t>DigiNotar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was hacked in 2011.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Fake certificates for google.com </a:t>
            </a:r>
          </a:p>
          <a:p>
            <a:pPr>
              <a:buNone/>
            </a:pPr>
            <a:r>
              <a:rPr lang="en-US" dirty="0"/>
              <a:t>were issued, presumably for</a:t>
            </a:r>
          </a:p>
          <a:p>
            <a:pPr>
              <a:buNone/>
            </a:pPr>
            <a:r>
              <a:rPr lang="en-US" dirty="0"/>
              <a:t>use in Iran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DigiNotar</a:t>
            </a:r>
            <a:r>
              <a:rPr lang="en-US" dirty="0"/>
              <a:t> provided </a:t>
            </a:r>
            <a:r>
              <a:rPr lang="en-US" i="1" dirty="0"/>
              <a:t>all</a:t>
            </a:r>
            <a:r>
              <a:rPr lang="en-US" dirty="0"/>
              <a:t>  the </a:t>
            </a:r>
          </a:p>
          <a:p>
            <a:pPr>
              <a:buNone/>
            </a:pPr>
            <a:r>
              <a:rPr lang="en-US" dirty="0"/>
              <a:t>certificates for the NL government...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008000"/>
                </a:solidFill>
              </a:rPr>
              <a:t>Problem detected because the Chrome browser checks for </a:t>
            </a:r>
          </a:p>
          <a:p>
            <a:pPr>
              <a:buNone/>
            </a:pPr>
            <a:r>
              <a:rPr lang="en-US" i="1" dirty="0">
                <a:solidFill>
                  <a:srgbClr val="008000"/>
                </a:solidFill>
              </a:rPr>
              <a:t>suspicious certificates for google.com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sz="1900" dirty="0">
                <a:solidFill>
                  <a:srgbClr val="7030A0"/>
                </a:solidFill>
              </a:rPr>
              <a:t>Darknet Diaries </a:t>
            </a:r>
            <a:r>
              <a:rPr lang="en-US" sz="1900" dirty="0"/>
              <a:t>has a great podcast episode on this:</a:t>
            </a:r>
          </a:p>
          <a:p>
            <a:pPr>
              <a:buNone/>
            </a:pPr>
            <a:r>
              <a:rPr lang="en-US" sz="1900" dirty="0">
                <a:solidFill>
                  <a:srgbClr val="7030A0"/>
                </a:solidFill>
              </a:rPr>
              <a:t>https://darknetdiaries.com/episode/3/</a:t>
            </a:r>
          </a:p>
          <a:p>
            <a:pPr>
              <a:buNone/>
            </a:pP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sws2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34818" name="Picture 2" descr="http://static3.volkskrant.nl/static/photo/2011/16/11/0/20110920122949/media_xl_9481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300" y="1124744"/>
            <a:ext cx="3126060" cy="1810176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237115"/>
            <a:ext cx="3312368" cy="104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99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87A8-77A2-DD8E-1A2A-3510590EF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that go wrong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F7F65-D7AE-E742-620C-47C0C4A67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dirty="0"/>
              <a:t>https://www.washingtonpost.com/technology/2022/11/08/trustcor-internet-addresses-government-connections/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63265-2B0C-78F9-0BD3-B4830DBD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D8237E-A204-8D33-7910-193F3C02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3FF168-8354-7DBB-1DA8-6850F7A9E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1110754"/>
            <a:ext cx="4824536" cy="21456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D11AED3-B4C6-A311-43AC-9652A4AEF0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6" t="43195"/>
          <a:stretch/>
        </p:blipFill>
        <p:spPr>
          <a:xfrm>
            <a:off x="3491880" y="2492896"/>
            <a:ext cx="5205264" cy="272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72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Certificate Transparency (CT)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solidFill>
                  <a:srgbClr val="0033CC"/>
                </a:solidFill>
              </a:rPr>
              <a:t>Solution to detect </a:t>
            </a:r>
            <a:r>
              <a:rPr lang="en-GB" sz="1800" i="1" dirty="0">
                <a:solidFill>
                  <a:srgbClr val="0033CC"/>
                </a:solidFill>
              </a:rPr>
              <a:t>mis-issued </a:t>
            </a:r>
            <a:r>
              <a:rPr lang="en-GB" sz="1800" dirty="0">
                <a:solidFill>
                  <a:srgbClr val="0033CC"/>
                </a:solidFill>
              </a:rPr>
              <a:t> certificates</a:t>
            </a:r>
          </a:p>
          <a:p>
            <a:pPr marL="0" indent="0">
              <a:buNone/>
            </a:pPr>
            <a:r>
              <a:rPr lang="en-GB" sz="1800" dirty="0"/>
              <a:t>	issued by </a:t>
            </a:r>
            <a:r>
              <a:rPr lang="en-GB" sz="1800" dirty="0">
                <a:solidFill>
                  <a:srgbClr val="C00000"/>
                </a:solidFill>
              </a:rPr>
              <a:t>corrupt insider</a:t>
            </a:r>
            <a:r>
              <a:rPr lang="en-GB" sz="1800" dirty="0"/>
              <a:t>, by a </a:t>
            </a:r>
            <a:r>
              <a:rPr lang="en-GB" sz="1800" dirty="0">
                <a:solidFill>
                  <a:srgbClr val="C00000"/>
                </a:solidFill>
              </a:rPr>
              <a:t>hacked CA</a:t>
            </a:r>
            <a:r>
              <a:rPr lang="en-GB" sz="1800" dirty="0"/>
              <a:t>, or by </a:t>
            </a:r>
            <a:r>
              <a:rPr lang="en-GB" sz="1800" dirty="0">
                <a:solidFill>
                  <a:srgbClr val="C00000"/>
                </a:solidFill>
              </a:rPr>
              <a:t>mistake</a:t>
            </a:r>
            <a:endParaRPr lang="en-GB" sz="1800" i="1" dirty="0">
              <a:solidFill>
                <a:srgbClr val="C00000"/>
              </a:solidFill>
            </a:endParaRPr>
          </a:p>
          <a:p>
            <a:endParaRPr lang="en-GB" sz="1200" dirty="0"/>
          </a:p>
          <a:p>
            <a:pPr marL="0" indent="0">
              <a:buNone/>
            </a:pPr>
            <a:r>
              <a:rPr lang="en-GB" sz="1800" dirty="0"/>
              <a:t>CT log is </a:t>
            </a:r>
            <a:r>
              <a:rPr lang="en-GB" sz="1800" dirty="0">
                <a:solidFill>
                  <a:srgbClr val="0033CC"/>
                </a:solidFill>
              </a:rPr>
              <a:t>public append-only ledger </a:t>
            </a:r>
            <a:r>
              <a:rPr lang="en-GB" sz="1800" dirty="0"/>
              <a:t>of </a:t>
            </a:r>
            <a:r>
              <a:rPr lang="en-GB" sz="1800" i="1" dirty="0"/>
              <a:t>all</a:t>
            </a:r>
            <a:r>
              <a:rPr lang="en-GB" sz="1800" dirty="0"/>
              <a:t>  issued certificates by </a:t>
            </a:r>
            <a:r>
              <a:rPr lang="en-GB" sz="1800" i="1" dirty="0"/>
              <a:t>all</a:t>
            </a:r>
            <a:r>
              <a:rPr lang="en-GB" sz="1800" dirty="0"/>
              <a:t>  CAs</a:t>
            </a:r>
          </a:p>
          <a:p>
            <a:pPr lvl="1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See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800" dirty="0">
                <a:solidFill>
                  <a:srgbClr val="0033CC"/>
                </a:solidFill>
                <a:hlinkClick r:id="rId2"/>
              </a:rPr>
              <a:t>https://crt.sh</a:t>
            </a:r>
            <a:endParaRPr lang="en-GB" sz="1800" dirty="0">
              <a:solidFill>
                <a:srgbClr val="0033CC"/>
              </a:solidFill>
            </a:endParaRPr>
          </a:p>
          <a:p>
            <a:pPr marL="457200" lvl="1" indent="0">
              <a:buNone/>
            </a:pPr>
            <a:endParaRPr lang="en-GB" sz="1800" dirty="0">
              <a:solidFill>
                <a:srgbClr val="0033CC"/>
              </a:solidFill>
            </a:endParaRPr>
          </a:p>
          <a:p>
            <a:pPr marL="57150" indent="0">
              <a:buNone/>
            </a:pPr>
            <a:r>
              <a:rPr lang="en-GB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Two ways to use it</a:t>
            </a:r>
          </a:p>
          <a:p>
            <a:pPr>
              <a:buFont typeface="+mj-lt"/>
              <a:buAutoNum type="arabicPeriod"/>
            </a:pPr>
            <a:r>
              <a:rPr lang="en-GB" sz="1800" dirty="0"/>
              <a:t>Organisations can spot if a rogue certificate is issued in their name</a:t>
            </a:r>
            <a:br>
              <a:rPr lang="en-GB" sz="1800" dirty="0"/>
            </a:br>
            <a:endParaRPr lang="en-GB" sz="1100" dirty="0"/>
          </a:p>
          <a:p>
            <a:pPr marL="457200" lvl="1" indent="0">
              <a:buNone/>
            </a:pPr>
            <a:r>
              <a:rPr lang="en-GB" sz="1600" dirty="0"/>
              <a:t>i.e. someone at Radboud could/should periodically check there are no rogue certificates issued for ru.nl</a:t>
            </a:r>
          </a:p>
          <a:p>
            <a:pPr marL="1200150" lvl="2" indent="-342900">
              <a:buFont typeface="+mj-lt"/>
              <a:buAutoNum type="arabicPeriod"/>
            </a:pPr>
            <a:endParaRPr lang="en-GB" sz="1600" dirty="0"/>
          </a:p>
          <a:p>
            <a:pPr marL="400050">
              <a:buFont typeface="+mj-lt"/>
              <a:buAutoNum type="arabicPeriod"/>
            </a:pPr>
            <a:r>
              <a:rPr lang="en-GB" sz="1800" dirty="0"/>
              <a:t>Certificate submitted for inclusion in CT log gets signed timestamp to prove it has been included. So browser can check this </a:t>
            </a:r>
          </a:p>
          <a:p>
            <a:pPr marL="514350" lvl="1" indent="0">
              <a:buNone/>
            </a:pPr>
            <a:r>
              <a:rPr lang="en-GB" sz="1800" dirty="0"/>
              <a:t>Different browsers use different policies to accept or warn about certificates that miss such a proof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>
              <a:solidFill>
                <a:srgbClr val="0033CC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rgbClr val="0033CC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8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Mixing http &amp; https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 web page can mix http &amp; https content, but this is a bad idea!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1800" i="1" dirty="0"/>
              <a:t>Why would you never want to have an frame loaded via http inside a webpage loaded via https?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Web browsers nowadays warn about or block mixed http/https content.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Demo: check out how this works in your browser, by visiting</a:t>
            </a:r>
            <a:endParaRPr lang="nl-NL" sz="1800" i="1" dirty="0"/>
          </a:p>
          <a:p>
            <a:pPr marL="400050" lvl="1" indent="0">
              <a:buNone/>
            </a:pPr>
            <a:r>
              <a:rPr lang="nl-NL" sz="1600" dirty="0"/>
              <a:t>http://www.cs.ru.nl/~erikpoll/websec/demo/mixed_content.html</a:t>
            </a:r>
          </a:p>
          <a:p>
            <a:pPr marL="400050" lvl="1" indent="0">
              <a:buNone/>
            </a:pPr>
            <a:r>
              <a:rPr lang="nl-NL" sz="1600" dirty="0"/>
              <a:t>http</a:t>
            </a:r>
            <a:r>
              <a:rPr lang="nl-NL" sz="1600" dirty="0">
                <a:solidFill>
                  <a:srgbClr val="FF0000"/>
                </a:solidFill>
              </a:rPr>
              <a:t>s</a:t>
            </a:r>
            <a:r>
              <a:rPr lang="nl-NL" sz="1600" dirty="0"/>
              <a:t>://www.cs.ru.nl/~erikpoll/websec/demo/mixed_content.html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This demo no longer works in Firefox, but it does in Chrome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72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8" r="12988"/>
          <a:stretch/>
        </p:blipFill>
        <p:spPr>
          <a:xfrm>
            <a:off x="4041631" y="2757187"/>
            <a:ext cx="978986" cy="9443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SSL stripping :  HTTP + HTTPS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idea: the attacker forces the browser to fall back to HTTP and hopes the user won’t notice the missing </a:t>
            </a:r>
            <a:r>
              <a:rPr lang="en-US" dirty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When can the attacker do this? If the user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solidFill>
                  <a:srgbClr val="0033CC"/>
                </a:solidFill>
              </a:rPr>
              <a:t>types in rabobank.nl, without https in front of it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solidFill>
                  <a:srgbClr val="0033CC"/>
                </a:solidFill>
              </a:rPr>
              <a:t>begins a HTTPS session by clicking on a link in a webpage that was retrieved with HTTP</a:t>
            </a: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19</a:t>
            </a:fld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611560" y="2121360"/>
            <a:ext cx="6918504" cy="1942663"/>
            <a:chOff x="683568" y="3284984"/>
            <a:chExt cx="7592927" cy="2311700"/>
          </a:xfrm>
        </p:grpSpPr>
        <p:pic>
          <p:nvPicPr>
            <p:cNvPr id="6" name="Picture 2" descr="http://paolospaccamonti.com/prova-wordpress/wp-content/gallery/prova/generic-man.png"/>
            <p:cNvPicPr>
              <a:picLocks noChangeAspect="1" noChangeArrowheads="1"/>
            </p:cNvPicPr>
            <p:nvPr/>
          </p:nvPicPr>
          <p:blipFill>
            <a:blip r:embed="rId3" cstate="print"/>
            <a:srcRect l="39624" t="11426" r="39624" b="14063"/>
            <a:stretch>
              <a:fillRect/>
            </a:stretch>
          </p:blipFill>
          <p:spPr bwMode="auto">
            <a:xfrm>
              <a:off x="683568" y="3319112"/>
              <a:ext cx="720080" cy="1793565"/>
            </a:xfrm>
            <a:prstGeom prst="rect">
              <a:avLst/>
            </a:prstGeom>
            <a:noFill/>
          </p:spPr>
        </p:pic>
        <p:pic>
          <p:nvPicPr>
            <p:cNvPr id="7" name="Picture 4" descr="C:\Users\erikpoll\Desktop\laptop21.jpg"/>
            <p:cNvPicPr>
              <a:picLocks noChangeAspect="1" noChangeArrowheads="1"/>
            </p:cNvPicPr>
            <p:nvPr/>
          </p:nvPicPr>
          <p:blipFill>
            <a:blip r:embed="rId4" cstate="print"/>
            <a:srcRect l="756" t="7811" r="1764" b="20661"/>
            <a:stretch>
              <a:fillRect/>
            </a:stretch>
          </p:blipFill>
          <p:spPr bwMode="auto">
            <a:xfrm flipH="1">
              <a:off x="1475656" y="4005064"/>
              <a:ext cx="1293056" cy="896472"/>
            </a:xfrm>
            <a:prstGeom prst="rect">
              <a:avLst/>
            </a:prstGeom>
            <a:noFill/>
          </p:spPr>
        </p:pic>
        <p:pic>
          <p:nvPicPr>
            <p:cNvPr id="8" name="Picture 3" descr="C:\Users\erikpoll\Desktop\HP-server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76256" y="3501008"/>
              <a:ext cx="1327257" cy="1717626"/>
            </a:xfrm>
            <a:prstGeom prst="rect">
              <a:avLst/>
            </a:prstGeom>
            <a:noFill/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5580112" y="4221088"/>
              <a:ext cx="12961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5580112" y="4509120"/>
              <a:ext cx="12961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915816" y="4293096"/>
              <a:ext cx="12961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164287" y="5157192"/>
              <a:ext cx="1112208" cy="439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 Rounded MT Bold" panose="020F0704030504030204" pitchFamily="34" charset="0"/>
                </a:rPr>
                <a:t>bank.nl</a:t>
              </a:r>
              <a:endParaRPr lang="en-GB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75856" y="4581128"/>
              <a:ext cx="879986" cy="439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 Rounded MT Bold" panose="020F0704030504030204" pitchFamily="34" charset="0"/>
                </a:rPr>
                <a:t>HTTP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0152" y="4509120"/>
              <a:ext cx="1048875" cy="4394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 Rounded MT Bold" panose="020F0704030504030204" pitchFamily="34" charset="0"/>
                </a:rPr>
                <a:t>HTTPS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H="1">
              <a:off x="2843808" y="4581128"/>
              <a:ext cx="12961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C:\Users\erikpoll\Desktop\lock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796136" y="3284984"/>
              <a:ext cx="859705" cy="859705"/>
            </a:xfrm>
            <a:prstGeom prst="rect">
              <a:avLst/>
            </a:prstGeom>
            <a:noFill/>
          </p:spPr>
        </p:pic>
        <p:pic>
          <p:nvPicPr>
            <p:cNvPr id="10" name="Picture 2" descr="C:\Users\erikpoll\Desktop\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817421" y="3529944"/>
              <a:ext cx="685951" cy="68595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6749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A24B72-2005-8ABA-521C-AE165CA8D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Recap: sessions at application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5ADB5-32B9-2531-937A-CCFC8DB4375C}"/>
              </a:ext>
            </a:extLst>
          </p:cNvPr>
          <p:cNvSpPr/>
          <p:nvPr/>
        </p:nvSpPr>
        <p:spPr>
          <a:xfrm>
            <a:off x="683569" y="1679740"/>
            <a:ext cx="3528391" cy="1113338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&lt;a </a:t>
            </a:r>
            <a:r>
              <a:rPr lang="en-US" sz="1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href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=“</a:t>
            </a:r>
            <a:r>
              <a:rPr lang="en-US" sz="1600" b="1" dirty="0">
                <a:solidFill>
                  <a:srgbClr val="0033CC"/>
                </a:solidFill>
                <a:latin typeface="Arial Narrow" panose="020B0606020202030204" pitchFamily="34" charset="0"/>
              </a:rPr>
              <a:t>https://bank.nl/pay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?...”&gt;pay&lt;/a&gt;</a:t>
            </a:r>
            <a:endParaRPr lang="en-GB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062C6A-2CF4-0992-BCEA-887693AFFF54}"/>
              </a:ext>
            </a:extLst>
          </p:cNvPr>
          <p:cNvSpPr/>
          <p:nvPr/>
        </p:nvSpPr>
        <p:spPr>
          <a:xfrm>
            <a:off x="7078478" y="1112760"/>
            <a:ext cx="1629009" cy="231815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bank.nl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server</a:t>
            </a: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8C9749-8E99-D9E4-26FB-792018D48653}"/>
              </a:ext>
            </a:extLst>
          </p:cNvPr>
          <p:cNvSpPr/>
          <p:nvPr/>
        </p:nvSpPr>
        <p:spPr>
          <a:xfrm>
            <a:off x="611560" y="1110754"/>
            <a:ext cx="3729644" cy="17421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1C18C-1E54-A788-8513-3B0F630F5279}"/>
              </a:ext>
            </a:extLst>
          </p:cNvPr>
          <p:cNvSpPr/>
          <p:nvPr/>
        </p:nvSpPr>
        <p:spPr>
          <a:xfrm>
            <a:off x="611560" y="1110754"/>
            <a:ext cx="3711210" cy="4829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129B90-AFDB-2773-72A9-53CDB26D6912}"/>
              </a:ext>
            </a:extLst>
          </p:cNvPr>
          <p:cNvSpPr/>
          <p:nvPr/>
        </p:nvSpPr>
        <p:spPr>
          <a:xfrm>
            <a:off x="1079612" y="1229581"/>
            <a:ext cx="2664296" cy="245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https://bank.nl/page.html</a:t>
            </a:r>
            <a:endParaRPr lang="en-GB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920C29B-2AA7-189F-832A-E12A495D6DA1}"/>
              </a:ext>
            </a:extLst>
          </p:cNvPr>
          <p:cNvCxnSpPr>
            <a:cxnSpLocks/>
          </p:cNvCxnSpPr>
          <p:nvPr/>
        </p:nvCxnSpPr>
        <p:spPr>
          <a:xfrm flipH="1">
            <a:off x="4572000" y="1673561"/>
            <a:ext cx="2341240" cy="61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B4EF82-C5AB-811A-FA74-851E28909995}"/>
              </a:ext>
            </a:extLst>
          </p:cNvPr>
          <p:cNvCxnSpPr>
            <a:cxnSpLocks/>
          </p:cNvCxnSpPr>
          <p:nvPr/>
        </p:nvCxnSpPr>
        <p:spPr>
          <a:xfrm>
            <a:off x="4572000" y="2445221"/>
            <a:ext cx="23412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BBF5BC6-275F-6F6D-565D-7F0E02ABA534}"/>
              </a:ext>
            </a:extLst>
          </p:cNvPr>
          <p:cNvSpPr txBox="1"/>
          <p:nvPr/>
        </p:nvSpPr>
        <p:spPr>
          <a:xfrm>
            <a:off x="5055255" y="1161829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1. page.html</a:t>
            </a:r>
            <a:endParaRPr lang="en-GB" b="1" dirty="0"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AB579F-F0B7-0712-2743-58992BFFDC3E}"/>
              </a:ext>
            </a:extLst>
          </p:cNvPr>
          <p:cNvSpPr txBox="1"/>
          <p:nvPr/>
        </p:nvSpPr>
        <p:spPr>
          <a:xfrm>
            <a:off x="4979513" y="195116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2. pay request</a:t>
            </a:r>
            <a:endParaRPr lang="en-GB" b="1" dirty="0"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098F61-73A6-08A7-D372-750D6DA0C304}"/>
              </a:ext>
            </a:extLst>
          </p:cNvPr>
          <p:cNvSpPr txBox="1"/>
          <p:nvPr/>
        </p:nvSpPr>
        <p:spPr>
          <a:xfrm>
            <a:off x="481216" y="3625453"/>
            <a:ext cx="8089587" cy="222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Pay request needs to include </a:t>
            </a:r>
            <a:r>
              <a:rPr lang="en-US" dirty="0">
                <a:solidFill>
                  <a:srgbClr val="008000"/>
                </a:solidFill>
                <a:latin typeface="Arial Rounded MT Bold" panose="020F0704030504030204" pitchFamily="34" charset="0"/>
              </a:rPr>
              <a:t>session information</a:t>
            </a:r>
            <a:r>
              <a:rPr lang="en-US" dirty="0">
                <a:latin typeface="Arial Rounded MT Bold" panose="020F0704030504030204" pitchFamily="34" charset="0"/>
              </a:rPr>
              <a:t> aka </a:t>
            </a:r>
            <a:r>
              <a:rPr lang="en-US" dirty="0">
                <a:solidFill>
                  <a:srgbClr val="008000"/>
                </a:solidFill>
                <a:latin typeface="Arial Rounded MT Bold" panose="020F0704030504030204" pitchFamily="34" charset="0"/>
              </a:rPr>
              <a:t>session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Arial Rounded MT Bold" panose="020F0704030504030204" pitchFamily="34" charset="0"/>
              </a:rPr>
              <a:t>token(s)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Two ways to do this: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33CC"/>
                </a:solidFill>
                <a:latin typeface="Arial Rounded MT Bold" panose="020F0704030504030204" pitchFamily="34" charset="0"/>
              </a:rPr>
              <a:t>Bank provides user with webpage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page.html</a:t>
            </a:r>
            <a:r>
              <a:rPr lang="en-US" dirty="0">
                <a:solidFill>
                  <a:srgbClr val="0033CC"/>
                </a:solidFill>
                <a:latin typeface="Arial Rounded MT Bold" panose="020F0704030504030204" pitchFamily="34" charset="0"/>
              </a:rPr>
              <a:t> that includes this info </a:t>
            </a:r>
          </a:p>
          <a:p>
            <a:pPr lvl="1"/>
            <a:r>
              <a:rPr lang="en-US" sz="1600" dirty="0">
                <a:latin typeface="Arial Rounded MT Bold" panose="020F0704030504030204" pitchFamily="34" charset="0"/>
              </a:rPr>
              <a:t>as URL parameter (</a:t>
            </a:r>
            <a:r>
              <a:rPr lang="en-US" sz="1600" dirty="0" err="1">
                <a:latin typeface="Arial Rounded MT Bold" panose="020F0704030504030204" pitchFamily="34" charset="0"/>
              </a:rPr>
              <a:t>eg</a:t>
            </a:r>
            <a:r>
              <a:rPr lang="en-US" sz="1600" dirty="0">
                <a:latin typeface="Arial Rounded MT Bold" panose="020F0704030504030204" pitchFamily="34" charset="0"/>
              </a:rPr>
              <a:t> below) or in body of HTTP request</a:t>
            </a:r>
          </a:p>
          <a:p>
            <a:pPr lvl="1"/>
            <a:r>
              <a:rPr lang="en-US" dirty="0">
                <a:solidFill>
                  <a:srgbClr val="0033CC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latin typeface="Arial Narrow" panose="020B0606020202030204" pitchFamily="34" charset="0"/>
              </a:rPr>
              <a:t>https://bank.nl/pay?</a:t>
            </a:r>
            <a: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</a:rPr>
              <a:t>sessionID=XYZ123</a:t>
            </a:r>
            <a:r>
              <a:rPr lang="en-US" b="1" dirty="0">
                <a:latin typeface="Arial Narrow" panose="020B0606020202030204" pitchFamily="34" charset="0"/>
              </a:rPr>
              <a:t>&amp;amount=1.00&amp;dest=12.34.56</a:t>
            </a:r>
            <a:endParaRPr lang="en-US" b="1" dirty="0"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solidFill>
                  <a:srgbClr val="0033CC"/>
                </a:solidFill>
                <a:latin typeface="Arial Rounded MT Bold" panose="020F0704030504030204" pitchFamily="34" charset="0"/>
              </a:rPr>
              <a:t>Bank sets a cookie and browser automatically adds this info</a:t>
            </a:r>
            <a:endParaRPr lang="en-GB" dirty="0">
              <a:solidFill>
                <a:srgbClr val="0033CC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00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 err="1"/>
              <a:t>Normal</a:t>
            </a:r>
            <a:r>
              <a:rPr lang="nl-NL" sz="2400" dirty="0"/>
              <a:t> start of HTTPS </a:t>
            </a:r>
            <a:r>
              <a:rPr lang="nl-NL" sz="2400" dirty="0" err="1"/>
              <a:t>session</a:t>
            </a:r>
            <a:r>
              <a:rPr lang="nl-NL" sz="2400" dirty="0"/>
              <a:t> via HTTP </a:t>
            </a:r>
            <a:r>
              <a:rPr lang="nl-NL" sz="2400" dirty="0" err="1"/>
              <a:t>request</a:t>
            </a:r>
            <a:r>
              <a:rPr lang="nl-NL" sz="2400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   user                                                                                         website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</a:t>
            </a:r>
          </a:p>
          <a:p>
            <a:pPr marL="0" indent="0">
              <a:buNone/>
            </a:pPr>
            <a:r>
              <a:rPr lang="nl-NL" dirty="0"/>
              <a:t>    </a:t>
            </a:r>
          </a:p>
          <a:p>
            <a:pPr marL="0" indent="0">
              <a:buNone/>
            </a:pPr>
            <a:r>
              <a:rPr lang="nl-NL" dirty="0"/>
              <a:t>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20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971600" y="1628800"/>
            <a:ext cx="0" cy="4392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56376" y="1556792"/>
            <a:ext cx="0" cy="4392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211958" y="2443927"/>
            <a:ext cx="6435006" cy="1962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222648" y="3212976"/>
            <a:ext cx="624059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401754" y="4077756"/>
            <a:ext cx="6081717" cy="16879"/>
          </a:xfrm>
          <a:prstGeom prst="straightConnector1">
            <a:avLst/>
          </a:prstGeom>
          <a:ln w="317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2" descr="C:\Users\erikpoll\Desktop\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9437" y="4149473"/>
            <a:ext cx="783344" cy="722463"/>
          </a:xfrm>
          <a:prstGeom prst="rect">
            <a:avLst/>
          </a:prstGeom>
          <a:noFill/>
        </p:spPr>
      </p:pic>
      <p:sp>
        <p:nvSpPr>
          <p:cNvPr id="50" name="Rectangle 49"/>
          <p:cNvSpPr/>
          <p:nvPr/>
        </p:nvSpPr>
        <p:spPr>
          <a:xfrm>
            <a:off x="37391" y="5241111"/>
            <a:ext cx="2837840" cy="807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user connected</a:t>
            </a:r>
          </a:p>
          <a:p>
            <a:pPr algn="ctr"/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with HTTPS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1668" y="1722140"/>
            <a:ext cx="2017705" cy="6080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user types in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rabobank.nl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41232" y="1946380"/>
            <a:ext cx="2374783" cy="440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request for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http://rabobank.nl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597382" y="2711787"/>
            <a:ext cx="2710922" cy="370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redirect (302) to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https://rabobank.nl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401754" y="4926775"/>
            <a:ext cx="6042772" cy="25889"/>
          </a:xfrm>
          <a:prstGeom prst="straightConnector1">
            <a:avLst/>
          </a:prstGeom>
          <a:ln w="317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982606" y="3597992"/>
            <a:ext cx="2020568" cy="370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browser</a:t>
            </a:r>
          </a:p>
          <a:p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follows redirect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795776" y="3775811"/>
            <a:ext cx="2424296" cy="2783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https://rabobank.nl</a:t>
            </a:r>
          </a:p>
        </p:txBody>
      </p:sp>
    </p:spTree>
    <p:extLst>
      <p:ext uri="{BB962C8B-B14F-4D97-AF65-F5344CB8AC3E}">
        <p14:creationId xmlns:p14="http://schemas.microsoft.com/office/powerpoint/2010/main" val="382053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7" grpId="0" animBg="1"/>
      <p:bldP spid="29" grpId="0" animBg="1"/>
      <p:bldP spid="42" grpId="0" animBg="1"/>
      <p:bldP spid="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MitM attack on such a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   user                                         MitM                                        website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 </a:t>
            </a:r>
          </a:p>
          <a:p>
            <a:pPr marL="0" indent="0">
              <a:buNone/>
            </a:pPr>
            <a:r>
              <a:rPr lang="nl-NL" dirty="0"/>
              <a:t>    </a:t>
            </a:r>
          </a:p>
          <a:p>
            <a:pPr marL="0" indent="0">
              <a:buNone/>
            </a:pPr>
            <a:r>
              <a:rPr lang="nl-NL" dirty="0"/>
              <a:t>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21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971600" y="1628800"/>
            <a:ext cx="0" cy="4392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3968" y="1628800"/>
            <a:ext cx="0" cy="4392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22648" y="2464051"/>
            <a:ext cx="273630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716016" y="3212976"/>
            <a:ext cx="274722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995737" y="4071007"/>
            <a:ext cx="1459145" cy="13618"/>
          </a:xfrm>
          <a:prstGeom prst="straightConnector1">
            <a:avLst/>
          </a:prstGeom>
          <a:ln w="317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74004" y="4876475"/>
            <a:ext cx="172917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2" descr="C:\Users\erikpoll\Desktop\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541" y="4061591"/>
            <a:ext cx="783344" cy="722463"/>
          </a:xfrm>
          <a:prstGeom prst="rect">
            <a:avLst/>
          </a:prstGeom>
          <a:noFill/>
        </p:spPr>
      </p:pic>
      <p:sp>
        <p:nvSpPr>
          <p:cNvPr id="50" name="Rectangle 49"/>
          <p:cNvSpPr/>
          <p:nvPr/>
        </p:nvSpPr>
        <p:spPr>
          <a:xfrm>
            <a:off x="37391" y="5241111"/>
            <a:ext cx="2837840" cy="807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careful user </a:t>
            </a:r>
            <a:r>
              <a:rPr lang="nl-NL" i="1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will</a:t>
            </a:r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notice missing s in browser toolbar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14070" y="1903863"/>
            <a:ext cx="2254821" cy="440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request for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http://rabobank.nl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385470" y="2724278"/>
            <a:ext cx="2714922" cy="370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redirect (302) to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https://rabobank.nl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582344" y="2464051"/>
            <a:ext cx="303765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269048" y="4617724"/>
            <a:ext cx="2673665" cy="568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change HTTPS links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to HTTP links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942714" y="4876475"/>
            <a:ext cx="1512168" cy="0"/>
          </a:xfrm>
          <a:prstGeom prst="straightConnector1">
            <a:avLst/>
          </a:prstGeom>
          <a:ln w="317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647926" y="3700268"/>
            <a:ext cx="2452466" cy="337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https://rabobank.nl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093276" y="5086249"/>
            <a:ext cx="1719085" cy="807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solidFill>
                  <a:srgbClr val="009900"/>
                </a:solidFill>
                <a:latin typeface="Arial Rounded MT Bold" panose="020F0704030504030204" pitchFamily="34" charset="0"/>
              </a:rPr>
              <a:t>server thinks</a:t>
            </a:r>
          </a:p>
          <a:p>
            <a:pPr algn="ctr"/>
            <a:r>
              <a:rPr lang="nl-NL" i="1" dirty="0">
                <a:solidFill>
                  <a:srgbClr val="009900"/>
                </a:solidFill>
                <a:latin typeface="Arial Rounded MT Bold" panose="020F0704030504030204" pitchFamily="34" charset="0"/>
              </a:rPr>
              <a:t>there is nothing wrong!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6045" y="1633321"/>
            <a:ext cx="1855675" cy="5424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user types in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rabobank.nl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7956376" y="1556792"/>
            <a:ext cx="0" cy="43924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003174" y="3461585"/>
            <a:ext cx="2710662" cy="5758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attacker follows redirect  </a:t>
            </a:r>
          </a:p>
        </p:txBody>
      </p:sp>
    </p:spTree>
    <p:extLst>
      <p:ext uri="{BB962C8B-B14F-4D97-AF65-F5344CB8AC3E}">
        <p14:creationId xmlns:p14="http://schemas.microsoft.com/office/powerpoint/2010/main" val="319859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7" grpId="0" animBg="1"/>
      <p:bldP spid="29" grpId="0" animBg="1"/>
      <p:bldP spid="40" grpId="0" animBg="1"/>
      <p:bldP spid="43" grpId="0" animBg="1"/>
      <p:bldP spid="44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The MitM attacker </a:t>
            </a:r>
          </a:p>
          <a:p>
            <a:pPr lvl="1"/>
            <a:r>
              <a:rPr lang="nl-NL" dirty="0"/>
              <a:t>strips </a:t>
            </a:r>
            <a:r>
              <a:rPr lang="nl-NL" dirty="0">
                <a:solidFill>
                  <a:srgbClr val="FF0000"/>
                </a:solidFill>
              </a:rPr>
              <a:t>S</a:t>
            </a:r>
            <a:r>
              <a:rPr lang="nl-NL" dirty="0"/>
              <a:t> from HTTPS in links in traffic from server to user</a:t>
            </a:r>
          </a:p>
          <a:p>
            <a:pPr lvl="1"/>
            <a:r>
              <a:rPr lang="nl-NL" dirty="0"/>
              <a:t>puts this </a:t>
            </a:r>
            <a:r>
              <a:rPr lang="nl-NL" dirty="0">
                <a:solidFill>
                  <a:srgbClr val="FF0000"/>
                </a:solidFill>
              </a:rPr>
              <a:t>S</a:t>
            </a:r>
            <a:r>
              <a:rPr lang="nl-NL" dirty="0"/>
              <a:t> back in traffic from the user to the server</a:t>
            </a:r>
          </a:p>
          <a:p>
            <a:r>
              <a:rPr lang="nl-NL" dirty="0"/>
              <a:t>The result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The attacker can now intercept a username and password that the user </a:t>
            </a:r>
            <a:r>
              <a:rPr lang="nl-NL" dirty="0" err="1"/>
              <a:t>sends</a:t>
            </a:r>
            <a:r>
              <a:rPr lang="nl-NL" dirty="0"/>
              <a:t> </a:t>
            </a:r>
          </a:p>
          <a:p>
            <a:r>
              <a:rPr lang="nl-NL" dirty="0" err="1"/>
              <a:t>After</a:t>
            </a:r>
            <a:r>
              <a:rPr lang="nl-NL" dirty="0"/>
              <a:t> </a:t>
            </a:r>
            <a:r>
              <a:rPr lang="nl-NL" dirty="0" err="1"/>
              <a:t>intercepting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information,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attacker</a:t>
            </a:r>
            <a:r>
              <a:rPr lang="nl-NL" dirty="0"/>
              <a:t> </a:t>
            </a:r>
            <a:r>
              <a:rPr lang="nl-NL" dirty="0" err="1"/>
              <a:t>could</a:t>
            </a:r>
            <a:r>
              <a:rPr lang="nl-NL" dirty="0"/>
              <a:t> stop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MitM</a:t>
            </a:r>
            <a:r>
              <a:rPr lang="nl-NL" dirty="0"/>
              <a:t> attack </a:t>
            </a:r>
          </a:p>
          <a:p>
            <a:pPr lvl="1"/>
            <a:r>
              <a:rPr lang="nl-NL" dirty="0" err="1"/>
              <a:t>and</a:t>
            </a:r>
            <a:r>
              <a:rPr lang="nl-NL" dirty="0"/>
              <a:t> the user can then no longer see anything wrong!</a:t>
            </a:r>
          </a:p>
          <a:p>
            <a:r>
              <a:rPr lang="nl-NL" dirty="0" err="1"/>
              <a:t>Attacker</a:t>
            </a:r>
            <a:r>
              <a:rPr lang="nl-NL" dirty="0"/>
              <a:t> </a:t>
            </a:r>
            <a:r>
              <a:rPr lang="nl-NL" dirty="0" err="1"/>
              <a:t>could</a:t>
            </a:r>
            <a:r>
              <a:rPr lang="nl-NL" dirty="0"/>
              <a:t> </a:t>
            </a:r>
            <a:r>
              <a:rPr lang="nl-NL" dirty="0" err="1"/>
              <a:t>also</a:t>
            </a:r>
            <a:r>
              <a:rPr lang="nl-NL" dirty="0"/>
              <a:t> make </a:t>
            </a:r>
            <a:r>
              <a:rPr lang="nl-NL" dirty="0" err="1"/>
              <a:t>arbitrary</a:t>
            </a:r>
            <a:r>
              <a:rPr lang="nl-NL" dirty="0"/>
              <a:t> </a:t>
            </a:r>
            <a:r>
              <a:rPr lang="nl-NL" dirty="0" err="1"/>
              <a:t>alterations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web page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8" r="12988"/>
          <a:stretch/>
        </p:blipFill>
        <p:spPr>
          <a:xfrm>
            <a:off x="4560418" y="3034709"/>
            <a:ext cx="890939" cy="8593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SSL stripping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22</a:t>
            </a:fld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1187624" y="2420888"/>
            <a:ext cx="6760755" cy="1439439"/>
            <a:chOff x="683568" y="3207860"/>
            <a:chExt cx="7618291" cy="2010774"/>
          </a:xfrm>
        </p:grpSpPr>
        <p:pic>
          <p:nvPicPr>
            <p:cNvPr id="7" name="Picture 2" descr="http://paolospaccamonti.com/prova-wordpress/wp-content/gallery/prova/generic-man.png"/>
            <p:cNvPicPr>
              <a:picLocks noChangeAspect="1" noChangeArrowheads="1"/>
            </p:cNvPicPr>
            <p:nvPr/>
          </p:nvPicPr>
          <p:blipFill>
            <a:blip r:embed="rId3" cstate="print"/>
            <a:srcRect l="39624" t="11426" r="39624" b="14063"/>
            <a:stretch>
              <a:fillRect/>
            </a:stretch>
          </p:blipFill>
          <p:spPr bwMode="auto">
            <a:xfrm>
              <a:off x="683568" y="3319112"/>
              <a:ext cx="720080" cy="1793565"/>
            </a:xfrm>
            <a:prstGeom prst="rect">
              <a:avLst/>
            </a:prstGeom>
            <a:noFill/>
          </p:spPr>
        </p:pic>
        <p:pic>
          <p:nvPicPr>
            <p:cNvPr id="8" name="Picture 4" descr="C:\Users\erikpoll\Desktop\laptop21.jpg"/>
            <p:cNvPicPr>
              <a:picLocks noChangeAspect="1" noChangeArrowheads="1"/>
            </p:cNvPicPr>
            <p:nvPr/>
          </p:nvPicPr>
          <p:blipFill>
            <a:blip r:embed="rId4" cstate="print"/>
            <a:srcRect l="756" t="7811" r="1764" b="20661"/>
            <a:stretch>
              <a:fillRect/>
            </a:stretch>
          </p:blipFill>
          <p:spPr bwMode="auto">
            <a:xfrm flipH="1">
              <a:off x="1475656" y="4005064"/>
              <a:ext cx="1293056" cy="896472"/>
            </a:xfrm>
            <a:prstGeom prst="rect">
              <a:avLst/>
            </a:prstGeom>
            <a:noFill/>
          </p:spPr>
        </p:pic>
        <p:pic>
          <p:nvPicPr>
            <p:cNvPr id="9" name="Picture 3" descr="C:\Users\erikpoll\Desktop\HP-server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76256" y="3501008"/>
              <a:ext cx="1327257" cy="1717626"/>
            </a:xfrm>
            <a:prstGeom prst="rect">
              <a:avLst/>
            </a:prstGeom>
            <a:noFill/>
          </p:spPr>
        </p:pic>
        <p:pic>
          <p:nvPicPr>
            <p:cNvPr id="11" name="Picture 2" descr="C:\Users\erikpoll\Desktop\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11184" y="3433819"/>
              <a:ext cx="685951" cy="685951"/>
            </a:xfrm>
            <a:prstGeom prst="rect">
              <a:avLst/>
            </a:prstGeom>
            <a:noFill/>
          </p:spPr>
        </p:pic>
        <p:cxnSp>
          <p:nvCxnSpPr>
            <p:cNvPr id="12" name="Straight Arrow Connector 11"/>
            <p:cNvCxnSpPr/>
            <p:nvPr/>
          </p:nvCxnSpPr>
          <p:spPr>
            <a:xfrm>
              <a:off x="5580112" y="4221088"/>
              <a:ext cx="1296144" cy="0"/>
            </a:xfrm>
            <a:prstGeom prst="straightConnector1">
              <a:avLst/>
            </a:prstGeom>
            <a:ln w="317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5580112" y="4509120"/>
              <a:ext cx="1296144" cy="0"/>
            </a:xfrm>
            <a:prstGeom prst="straightConnector1">
              <a:avLst/>
            </a:prstGeom>
            <a:ln w="317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915816" y="4293096"/>
              <a:ext cx="12961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159898" y="3207860"/>
              <a:ext cx="1141961" cy="515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 Rounded MT Bold" panose="020F0704030504030204" pitchFamily="34" charset="0"/>
                </a:rPr>
                <a:t>bank.nl</a:t>
              </a:r>
              <a:endParaRPr lang="en-GB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75856" y="4581128"/>
              <a:ext cx="1016174" cy="515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 Rounded MT Bold" panose="020F0704030504030204" pitchFamily="34" charset="0"/>
                </a:rPr>
                <a:t>HTTP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0152" y="4509120"/>
              <a:ext cx="1211201" cy="515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 Rounded MT Bold" panose="020F0704030504030204" pitchFamily="34" charset="0"/>
                </a:rPr>
                <a:t>HTTPS</a:t>
              </a:r>
              <a:endParaRPr lang="en-GB" b="1" dirty="0">
                <a:latin typeface="Arial Rounded MT Bold" panose="020F07040305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2843808" y="4581128"/>
              <a:ext cx="12961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2" descr="C:\Users\erikpoll\Desktop\lock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796136" y="3284984"/>
              <a:ext cx="859705" cy="859705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464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Won’t </a:t>
            </a:r>
            <a:r>
              <a:rPr lang="nl-NL" b="1" dirty="0">
                <a:latin typeface="Courier New" panose="02070309020205020404" pitchFamily="49" charset="0"/>
                <a:cs typeface="Courier New" panose="02070309020205020404" pitchFamily="49" charset="0"/>
              </a:rPr>
              <a:t>secure</a:t>
            </a:r>
            <a:r>
              <a:rPr lang="nl-NL" dirty="0"/>
              <a:t> </a:t>
            </a:r>
            <a:r>
              <a:rPr lang="nl-NL" sz="2400" dirty="0"/>
              <a:t>cookies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0033CC"/>
                </a:solidFill>
              </a:rPr>
              <a:t>Secure cookies won’t be sent by the client’s browser over HTTP</a:t>
            </a:r>
          </a:p>
          <a:p>
            <a:pPr marL="0" indent="0">
              <a:buNone/>
            </a:pPr>
            <a:r>
              <a:rPr lang="nl-NL" dirty="0"/>
              <a:t>     </a:t>
            </a:r>
          </a:p>
          <a:p>
            <a:pPr marL="0" indent="0">
              <a:buNone/>
            </a:pPr>
            <a:r>
              <a:rPr lang="nl-NL" dirty="0"/>
              <a:t>But </a:t>
            </a:r>
            <a:r>
              <a:rPr lang="nl-NL" dirty="0" err="1"/>
              <a:t>attacker</a:t>
            </a:r>
            <a:r>
              <a:rPr lang="nl-NL" dirty="0"/>
              <a:t> can defeat this</a:t>
            </a:r>
            <a:endParaRPr lang="nl-NL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8000"/>
                </a:solidFill>
              </a:rPr>
              <a:t>      by removing the secure bit from Set Cookie </a:t>
            </a:r>
            <a:r>
              <a:rPr lang="nl-NL" dirty="0" err="1">
                <a:solidFill>
                  <a:srgbClr val="008000"/>
                </a:solidFill>
              </a:rPr>
              <a:t>instruction</a:t>
            </a:r>
            <a:r>
              <a:rPr lang="nl-NL" dirty="0">
                <a:solidFill>
                  <a:srgbClr val="008000"/>
                </a:solidFill>
              </a:rPr>
              <a:t> </a:t>
            </a:r>
          </a:p>
          <a:p>
            <a:pPr marL="0" indent="0">
              <a:buNone/>
            </a:pPr>
            <a:r>
              <a:rPr lang="nl-NL" dirty="0">
                <a:solidFill>
                  <a:srgbClr val="008000"/>
                </a:solidFill>
              </a:rPr>
              <a:t>      when forwarding traffic from the server to user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4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Spotting this attack?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Modern browsers will warn about “insecure website”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In older browsers, only very careful users would spot this attack by noticing that the URL misses an s in https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D6912F-6E57-8780-50A6-DE2C272F68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9" t="5015"/>
          <a:stretch/>
        </p:blipFill>
        <p:spPr>
          <a:xfrm>
            <a:off x="1619672" y="2060848"/>
            <a:ext cx="5184576" cy="1363889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0A642F4F-A463-7D42-46EE-3F137BE2A0EF}"/>
              </a:ext>
            </a:extLst>
          </p:cNvPr>
          <p:cNvSpPr/>
          <p:nvPr/>
        </p:nvSpPr>
        <p:spPr>
          <a:xfrm>
            <a:off x="3059832" y="2494245"/>
            <a:ext cx="1368152" cy="7243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337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Countermeasures to SSL stripping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0033CC"/>
                </a:solidFill>
              </a:rPr>
              <a:t>HTTPS Everywhere </a:t>
            </a:r>
            <a:r>
              <a:rPr lang="en-US" dirty="0"/>
              <a:t>browser plugin</a:t>
            </a:r>
          </a:p>
          <a:p>
            <a:pPr lvl="1"/>
            <a:r>
              <a:rPr lang="nl-NL" dirty="0"/>
              <a:t>ie. simply never use HTTP</a:t>
            </a:r>
          </a:p>
          <a:p>
            <a:pPr marL="457200" lvl="1" indent="0" algn="r">
              <a:buNone/>
            </a:pPr>
            <a:r>
              <a:rPr lang="nl-NL" sz="1600" dirty="0"/>
              <a:t>https://www.eff.org/deeplinks/2021/09/https-actually-everywhere</a:t>
            </a:r>
          </a:p>
          <a:p>
            <a:endParaRPr lang="nl-NL" dirty="0">
              <a:solidFill>
                <a:srgbClr val="0033CC"/>
              </a:solidFill>
            </a:endParaRPr>
          </a:p>
          <a:p>
            <a:r>
              <a:rPr lang="nl-NL" dirty="0">
                <a:solidFill>
                  <a:srgbClr val="0033CC"/>
                </a:solidFill>
              </a:rPr>
              <a:t>HSTS (HTTP Strict Transport Security)</a:t>
            </a:r>
          </a:p>
          <a:p>
            <a:endParaRPr lang="en-US" dirty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07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HTTP Strict Transport Security (HSTS)  </a:t>
            </a:r>
            <a:r>
              <a:rPr lang="nl-NL" sz="1800" dirty="0"/>
              <a:t>[RFC6797]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754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Protection against SSL stripping 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website (e.g.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bank.nl</a:t>
            </a:r>
            <a:r>
              <a:rPr lang="en-US" dirty="0"/>
              <a:t>) tells browser that it only ever wants to use HTTPS, in HTTP response header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         </a:t>
            </a:r>
          </a:p>
          <a:p>
            <a:pPr lvl="1">
              <a:buNone/>
            </a:pPr>
            <a:r>
              <a:rPr lang="en-US" sz="1800" dirty="0"/>
              <a:t>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Strict-Transport-Security: max-age=15768000;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includeSubDomain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nl-NL" dirty="0"/>
              <a:t>the browser remembers this, and turn future http requests for that domain into http</a:t>
            </a:r>
            <a:r>
              <a:rPr lang="nl-NL" dirty="0">
                <a:solidFill>
                  <a:srgbClr val="008000"/>
                </a:solidFill>
              </a:rPr>
              <a:t>s</a:t>
            </a:r>
            <a:r>
              <a:rPr lang="nl-NL" dirty="0"/>
              <a:t> requests</a:t>
            </a:r>
          </a:p>
          <a:p>
            <a:pPr marL="457200" lvl="1" indent="0">
              <a:buNone/>
            </a:pPr>
            <a:r>
              <a:rPr lang="nl-NL" sz="1800" dirty="0"/>
              <a:t>      Eg browser will turn  </a:t>
            </a: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http://bank.nl/rekening/...                         </a:t>
            </a:r>
          </a:p>
          <a:p>
            <a:pPr marL="457200" lvl="1" indent="0">
              <a:buNone/>
            </a:pP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nl-NL" sz="1800" dirty="0"/>
              <a:t>into   </a:t>
            </a: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nl-NL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://bank.nl/rekening/...</a:t>
            </a:r>
          </a:p>
          <a:p>
            <a:pPr marL="457200" lvl="1" indent="0">
              <a:buNone/>
            </a:pPr>
            <a:endParaRPr lang="nl-NL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nl-NL" sz="1800" dirty="0"/>
              <a:t>HSTS is now supported by </a:t>
            </a:r>
            <a:r>
              <a:rPr lang="nl-NL" sz="1800" dirty="0" err="1"/>
              <a:t>all</a:t>
            </a:r>
            <a:r>
              <a:rPr lang="nl-NL" sz="1800" dirty="0"/>
              <a:t> browsers.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6741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nl-NL" i="1" dirty="0"/>
              <a:t>On very first visit to bank.nl</a:t>
            </a:r>
            <a:r>
              <a:rPr lang="nl-NL" dirty="0"/>
              <a:t>, the browser stores some information, recording that bank.nl wants to talk HTTPS only.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For subsequents visits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   </a:t>
            </a:r>
          </a:p>
          <a:p>
            <a:pPr marL="0" indent="0">
              <a:buNone/>
            </a:pPr>
            <a:r>
              <a:rPr lang="nl-NL" dirty="0"/>
              <a:t>                                                                                                  bank.nl</a:t>
            </a:r>
          </a:p>
          <a:p>
            <a:pPr marL="0" indent="0">
              <a:buNone/>
            </a:pPr>
            <a:r>
              <a:rPr lang="nl-NL" dirty="0"/>
              <a:t>            </a:t>
            </a:r>
          </a:p>
          <a:p>
            <a:pPr marL="0" indent="0">
              <a:buNone/>
            </a:pPr>
            <a:r>
              <a:rPr lang="nl-NL" dirty="0"/>
              <a:t>    </a:t>
            </a:r>
          </a:p>
          <a:p>
            <a:pPr marL="0" indent="0">
              <a:buNone/>
            </a:pPr>
            <a:r>
              <a:rPr lang="nl-NL" dirty="0"/>
              <a:t>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HSTS</a:t>
            </a:r>
            <a:endParaRPr lang="nl-NL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27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280293" y="3851892"/>
            <a:ext cx="11006" cy="19435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751544" y="3638011"/>
            <a:ext cx="0" cy="18715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311466" y="4284399"/>
            <a:ext cx="6435006" cy="1962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2" descr="C:\Users\erikpoll\Desktop\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5188" y="4236624"/>
            <a:ext cx="783344" cy="722463"/>
          </a:xfrm>
          <a:prstGeom prst="rect">
            <a:avLst/>
          </a:prstGeom>
          <a:noFill/>
        </p:spPr>
      </p:pic>
      <p:sp>
        <p:nvSpPr>
          <p:cNvPr id="50" name="Rectangle 49"/>
          <p:cNvSpPr/>
          <p:nvPr/>
        </p:nvSpPr>
        <p:spPr>
          <a:xfrm>
            <a:off x="37391" y="5241111"/>
            <a:ext cx="2837840" cy="807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user connected</a:t>
            </a:r>
          </a:p>
          <a:p>
            <a:pPr algn="ctr"/>
            <a:r>
              <a:rPr lang="nl-NL" i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with HTTPS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6606" y="3235954"/>
            <a:ext cx="2679249" cy="5630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user types in bank.nl, 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or clicks http link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77626" y="3772105"/>
            <a:ext cx="1989362" cy="440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request for</a:t>
            </a:r>
          </a:p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https://bank.nl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401754" y="4933474"/>
            <a:ext cx="6349790" cy="1919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2750543" y="2631227"/>
            <a:ext cx="3039582" cy="808523"/>
          </a:xfrm>
          <a:prstGeom prst="wedgeEllipseCallout">
            <a:avLst>
              <a:gd name="adj1" fmla="val -94419"/>
              <a:gd name="adj2" fmla="val 124306"/>
            </a:avLst>
          </a:prstGeom>
          <a:solidFill>
            <a:schemeClr val="accent1">
              <a:lumMod val="40000"/>
              <a:lumOff val="6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browser changes this to HTTPS</a:t>
            </a:r>
          </a:p>
        </p:txBody>
      </p:sp>
    </p:spTree>
    <p:extLst>
      <p:ext uri="{BB962C8B-B14F-4D97-AF65-F5344CB8AC3E}">
        <p14:creationId xmlns:p14="http://schemas.microsoft.com/office/powerpoint/2010/main" val="1326062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Checking for HSTS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485740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33CC"/>
                </a:solidFill>
              </a:rPr>
              <a:t>In browser</a:t>
            </a:r>
          </a:p>
          <a:p>
            <a:pPr lvl="1"/>
            <a:r>
              <a:rPr lang="nl-NL" sz="1900" dirty="0"/>
              <a:t>In Firefox: </a:t>
            </a:r>
          </a:p>
          <a:p>
            <a:pPr marL="914400" lvl="2" indent="0">
              <a:buNone/>
            </a:pPr>
            <a:r>
              <a:rPr lang="nl-NL" dirty="0"/>
              <a:t>type </a:t>
            </a:r>
            <a:r>
              <a:rPr lang="nl-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about:support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address</a:t>
            </a:r>
            <a:r>
              <a:rPr lang="nl-NL" dirty="0"/>
              <a:t> bar.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en-US" dirty="0"/>
              <a:t>Application Basics section, you will see Profile Folder. Click Open Folder, an look for file </a:t>
            </a:r>
            <a:r>
              <a:rPr lang="nl-NL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SiteSecurityServiceState.txt</a:t>
            </a:r>
            <a:r>
              <a:rPr lang="nl-NL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914400" lvl="2" indent="0">
              <a:buNone/>
            </a:pPr>
            <a:endParaRPr lang="nl-NL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nl-NL" sz="1900" dirty="0"/>
              <a:t>In Chrome:                                                                    </a:t>
            </a:r>
          </a:p>
          <a:p>
            <a:pPr marL="914400" lvl="2" indent="0">
              <a:buNone/>
            </a:pPr>
            <a:r>
              <a:rPr lang="nl-NL" dirty="0"/>
              <a:t>type  </a:t>
            </a:r>
            <a:r>
              <a:rPr lang="nl-NL" b="1" dirty="0">
                <a:latin typeface="Courier New" panose="02070309020205020404" pitchFamily="49" charset="0"/>
                <a:cs typeface="Courier New" panose="02070309020205020404" pitchFamily="49" charset="0"/>
              </a:rPr>
              <a:t>chrome://net-internals/#hsts </a:t>
            </a:r>
            <a:r>
              <a:rPr lang="nl-NL" dirty="0"/>
              <a:t>in address bar </a:t>
            </a:r>
          </a:p>
          <a:p>
            <a:endParaRPr lang="nl-NL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l-NL" dirty="0">
                <a:solidFill>
                  <a:srgbClr val="0033CC"/>
                </a:solidFill>
                <a:cs typeface="Courier New" panose="02070309020205020404" pitchFamily="49" charset="0"/>
              </a:rPr>
              <a:t>In HTTP traffic:                                                                                                  </a:t>
            </a:r>
            <a:r>
              <a:rPr lang="nl-NL" sz="1900" dirty="0">
                <a:cs typeface="Courier New" panose="02070309020205020404" pitchFamily="49" charset="0"/>
              </a:rPr>
              <a:t>look for HSTS field in HTTP header, of the form  </a:t>
            </a:r>
            <a:endParaRPr lang="nl-NL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nl-NL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Strict-Transport-Security: max-age=15552000; </a:t>
            </a:r>
            <a:r>
              <a:rPr lang="nl-NL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preload</a:t>
            </a:r>
            <a:endParaRPr lang="nl-NL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nl-NL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nl-NL" sz="1800" dirty="0">
                <a:cs typeface="Courier New" panose="02070309020205020404" pitchFamily="49" charset="0"/>
              </a:rPr>
              <a:t>On Linux, </a:t>
            </a:r>
            <a:r>
              <a:rPr lang="nl-NL" sz="1800" dirty="0" err="1">
                <a:cs typeface="Courier New" panose="02070309020205020404" pitchFamily="49" charset="0"/>
              </a:rPr>
              <a:t>with</a:t>
            </a:r>
            <a:r>
              <a:rPr lang="nl-NL" sz="1800" dirty="0">
                <a:cs typeface="Courier New" panose="02070309020205020404" pitchFamily="49" charset="0"/>
              </a:rPr>
              <a:t> </a:t>
            </a:r>
            <a:r>
              <a:rPr lang="nl-NL" sz="18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curl</a:t>
            </a:r>
            <a:r>
              <a:rPr lang="nl-NL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-si "https://www.ru.nl" | grep </a:t>
            </a:r>
            <a:r>
              <a:rPr lang="nl-NL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Strict</a:t>
            </a:r>
            <a:endParaRPr lang="nl-NL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nl-NL" sz="1900" dirty="0"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32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Remaining problem with HSTS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4857403"/>
          </a:xfrm>
        </p:spPr>
        <p:txBody>
          <a:bodyPr/>
          <a:lstStyle/>
          <a:p>
            <a:r>
              <a:rPr lang="en-GB" dirty="0"/>
              <a:t>Remaining risk with </a:t>
            </a:r>
            <a:r>
              <a:rPr lang="en-GB" i="1" dirty="0"/>
              <a:t>very first  </a:t>
            </a:r>
            <a:r>
              <a:rPr lang="en-GB" dirty="0"/>
              <a:t>request to a site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MitM</a:t>
            </a:r>
            <a:r>
              <a:rPr lang="en-GB" dirty="0"/>
              <a:t> attacker could SSL strip that first request, and remove the HSTS header in the HTTP response</a:t>
            </a:r>
          </a:p>
          <a:p>
            <a:pPr lvl="1"/>
            <a:endParaRPr lang="en-GB" dirty="0"/>
          </a:p>
          <a:p>
            <a:r>
              <a:rPr lang="en-GB" dirty="0"/>
              <a:t>Solution: </a:t>
            </a:r>
            <a:r>
              <a:rPr lang="en-GB" dirty="0">
                <a:solidFill>
                  <a:srgbClr val="0033CC"/>
                </a:solidFill>
              </a:rPr>
              <a:t>HSTS preload list</a:t>
            </a:r>
            <a:r>
              <a:rPr lang="en-GB" dirty="0"/>
              <a:t> included in browser that specifies HSTS for some sites, so even first request cannot be with HTTP</a:t>
            </a:r>
          </a:p>
          <a:p>
            <a:pPr marL="457200" lvl="1" indent="0">
              <a:buNone/>
            </a:pPr>
            <a:r>
              <a:rPr lang="en-GB" dirty="0"/>
              <a:t>       Check </a:t>
            </a:r>
            <a:r>
              <a:rPr lang="en-GB" dirty="0">
                <a:solidFill>
                  <a:srgbClr val="008000"/>
                </a:solidFill>
              </a:rPr>
              <a:t>https://hstspreload.org/</a:t>
            </a:r>
          </a:p>
          <a:p>
            <a:endParaRPr lang="en-GB" dirty="0"/>
          </a:p>
          <a:p>
            <a:r>
              <a:rPr lang="en-GB" dirty="0"/>
              <a:t>New privacy risk with HSTS: HSTS info stored in your browser can reveal which sites have been visited… </a:t>
            </a:r>
          </a:p>
          <a:p>
            <a:pPr marL="457200" lvl="1" indent="0">
              <a:buNone/>
            </a:pPr>
            <a:r>
              <a:rPr lang="en-GB" i="1" dirty="0"/>
              <a:t>        even if you do this in private browsing mode?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38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97D97-9B73-D1F5-8510-656487E7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NB: identification vs authentication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CC7FA-6085-0BBD-9A20-B7C0D5886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Session information serves two distinct purposes: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33CC"/>
                </a:solidFill>
              </a:rPr>
              <a:t>identification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i="1" dirty="0">
                <a:solidFill>
                  <a:srgbClr val="008000"/>
                </a:solidFill>
              </a:rPr>
              <a:t>      </a:t>
            </a:r>
            <a:r>
              <a:rPr lang="en-US" i="1" u="sng" dirty="0">
                <a:solidFill>
                  <a:srgbClr val="008000"/>
                </a:solidFill>
              </a:rPr>
              <a:t>who</a:t>
            </a:r>
            <a:r>
              <a:rPr lang="en-US" dirty="0">
                <a:solidFill>
                  <a:srgbClr val="008000"/>
                </a:solidFill>
              </a:rPr>
              <a:t>  is the web server talking to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33CC"/>
                </a:solidFill>
              </a:rPr>
              <a:t>authentication</a:t>
            </a:r>
            <a:r>
              <a:rPr lang="en-US" dirty="0"/>
              <a:t> </a:t>
            </a:r>
          </a:p>
          <a:p>
            <a:pPr marL="400050" lvl="1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008000"/>
                </a:solidFill>
              </a:rPr>
              <a:t>verifying that this person is who they claim to be</a:t>
            </a:r>
          </a:p>
          <a:p>
            <a:pPr marL="400050" lvl="1" indent="0">
              <a:buNone/>
            </a:pPr>
            <a:endParaRPr lang="en-US" sz="1800" dirty="0">
              <a:solidFill>
                <a:srgbClr val="008000"/>
              </a:solidFill>
            </a:endParaRPr>
          </a:p>
          <a:p>
            <a:pPr marL="400050" lvl="1" indent="0">
              <a:buNone/>
            </a:pPr>
            <a:endParaRPr lang="en-US" sz="1800" dirty="0">
              <a:solidFill>
                <a:srgbClr val="008000"/>
              </a:solidFill>
            </a:endParaRPr>
          </a:p>
          <a:p>
            <a:pPr marL="400050" lvl="1" indent="0">
              <a:buNone/>
            </a:pPr>
            <a:endParaRPr lang="en-US" sz="18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1800" i="1" dirty="0"/>
              <a:t>Could Brightspace use your student-nr for this? </a:t>
            </a:r>
          </a:p>
          <a:p>
            <a:pPr marL="0" indent="0">
              <a:buNone/>
            </a:pPr>
            <a:r>
              <a:rPr lang="en-US" sz="1800" dirty="0"/>
              <a:t>For 1, but not for 2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Different pieces of information can be used for 1 and for 2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E6737-05CD-608F-8770-38CBD6CE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9757A-7168-45E1-E8C2-F0AD047D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6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FAA39-A072-2D81-A2C9-8CCCF374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254A0-658E-E9BD-3D47-7DD0683AA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HTTPS protection fails if attacker can obtain </a:t>
            </a:r>
            <a:r>
              <a:rPr lang="en-US" dirty="0">
                <a:solidFill>
                  <a:srgbClr val="C00000"/>
                </a:solidFill>
              </a:rPr>
              <a:t>mis-issued certificate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CT (Certificate Transparency) </a:t>
            </a:r>
            <a:r>
              <a:rPr lang="en-US" dirty="0"/>
              <a:t>can help to detect this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olidFill>
                  <a:srgbClr val="0033CC"/>
                </a:solidFill>
              </a:rPr>
              <a:t>Active MitM attacker could </a:t>
            </a:r>
            <a:r>
              <a:rPr lang="en-US" dirty="0">
                <a:solidFill>
                  <a:srgbClr val="C00000"/>
                </a:solidFill>
              </a:rPr>
              <a:t>SSL strip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But modern browsers given prominent warnings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HTTPS-only </a:t>
            </a:r>
            <a:r>
              <a:rPr lang="en-US" dirty="0"/>
              <a:t>and </a:t>
            </a:r>
            <a:r>
              <a:rPr lang="en-US" dirty="0">
                <a:solidFill>
                  <a:srgbClr val="008000"/>
                </a:solidFill>
              </a:rPr>
              <a:t>HSTS</a:t>
            </a:r>
            <a:r>
              <a:rPr lang="en-US" dirty="0"/>
              <a:t> prevent this</a:t>
            </a:r>
          </a:p>
          <a:p>
            <a:pPr lvl="2"/>
            <a:r>
              <a:rPr lang="en-US" dirty="0"/>
              <a:t>Without being on HSTS preload list an HSTS website could still be SSL stripped on a very first visit. </a:t>
            </a:r>
          </a:p>
          <a:p>
            <a:pPr lvl="1"/>
            <a:r>
              <a:rPr lang="en-US" sz="1800" dirty="0"/>
              <a:t>Use of HSTS mandatory for Dutch government websites since July 1</a:t>
            </a:r>
            <a:r>
              <a:rPr lang="en-US" sz="1800" baseline="30000" dirty="0"/>
              <a:t>st</a:t>
            </a:r>
            <a:r>
              <a:rPr lang="en-US" sz="1800" dirty="0"/>
              <a:t>, 2023 (Wet </a:t>
            </a:r>
            <a:r>
              <a:rPr lang="en-US" sz="1800" dirty="0" err="1"/>
              <a:t>digitale</a:t>
            </a:r>
            <a:r>
              <a:rPr lang="en-US" sz="1800" dirty="0"/>
              <a:t> </a:t>
            </a:r>
            <a:r>
              <a:rPr lang="en-US" sz="1800" dirty="0" err="1"/>
              <a:t>overheid</a:t>
            </a:r>
            <a:r>
              <a:rPr lang="en-US" sz="1800" dirty="0"/>
              <a:t>)</a:t>
            </a:r>
            <a:endParaRPr lang="en-GB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50546-2DAC-1684-6B04-95D0CA14E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D5708-37D4-6C74-826E-20D4814F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0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A24B72-2005-8ABA-521C-AE165CA8D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6864" cy="922114"/>
          </a:xfrm>
        </p:spPr>
        <p:txBody>
          <a:bodyPr>
            <a:normAutofit/>
          </a:bodyPr>
          <a:lstStyle/>
          <a:p>
            <a:r>
              <a:rPr lang="en-US" sz="2400" dirty="0"/>
              <a:t>Attack 1)  CSRF -  the downside of cookies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5ADB5-32B9-2531-937A-CCFC8DB4375C}"/>
              </a:ext>
            </a:extLst>
          </p:cNvPr>
          <p:cNvSpPr/>
          <p:nvPr/>
        </p:nvSpPr>
        <p:spPr>
          <a:xfrm>
            <a:off x="683569" y="1679740"/>
            <a:ext cx="3528391" cy="1113338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&lt;a </a:t>
            </a:r>
            <a:r>
              <a:rPr lang="en-US" sz="1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href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=“</a:t>
            </a:r>
            <a:r>
              <a:rPr lang="en-US" sz="1600" b="1" dirty="0">
                <a:solidFill>
                  <a:srgbClr val="0033CC"/>
                </a:solidFill>
                <a:latin typeface="Arial Narrow" panose="020B0606020202030204" pitchFamily="34" charset="0"/>
              </a:rPr>
              <a:t>https://bank.nl/pay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?...”&gt;pay&lt;/a&gt;</a:t>
            </a:r>
            <a:endParaRPr lang="en-GB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062C6A-2CF4-0992-BCEA-887693AFFF54}"/>
              </a:ext>
            </a:extLst>
          </p:cNvPr>
          <p:cNvSpPr/>
          <p:nvPr/>
        </p:nvSpPr>
        <p:spPr>
          <a:xfrm>
            <a:off x="7030969" y="1844824"/>
            <a:ext cx="1629009" cy="231815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bank.nl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server</a:t>
            </a: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8C9749-8E99-D9E4-26FB-792018D48653}"/>
              </a:ext>
            </a:extLst>
          </p:cNvPr>
          <p:cNvSpPr/>
          <p:nvPr/>
        </p:nvSpPr>
        <p:spPr>
          <a:xfrm>
            <a:off x="611560" y="1110754"/>
            <a:ext cx="3729644" cy="17421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1C18C-1E54-A788-8513-3B0F630F5279}"/>
              </a:ext>
            </a:extLst>
          </p:cNvPr>
          <p:cNvSpPr/>
          <p:nvPr/>
        </p:nvSpPr>
        <p:spPr>
          <a:xfrm>
            <a:off x="611560" y="1110754"/>
            <a:ext cx="3729644" cy="4829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129B90-AFDB-2773-72A9-53CDB26D6912}"/>
              </a:ext>
            </a:extLst>
          </p:cNvPr>
          <p:cNvSpPr/>
          <p:nvPr/>
        </p:nvSpPr>
        <p:spPr>
          <a:xfrm>
            <a:off x="1079612" y="1229581"/>
            <a:ext cx="2664296" cy="245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https://</a:t>
            </a:r>
            <a: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</a:rPr>
              <a:t>bank.nl</a:t>
            </a:r>
            <a:endParaRPr lang="en-GB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B4EF82-C5AB-811A-FA74-851E28909995}"/>
              </a:ext>
            </a:extLst>
          </p:cNvPr>
          <p:cNvCxnSpPr>
            <a:cxnSpLocks/>
          </p:cNvCxnSpPr>
          <p:nvPr/>
        </p:nvCxnSpPr>
        <p:spPr>
          <a:xfrm>
            <a:off x="4427984" y="2276872"/>
            <a:ext cx="2495600" cy="2593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0AB579F-F0B7-0712-2743-58992BFFDC3E}"/>
              </a:ext>
            </a:extLst>
          </p:cNvPr>
          <p:cNvSpPr txBox="1"/>
          <p:nvPr/>
        </p:nvSpPr>
        <p:spPr>
          <a:xfrm>
            <a:off x="4802718" y="239052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pay request</a:t>
            </a:r>
            <a:endParaRPr lang="en-GB" b="1" dirty="0">
              <a:latin typeface="Arial Narrow" panose="020B0606020202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CFD9FBF-CD30-B5C3-FA7C-D76A48967E0C}"/>
              </a:ext>
            </a:extLst>
          </p:cNvPr>
          <p:cNvGrpSpPr/>
          <p:nvPr/>
        </p:nvGrpSpPr>
        <p:grpSpPr>
          <a:xfrm>
            <a:off x="611560" y="3181389"/>
            <a:ext cx="3729644" cy="1742182"/>
            <a:chOff x="611560" y="3181389"/>
            <a:chExt cx="3729644" cy="174218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D7AEDC2-BD05-6AB3-8A8A-37F4DDEE1AFF}"/>
                </a:ext>
              </a:extLst>
            </p:cNvPr>
            <p:cNvSpPr/>
            <p:nvPr/>
          </p:nvSpPr>
          <p:spPr>
            <a:xfrm>
              <a:off x="683569" y="3750375"/>
              <a:ext cx="3528391" cy="11133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&lt;a </a:t>
              </a:r>
              <a:r>
                <a:rPr lang="en-US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href</a:t>
              </a:r>
              <a:r>
                <a:rPr lang="en-US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=“</a:t>
              </a:r>
              <a:r>
                <a:rPr lang="en-US" sz="1600" b="1" dirty="0">
                  <a:solidFill>
                    <a:srgbClr val="0033CC"/>
                  </a:solidFill>
                  <a:latin typeface="Arial Narrow" panose="020B0606020202030204" pitchFamily="34" charset="0"/>
                </a:rPr>
                <a:t>https://bank.nl/pay</a:t>
              </a:r>
              <a:r>
                <a:rPr lang="en-US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?...”&gt;pay&lt;/a&gt;</a:t>
              </a:r>
              <a:endParaRPr lang="en-GB" sz="16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E424D49-2C5C-EEAB-1207-5E3EE09050A5}"/>
                </a:ext>
              </a:extLst>
            </p:cNvPr>
            <p:cNvSpPr/>
            <p:nvPr/>
          </p:nvSpPr>
          <p:spPr>
            <a:xfrm>
              <a:off x="611560" y="3181389"/>
              <a:ext cx="3729644" cy="1742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E6AB097-F5E4-7104-A745-B35BA6700ECD}"/>
                </a:ext>
              </a:extLst>
            </p:cNvPr>
            <p:cNvSpPr/>
            <p:nvPr/>
          </p:nvSpPr>
          <p:spPr>
            <a:xfrm>
              <a:off x="611560" y="3181389"/>
              <a:ext cx="3729644" cy="48298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145439-2490-1E57-9405-471AAD5FBB0E}"/>
                </a:ext>
              </a:extLst>
            </p:cNvPr>
            <p:cNvSpPr/>
            <p:nvPr/>
          </p:nvSpPr>
          <p:spPr>
            <a:xfrm>
              <a:off x="1079612" y="3300216"/>
              <a:ext cx="2664296" cy="24533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https://</a:t>
              </a:r>
              <a:r>
                <a:rPr lang="en-US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mafia.com</a:t>
              </a:r>
              <a:endParaRPr lang="en-GB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DE31549-F55E-C2D0-965A-CCAB083AE83A}"/>
              </a:ext>
            </a:extLst>
          </p:cNvPr>
          <p:cNvSpPr txBox="1"/>
          <p:nvPr/>
        </p:nvSpPr>
        <p:spPr>
          <a:xfrm>
            <a:off x="4810634" y="370311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pay request</a:t>
            </a:r>
            <a:endParaRPr lang="en-GB" b="1" dirty="0">
              <a:latin typeface="Arial Narrow" panose="020B060602020203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6027AB8-6556-F040-D299-19C94007DBD2}"/>
              </a:ext>
            </a:extLst>
          </p:cNvPr>
          <p:cNvCxnSpPr>
            <a:cxnSpLocks/>
          </p:cNvCxnSpPr>
          <p:nvPr/>
        </p:nvCxnSpPr>
        <p:spPr>
          <a:xfrm flipV="1">
            <a:off x="4485220" y="3274903"/>
            <a:ext cx="2416505" cy="6382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hocolate chip cookie with a white background&#10;&#10;Description automatically generated">
            <a:extLst>
              <a:ext uri="{FF2B5EF4-FFF2-40B4-BE49-F238E27FC236}">
                <a16:creationId xmlns:a16="http://schemas.microsoft.com/office/drawing/2014/main" id="{6AF8CC98-59F4-7832-084D-94DC7F58A94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8" t="5491" r="18461" b="9680"/>
          <a:stretch/>
        </p:blipFill>
        <p:spPr>
          <a:xfrm>
            <a:off x="5971681" y="2539489"/>
            <a:ext cx="429588" cy="452838"/>
          </a:xfrm>
          <a:prstGeom prst="rect">
            <a:avLst/>
          </a:prstGeom>
        </p:spPr>
      </p:pic>
      <p:pic>
        <p:nvPicPr>
          <p:cNvPr id="30" name="Picture 29" descr="A chocolate chip cookie with a white background&#10;&#10;Description automatically generated">
            <a:extLst>
              <a:ext uri="{FF2B5EF4-FFF2-40B4-BE49-F238E27FC236}">
                <a16:creationId xmlns:a16="http://schemas.microsoft.com/office/drawing/2014/main" id="{CDC57332-9083-C3FA-C457-13B86C99F89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8" t="5491" r="18461" b="9680"/>
          <a:stretch/>
        </p:blipFill>
        <p:spPr>
          <a:xfrm>
            <a:off x="5988916" y="3837858"/>
            <a:ext cx="429588" cy="45283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2881E77-D15D-E7FF-B908-EF662B38BE00}"/>
              </a:ext>
            </a:extLst>
          </p:cNvPr>
          <p:cNvSpPr txBox="1"/>
          <p:nvPr/>
        </p:nvSpPr>
        <p:spPr>
          <a:xfrm>
            <a:off x="563753" y="5225766"/>
            <a:ext cx="7361567" cy="454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 Rounded MT Bold" panose="020F0704030504030204" pitchFamily="34" charset="0"/>
              </a:rPr>
              <a:t>Browser attaches cookie to cross-domain requests from any site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738E0BC-7C6E-0E5B-F1FB-AF2C0643C6B2}"/>
              </a:ext>
            </a:extLst>
          </p:cNvPr>
          <p:cNvCxnSpPr>
            <a:cxnSpLocks/>
          </p:cNvCxnSpPr>
          <p:nvPr/>
        </p:nvCxnSpPr>
        <p:spPr>
          <a:xfrm flipH="1">
            <a:off x="4485220" y="1673561"/>
            <a:ext cx="2428020" cy="61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80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A24B72-2005-8ABA-521C-AE165CA8D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Countermeasure: (anti)CSRF token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5ADB5-32B9-2531-937A-CCFC8DB4375C}"/>
              </a:ext>
            </a:extLst>
          </p:cNvPr>
          <p:cNvSpPr/>
          <p:nvPr/>
        </p:nvSpPr>
        <p:spPr>
          <a:xfrm>
            <a:off x="683569" y="1679740"/>
            <a:ext cx="3528391" cy="1113338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&lt;a </a:t>
            </a:r>
            <a:r>
              <a:rPr lang="en-US" sz="1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href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=“</a:t>
            </a:r>
            <a:r>
              <a:rPr lang="en-US" sz="1600" b="1" dirty="0">
                <a:solidFill>
                  <a:srgbClr val="0033CC"/>
                </a:solidFill>
                <a:latin typeface="Arial Narrow" panose="020B0606020202030204" pitchFamily="34" charset="0"/>
              </a:rPr>
              <a:t>https://bank.nl/</a:t>
            </a:r>
            <a:br>
              <a:rPr lang="en-US" sz="1600" b="1" dirty="0">
                <a:solidFill>
                  <a:srgbClr val="0033CC"/>
                </a:solidFill>
                <a:latin typeface="Arial Narrow" panose="020B0606020202030204" pitchFamily="34" charset="0"/>
              </a:rPr>
            </a:br>
            <a:r>
              <a:rPr lang="en-US" sz="1600" b="1" dirty="0">
                <a:solidFill>
                  <a:srgbClr val="0033CC"/>
                </a:solidFill>
                <a:latin typeface="Arial Narrow" panose="020B0606020202030204" pitchFamily="34" charset="0"/>
              </a:rPr>
              <a:t>                 </a:t>
            </a:r>
            <a:r>
              <a:rPr lang="en-US" sz="1600" b="1" dirty="0" err="1">
                <a:solidFill>
                  <a:srgbClr val="0033CC"/>
                </a:solidFill>
                <a:latin typeface="Arial Narrow" panose="020B0606020202030204" pitchFamily="34" charset="0"/>
              </a:rPr>
              <a:t>pay</a:t>
            </a:r>
            <a:r>
              <a:rPr lang="en-US" sz="1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?</a:t>
            </a:r>
            <a:r>
              <a:rPr lang="en-US" sz="1600" b="1" dirty="0" err="1">
                <a:solidFill>
                  <a:srgbClr val="008000"/>
                </a:solidFill>
                <a:latin typeface="Arial Narrow" panose="020B0606020202030204" pitchFamily="34" charset="0"/>
              </a:rPr>
              <a:t>token</a:t>
            </a:r>
            <a:r>
              <a:rPr lang="en-US" sz="1600" b="1" dirty="0">
                <a:solidFill>
                  <a:srgbClr val="008000"/>
                </a:solidFill>
                <a:latin typeface="Arial Narrow" panose="020B0606020202030204" pitchFamily="34" charset="0"/>
              </a:rPr>
              <a:t>=32451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...”&gt;pay&lt;/a&gt;</a:t>
            </a:r>
            <a:endParaRPr lang="en-GB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062C6A-2CF4-0992-BCEA-887693AFFF54}"/>
              </a:ext>
            </a:extLst>
          </p:cNvPr>
          <p:cNvSpPr/>
          <p:nvPr/>
        </p:nvSpPr>
        <p:spPr>
          <a:xfrm>
            <a:off x="7030969" y="1844824"/>
            <a:ext cx="1629009" cy="231815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bank.nl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server</a:t>
            </a: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8C9749-8E99-D9E4-26FB-792018D48653}"/>
              </a:ext>
            </a:extLst>
          </p:cNvPr>
          <p:cNvSpPr/>
          <p:nvPr/>
        </p:nvSpPr>
        <p:spPr>
          <a:xfrm>
            <a:off x="611560" y="1110754"/>
            <a:ext cx="3729644" cy="17421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1C18C-1E54-A788-8513-3B0F630F5279}"/>
              </a:ext>
            </a:extLst>
          </p:cNvPr>
          <p:cNvSpPr/>
          <p:nvPr/>
        </p:nvSpPr>
        <p:spPr>
          <a:xfrm>
            <a:off x="611560" y="1110754"/>
            <a:ext cx="3729644" cy="4829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129B90-AFDB-2773-72A9-53CDB26D6912}"/>
              </a:ext>
            </a:extLst>
          </p:cNvPr>
          <p:cNvSpPr/>
          <p:nvPr/>
        </p:nvSpPr>
        <p:spPr>
          <a:xfrm>
            <a:off x="1079612" y="1229581"/>
            <a:ext cx="2664296" cy="245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https://</a:t>
            </a:r>
            <a: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</a:rPr>
              <a:t>bank.nl</a:t>
            </a:r>
            <a:endParaRPr lang="en-GB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B4EF82-C5AB-811A-FA74-851E28909995}"/>
              </a:ext>
            </a:extLst>
          </p:cNvPr>
          <p:cNvCxnSpPr>
            <a:cxnSpLocks/>
          </p:cNvCxnSpPr>
          <p:nvPr/>
        </p:nvCxnSpPr>
        <p:spPr>
          <a:xfrm>
            <a:off x="4427984" y="2276872"/>
            <a:ext cx="2495600" cy="2593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0AB579F-F0B7-0712-2743-58992BFFDC3E}"/>
              </a:ext>
            </a:extLst>
          </p:cNvPr>
          <p:cNvSpPr txBox="1"/>
          <p:nvPr/>
        </p:nvSpPr>
        <p:spPr>
          <a:xfrm>
            <a:off x="4496122" y="2345350"/>
            <a:ext cx="2071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pay request</a:t>
            </a:r>
          </a:p>
          <a:p>
            <a:r>
              <a:rPr lang="en-US" b="1" dirty="0">
                <a:latin typeface="Arial Narrow" panose="020B0606020202030204" pitchFamily="34" charset="0"/>
              </a:rPr>
              <a:t>        plus fresh </a:t>
            </a:r>
            <a: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</a:rPr>
              <a:t>token</a:t>
            </a:r>
            <a:endParaRPr lang="en-GB" b="1" dirty="0">
              <a:solidFill>
                <a:srgbClr val="008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9" name="Picture 28" descr="A chocolate chip cookie with a white background&#10;&#10;Description automatically generated">
            <a:extLst>
              <a:ext uri="{FF2B5EF4-FFF2-40B4-BE49-F238E27FC236}">
                <a16:creationId xmlns:a16="http://schemas.microsoft.com/office/drawing/2014/main" id="{6AF8CC98-59F4-7832-084D-94DC7F58A94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8" t="6027" r="13992" b="9680"/>
          <a:stretch/>
        </p:blipFill>
        <p:spPr>
          <a:xfrm>
            <a:off x="4520382" y="2668581"/>
            <a:ext cx="456152" cy="449981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37B896D-A6CF-30B1-7318-88DC40F19A4B}"/>
              </a:ext>
            </a:extLst>
          </p:cNvPr>
          <p:cNvGrpSpPr/>
          <p:nvPr/>
        </p:nvGrpSpPr>
        <p:grpSpPr>
          <a:xfrm>
            <a:off x="611560" y="3181389"/>
            <a:ext cx="6290165" cy="1742182"/>
            <a:chOff x="611560" y="3181389"/>
            <a:chExt cx="6290165" cy="174218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D7AEDC2-BD05-6AB3-8A8A-37F4DDEE1AFF}"/>
                </a:ext>
              </a:extLst>
            </p:cNvPr>
            <p:cNvSpPr/>
            <p:nvPr/>
          </p:nvSpPr>
          <p:spPr>
            <a:xfrm>
              <a:off x="683569" y="3750375"/>
              <a:ext cx="3528391" cy="1113338"/>
            </a:xfrm>
            <a:prstGeom prst="rect">
              <a:avLst/>
            </a:prstGeom>
            <a:solidFill>
              <a:srgbClr val="EAEAEA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&lt;a </a:t>
              </a:r>
              <a:r>
                <a:rPr lang="en-US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href</a:t>
              </a:r>
              <a:r>
                <a:rPr lang="en-US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=“</a:t>
              </a:r>
              <a:r>
                <a:rPr lang="en-US" sz="1600" b="1" dirty="0">
                  <a:solidFill>
                    <a:srgbClr val="0033CC"/>
                  </a:solidFill>
                  <a:latin typeface="Arial Narrow" panose="020B0606020202030204" pitchFamily="34" charset="0"/>
                </a:rPr>
                <a:t>https://bank.nl/pay</a:t>
              </a:r>
              <a:r>
                <a:rPr lang="en-US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?...”&gt;pay&lt;/a&gt;</a:t>
              </a:r>
              <a:endParaRPr lang="en-GB" sz="16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E424D49-2C5C-EEAB-1207-5E3EE09050A5}"/>
                </a:ext>
              </a:extLst>
            </p:cNvPr>
            <p:cNvSpPr/>
            <p:nvPr/>
          </p:nvSpPr>
          <p:spPr>
            <a:xfrm>
              <a:off x="611560" y="3181389"/>
              <a:ext cx="3729644" cy="1742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E6AB097-F5E4-7104-A745-B35BA6700ECD}"/>
                </a:ext>
              </a:extLst>
            </p:cNvPr>
            <p:cNvSpPr/>
            <p:nvPr/>
          </p:nvSpPr>
          <p:spPr>
            <a:xfrm>
              <a:off x="611560" y="3181389"/>
              <a:ext cx="3744416" cy="48298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145439-2490-1E57-9405-471AAD5FBB0E}"/>
                </a:ext>
              </a:extLst>
            </p:cNvPr>
            <p:cNvSpPr/>
            <p:nvPr/>
          </p:nvSpPr>
          <p:spPr>
            <a:xfrm>
              <a:off x="1079612" y="3300216"/>
              <a:ext cx="2664296" cy="24533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https://</a:t>
              </a:r>
              <a:r>
                <a:rPr lang="en-US" b="1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mafia.com</a:t>
              </a:r>
              <a:endParaRPr lang="en-GB" b="1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DE31549-F55E-C2D0-965A-CCAB083AE83A}"/>
                </a:ext>
              </a:extLst>
            </p:cNvPr>
            <p:cNvSpPr txBox="1"/>
            <p:nvPr/>
          </p:nvSpPr>
          <p:spPr>
            <a:xfrm>
              <a:off x="4546946" y="3846974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Arial Narrow" panose="020B0606020202030204" pitchFamily="34" charset="0"/>
                </a:rPr>
                <a:t>pay request</a:t>
              </a:r>
              <a:endParaRPr lang="en-GB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6027AB8-6556-F040-D299-19C94007DB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5220" y="3274903"/>
              <a:ext cx="2416505" cy="6382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9" descr="A chocolate chip cookie with a white background&#10;&#10;Description automatically generated">
              <a:extLst>
                <a:ext uri="{FF2B5EF4-FFF2-40B4-BE49-F238E27FC236}">
                  <a16:creationId xmlns:a16="http://schemas.microsoft.com/office/drawing/2014/main" id="{CDC57332-9083-C3FA-C457-13B86C99F8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58" t="5491" r="18461" b="9680"/>
            <a:stretch/>
          </p:blipFill>
          <p:spPr>
            <a:xfrm>
              <a:off x="4546946" y="4144799"/>
              <a:ext cx="429588" cy="452838"/>
            </a:xfrm>
            <a:prstGeom prst="rect">
              <a:avLst/>
            </a:prstGeom>
          </p:spPr>
        </p:pic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C4D91BD-153C-D315-C33C-6C3C393A5B79}"/>
              </a:ext>
            </a:extLst>
          </p:cNvPr>
          <p:cNvCxnSpPr>
            <a:cxnSpLocks/>
          </p:cNvCxnSpPr>
          <p:nvPr/>
        </p:nvCxnSpPr>
        <p:spPr>
          <a:xfrm flipH="1">
            <a:off x="4572000" y="1673561"/>
            <a:ext cx="2341240" cy="61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FAF6051-0B3D-103B-761E-6348D793BC5C}"/>
              </a:ext>
            </a:extLst>
          </p:cNvPr>
          <p:cNvSpPr txBox="1"/>
          <p:nvPr/>
        </p:nvSpPr>
        <p:spPr>
          <a:xfrm>
            <a:off x="4623344" y="1276638"/>
            <a:ext cx="360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page.html with fresh </a:t>
            </a:r>
            <a: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</a:rPr>
              <a:t>token</a:t>
            </a:r>
            <a:endParaRPr lang="en-GB" b="1" dirty="0">
              <a:solidFill>
                <a:srgbClr val="008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2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Other countermeasures against CSRF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10754"/>
            <a:ext cx="8229600" cy="5486598"/>
          </a:xfrm>
        </p:spPr>
        <p:txBody>
          <a:bodyPr>
            <a:normAutofit/>
          </a:bodyPr>
          <a:lstStyle/>
          <a:p>
            <a:r>
              <a:rPr lang="en-US" sz="1800" dirty="0">
                <a:cs typeface="Courier New" pitchFamily="49" charset="0"/>
              </a:rPr>
              <a:t>Let client </a:t>
            </a:r>
            <a:r>
              <a:rPr lang="en-US" sz="1800" dirty="0">
                <a:solidFill>
                  <a:srgbClr val="0033CC"/>
                </a:solidFill>
                <a:cs typeface="Courier New" pitchFamily="49" charset="0"/>
              </a:rPr>
              <a:t>re-authenticate</a:t>
            </a:r>
            <a:r>
              <a:rPr lang="en-US" sz="1800" dirty="0">
                <a:cs typeface="Courier New" pitchFamily="49" charset="0"/>
              </a:rPr>
              <a:t> before important actions</a:t>
            </a:r>
          </a:p>
          <a:p>
            <a:pPr lvl="1"/>
            <a:r>
              <a:rPr lang="en-US" sz="1600" dirty="0" err="1">
                <a:cs typeface="Courier New" pitchFamily="49" charset="0"/>
              </a:rPr>
              <a:t>eg.</a:t>
            </a:r>
            <a:r>
              <a:rPr lang="en-US" sz="1600" dirty="0">
                <a:cs typeface="Courier New" pitchFamily="49" charset="0"/>
              </a:rPr>
              <a:t> when resetting their password, or making big bank transfer</a:t>
            </a:r>
          </a:p>
          <a:p>
            <a:pPr lvl="1"/>
            <a:endParaRPr lang="en-US" sz="1100" dirty="0">
              <a:cs typeface="Courier New" pitchFamily="49" charset="0"/>
            </a:endParaRPr>
          </a:p>
          <a:p>
            <a:r>
              <a:rPr lang="en-US" sz="1800" dirty="0">
                <a:cs typeface="Courier New" pitchFamily="49" charset="0"/>
              </a:rPr>
              <a:t>Set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SameSite</a:t>
            </a:r>
            <a:r>
              <a:rPr lang="en-US" sz="1800" dirty="0">
                <a:cs typeface="Courier New" pitchFamily="49" charset="0"/>
              </a:rPr>
              <a:t> flag for the cookie  (since 2017)</a:t>
            </a:r>
          </a:p>
          <a:p>
            <a:pPr lvl="1"/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strict</a:t>
            </a:r>
            <a:r>
              <a:rPr lang="en-US" sz="1800" dirty="0">
                <a:cs typeface="Courier New" pitchFamily="49" charset="0"/>
              </a:rPr>
              <a:t>   </a:t>
            </a:r>
            <a:r>
              <a:rPr lang="en-US" sz="1800" dirty="0">
                <a:solidFill>
                  <a:srgbClr val="008000"/>
                </a:solidFill>
                <a:cs typeface="Courier New" pitchFamily="49" charset="0"/>
              </a:rPr>
              <a:t>cookie never attached to cross-site requests</a:t>
            </a:r>
          </a:p>
          <a:p>
            <a:pPr lvl="1"/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lax </a:t>
            </a:r>
            <a:r>
              <a:rPr lang="en-US" sz="1800" dirty="0"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8000"/>
                </a:solidFill>
                <a:cs typeface="Courier New" pitchFamily="49" charset="0"/>
              </a:rPr>
              <a:t>cookie only attached to top-level GET requests</a:t>
            </a:r>
            <a:r>
              <a:rPr lang="en-US" sz="1800" dirty="0">
                <a:cs typeface="Courier New" pitchFamily="49" charset="0"/>
              </a:rPr>
              <a:t>                                          </a:t>
            </a:r>
            <a:r>
              <a:rPr lang="en-US" sz="1600" dirty="0">
                <a:cs typeface="Courier New" pitchFamily="49" charset="0"/>
              </a:rPr>
              <a:t>i.e. GET requests which change the address bar to bank.nl                           (so not for loading an </a:t>
            </a:r>
            <a:r>
              <a:rPr lang="en-US" sz="1600" dirty="0" err="1">
                <a:cs typeface="Courier New" pitchFamily="49" charset="0"/>
              </a:rPr>
              <a:t>iframe</a:t>
            </a:r>
            <a:r>
              <a:rPr lang="en-US" sz="1600" dirty="0">
                <a:cs typeface="Courier New" pitchFamily="49" charset="0"/>
              </a:rPr>
              <a:t> from bank.nl on mafia.com)</a:t>
            </a:r>
          </a:p>
          <a:p>
            <a:pPr marL="457200" lvl="1" indent="0" algn="r">
              <a:buNone/>
            </a:pPr>
            <a:r>
              <a:rPr lang="en-US" sz="1200" dirty="0">
                <a:cs typeface="Courier New" pitchFamily="49" charset="0"/>
              </a:rPr>
              <a:t>                      https://developer.mozilla.org/en-US/docs/Web/HTTP/Headers/Set-Cookie/SameSite</a:t>
            </a:r>
          </a:p>
          <a:p>
            <a:pPr marL="57150" indent="0">
              <a:buNone/>
            </a:pPr>
            <a:endParaRPr lang="en-US" sz="1100" dirty="0">
              <a:cs typeface="Courier New" pitchFamily="49" charset="0"/>
            </a:endParaRPr>
          </a:p>
          <a:p>
            <a:r>
              <a:rPr lang="en-US" sz="1800" dirty="0">
                <a:cs typeface="Courier New" pitchFamily="49" charset="0"/>
              </a:rPr>
              <a:t>Check 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Refer(r)er</a:t>
            </a:r>
            <a:r>
              <a:rPr lang="en-US" sz="1800" dirty="0">
                <a:solidFill>
                  <a:srgbClr val="0033CC"/>
                </a:solidFill>
                <a:cs typeface="Courier New" pitchFamily="49" charset="0"/>
              </a:rPr>
              <a:t>  </a:t>
            </a:r>
            <a:r>
              <a:rPr lang="en-US" sz="1800" dirty="0">
                <a:cs typeface="Courier New" pitchFamily="49" charset="0"/>
              </a:rPr>
              <a:t>or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</a:t>
            </a:r>
            <a:r>
              <a:rPr lang="en-US" sz="1800" dirty="0">
                <a:cs typeface="Courier New" pitchFamily="49" charset="0"/>
              </a:rPr>
              <a:t>  headers</a:t>
            </a:r>
          </a:p>
          <a:p>
            <a:pPr marL="800100" lvl="2" indent="0">
              <a:buNone/>
            </a:pPr>
            <a:r>
              <a:rPr lang="en-US" sz="1600" dirty="0">
                <a:cs typeface="Courier New" pitchFamily="49" charset="0"/>
              </a:rPr>
              <a:t>Browser includes these in HTTP requests to indicate where  request is made from (</a:t>
            </a:r>
            <a:r>
              <a:rPr lang="en-US" sz="1600" dirty="0" err="1">
                <a:cs typeface="Courier New" pitchFamily="49" charset="0"/>
              </a:rPr>
              <a:t>eg</a:t>
            </a:r>
            <a:r>
              <a:rPr lang="en-US" sz="1600" dirty="0">
                <a:cs typeface="Courier New" pitchFamily="49" charset="0"/>
              </a:rPr>
              <a:t> mafia.com or bank.nl), so bank.nl can check which webpage made the request; but these headers may be absent</a:t>
            </a:r>
          </a:p>
          <a:p>
            <a:pPr marL="800100" lvl="2" indent="0">
              <a:buNone/>
            </a:pP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</a:t>
            </a:r>
            <a:r>
              <a:rPr lang="en-US" dirty="0">
                <a:cs typeface="Courier New" pitchFamily="49" charset="0"/>
              </a:rPr>
              <a:t> is just the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domain</a:t>
            </a:r>
            <a:r>
              <a:rPr lang="en-US" dirty="0">
                <a:cs typeface="Courier New" pitchFamily="49" charset="0"/>
              </a:rPr>
              <a:t>,  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Referer</a:t>
            </a:r>
            <a:r>
              <a:rPr lang="en-US" dirty="0">
                <a:cs typeface="Courier New" pitchFamily="49" charset="0"/>
              </a:rPr>
              <a:t> the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domain</a:t>
            </a:r>
            <a:r>
              <a:rPr lang="en-US" dirty="0">
                <a:cs typeface="Courier New" pitchFamily="49" charset="0"/>
              </a:rPr>
              <a:t> plus the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path</a:t>
            </a:r>
          </a:p>
          <a:p>
            <a:endParaRPr lang="en-US" sz="1050" dirty="0">
              <a:cs typeface="Courier New" pitchFamily="49" charset="0"/>
            </a:endParaRPr>
          </a:p>
          <a:p>
            <a:r>
              <a:rPr lang="en-US" sz="1800" dirty="0">
                <a:cs typeface="Courier New" pitchFamily="49" charset="0"/>
              </a:rPr>
              <a:t>Let browser add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Sec-Fetch-Site</a:t>
            </a:r>
            <a:r>
              <a:rPr lang="en-US" sz="1800" dirty="0">
                <a:cs typeface="Courier New" pitchFamily="49" charset="0"/>
              </a:rPr>
              <a:t> header to distinguish cross site requests </a:t>
            </a:r>
            <a:r>
              <a:rPr lang="en-US" sz="1600" dirty="0">
                <a:cs typeface="Courier New" pitchFamily="49" charset="0"/>
              </a:rPr>
              <a:t>(since 2019)</a:t>
            </a:r>
          </a:p>
          <a:p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>
              <a:cs typeface="Courier New" pitchFamily="49" charset="0"/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2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 Attack 2)  </a:t>
            </a:r>
            <a:r>
              <a:rPr lang="en-GB" sz="2400" i="1" dirty="0"/>
              <a:t>Stealing cookies with scripts (XSS)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57403"/>
          </a:xfrm>
        </p:spPr>
        <p:txBody>
          <a:bodyPr>
            <a:normAutofit/>
          </a:bodyPr>
          <a:lstStyle/>
          <a:p>
            <a:r>
              <a:rPr lang="en-GB" sz="1800" dirty="0"/>
              <a:t>If attacker can malicious JavaScript into pages of bank.nl website, this code can inspect the cookies and send them anywhere on the internet, </a:t>
            </a:r>
            <a:r>
              <a:rPr lang="en-GB" sz="1800" dirty="0">
                <a:cs typeface="Courier New" panose="02070309020205020404" pitchFamily="49" charset="0"/>
              </a:rPr>
              <a:t>including to https://mafia.com </a:t>
            </a:r>
          </a:p>
          <a:p>
            <a:r>
              <a:rPr lang="en-GB" sz="1800" dirty="0">
                <a:cs typeface="Courier New" panose="02070309020205020404" pitchFamily="49" charset="0"/>
              </a:rPr>
              <a:t>Such an attack, called </a:t>
            </a:r>
            <a:r>
              <a:rPr lang="en-GB" sz="1800" dirty="0">
                <a:solidFill>
                  <a:srgbClr val="0033CC"/>
                </a:solidFill>
                <a:cs typeface="Courier New" panose="02070309020205020404" pitchFamily="49" charset="0"/>
              </a:rPr>
              <a:t>Cross Site Scripting (XSS) </a:t>
            </a:r>
            <a:r>
              <a:rPr lang="en-GB" sz="1800" dirty="0">
                <a:cs typeface="Courier New" panose="02070309020205020404" pitchFamily="49" charset="0"/>
              </a:rPr>
              <a:t>attacks will be discussed in next weeks</a:t>
            </a:r>
          </a:p>
          <a:p>
            <a:endParaRPr lang="en-GB" dirty="0"/>
          </a:p>
          <a:p>
            <a:r>
              <a:rPr lang="en-US" sz="1800" dirty="0"/>
              <a:t>Solution:</a:t>
            </a:r>
            <a:r>
              <a:rPr lang="en-GB" sz="1800" dirty="0"/>
              <a:t> cookie has be declared as </a:t>
            </a:r>
            <a:r>
              <a:rPr lang="en-GB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HttpOnly</a:t>
            </a:r>
            <a:endParaRPr lang="en-GB" sz="1800" dirty="0">
              <a:solidFill>
                <a:srgbClr val="0033CC"/>
              </a:solidFill>
            </a:endParaRPr>
          </a:p>
          <a:p>
            <a:pPr lvl="1"/>
            <a:r>
              <a:rPr lang="en-GB" sz="1800" dirty="0"/>
              <a:t>This </a:t>
            </a:r>
            <a:r>
              <a:rPr lang="en-US" sz="1800" dirty="0"/>
              <a:t>means the cookie is </a:t>
            </a:r>
            <a:r>
              <a:rPr lang="en-US" sz="1800" dirty="0">
                <a:solidFill>
                  <a:srgbClr val="009900"/>
                </a:solidFill>
              </a:rPr>
              <a:t>only used for sending along with HTTP requests &amp; not accessible to scripts in the webpage</a:t>
            </a:r>
            <a:r>
              <a:rPr lang="en-US" sz="1800" i="1" dirty="0"/>
              <a:t> </a:t>
            </a:r>
            <a:endParaRPr lang="en-GB" sz="1800" i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websec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0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HTTPS prevents eavesdropper from observing cookies </a:t>
            </a:r>
          </a:p>
          <a:p>
            <a:pPr marL="0" indent="0">
              <a:buNone/>
            </a:pPr>
            <a:r>
              <a:rPr lang="nl-NL" sz="1600" dirty="0"/>
              <a:t>      (and other session info)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But: </a:t>
            </a:r>
            <a:r>
              <a:rPr lang="nl-NL" sz="1800" dirty="0">
                <a:solidFill>
                  <a:srgbClr val="0033CC"/>
                </a:solidFill>
              </a:rPr>
              <a:t>active MitM attacker </a:t>
            </a:r>
            <a:r>
              <a:rPr lang="nl-NL" sz="1800" dirty="0"/>
              <a:t>can so more...  </a:t>
            </a:r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r>
              <a:rPr lang="nl-NL" sz="1800" i="1" dirty="0"/>
              <a:t>How can you do a MitM attack?</a:t>
            </a:r>
          </a:p>
          <a:p>
            <a:pPr>
              <a:buFont typeface="+mj-lt"/>
              <a:buAutoNum type="arabicPeriod"/>
            </a:pPr>
            <a:r>
              <a:rPr lang="nl-NL" sz="1800" dirty="0">
                <a:solidFill>
                  <a:srgbClr val="008000"/>
                </a:solidFill>
              </a:rPr>
              <a:t>attacker on (wired/wireless) network </a:t>
            </a:r>
          </a:p>
          <a:p>
            <a:pPr>
              <a:buFont typeface="+mj-lt"/>
              <a:buAutoNum type="arabicPeriod"/>
            </a:pPr>
            <a:r>
              <a:rPr lang="nl-NL" sz="1800" dirty="0">
                <a:solidFill>
                  <a:srgbClr val="008000"/>
                </a:solidFill>
              </a:rPr>
              <a:t>ISP</a:t>
            </a:r>
            <a:r>
              <a:rPr lang="nl-NL" sz="1800" dirty="0"/>
              <a:t> </a:t>
            </a:r>
          </a:p>
          <a:p>
            <a:pPr>
              <a:buFont typeface="+mj-lt"/>
              <a:buAutoNum type="arabicPeriod"/>
            </a:pPr>
            <a:r>
              <a:rPr lang="nl-NL" sz="1800" dirty="0">
                <a:solidFill>
                  <a:srgbClr val="008000"/>
                </a:solidFill>
              </a:rPr>
              <a:t>fake website   </a:t>
            </a:r>
            <a:r>
              <a:rPr lang="nl-NL" sz="1800" dirty="0"/>
              <a:t> eg. bank.ni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2" descr="C:\Users\erikpoll\Desktop\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9604" y="1961011"/>
            <a:ext cx="641212" cy="64121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Attack 3)  </a:t>
            </a:r>
            <a:r>
              <a:rPr lang="nl-NL" sz="2400" i="1" dirty="0"/>
              <a:t>Stealing cookies as MitM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CF76921-106C-2543-E9F9-91AB37A5E454}"/>
              </a:ext>
            </a:extLst>
          </p:cNvPr>
          <p:cNvGrpSpPr/>
          <p:nvPr/>
        </p:nvGrpSpPr>
        <p:grpSpPr>
          <a:xfrm>
            <a:off x="783055" y="1854138"/>
            <a:ext cx="7325218" cy="1919199"/>
            <a:chOff x="1093148" y="2311000"/>
            <a:chExt cx="7519945" cy="2084188"/>
          </a:xfrm>
        </p:grpSpPr>
        <p:pic>
          <p:nvPicPr>
            <p:cNvPr id="7" name="Picture 2" descr="http://paolospaccamonti.com/prova-wordpress/wp-content/gallery/prova/generic-man.png"/>
            <p:cNvPicPr>
              <a:picLocks noChangeAspect="1" noChangeArrowheads="1"/>
            </p:cNvPicPr>
            <p:nvPr/>
          </p:nvPicPr>
          <p:blipFill>
            <a:blip r:embed="rId3" cstate="print"/>
            <a:srcRect l="39624" t="11426" r="39624" b="14063"/>
            <a:stretch>
              <a:fillRect/>
            </a:stretch>
          </p:blipFill>
          <p:spPr bwMode="auto">
            <a:xfrm>
              <a:off x="1093148" y="2311000"/>
              <a:ext cx="720080" cy="1793565"/>
            </a:xfrm>
            <a:prstGeom prst="rect">
              <a:avLst/>
            </a:prstGeom>
            <a:noFill/>
          </p:spPr>
        </p:pic>
        <p:pic>
          <p:nvPicPr>
            <p:cNvPr id="8" name="Picture 4" descr="C:\Users\erikpoll\Desktop\laptop21.jpg"/>
            <p:cNvPicPr>
              <a:picLocks noChangeAspect="1" noChangeArrowheads="1"/>
            </p:cNvPicPr>
            <p:nvPr/>
          </p:nvPicPr>
          <p:blipFill>
            <a:blip r:embed="rId4" cstate="print"/>
            <a:srcRect l="756" t="7811" r="1764" b="20661"/>
            <a:stretch>
              <a:fillRect/>
            </a:stretch>
          </p:blipFill>
          <p:spPr bwMode="auto">
            <a:xfrm flipH="1">
              <a:off x="1885236" y="2996952"/>
              <a:ext cx="1293056" cy="896472"/>
            </a:xfrm>
            <a:prstGeom prst="rect">
              <a:avLst/>
            </a:prstGeom>
            <a:noFill/>
          </p:spPr>
        </p:pic>
        <p:pic>
          <p:nvPicPr>
            <p:cNvPr id="9" name="Picture 3" descr="C:\Users\erikpoll\Desktop\HP-server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85836" y="2492896"/>
              <a:ext cx="1327257" cy="1717626"/>
            </a:xfrm>
            <a:prstGeom prst="rect">
              <a:avLst/>
            </a:prstGeom>
            <a:noFill/>
          </p:spPr>
        </p:pic>
        <p:cxnSp>
          <p:nvCxnSpPr>
            <p:cNvPr id="14" name="Straight Arrow Connector 13"/>
            <p:cNvCxnSpPr/>
            <p:nvPr/>
          </p:nvCxnSpPr>
          <p:spPr>
            <a:xfrm flipV="1">
              <a:off x="3325396" y="3280593"/>
              <a:ext cx="3334836" cy="439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394459" y="4025856"/>
              <a:ext cx="10134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 Rounded MT Bold" panose="020F0704030504030204" pitchFamily="34" charset="0"/>
                </a:rPr>
                <a:t>bank.nl</a:t>
              </a:r>
              <a:endParaRPr lang="en-GB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20865" y="3730214"/>
              <a:ext cx="955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 Rounded MT Bold" panose="020F0704030504030204" pitchFamily="34" charset="0"/>
                </a:rPr>
                <a:t>HTTPS</a:t>
              </a:r>
              <a:endParaRPr lang="en-GB" dirty="0">
                <a:latin typeface="Arial Rounded MT Bold" panose="020F07040305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3253388" y="3573016"/>
              <a:ext cx="362286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2" descr="C:\Users\erikpoll\Desktop\lock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375994" y="3645187"/>
              <a:ext cx="612211" cy="612211"/>
            </a:xfrm>
            <a:prstGeom prst="rect">
              <a:avLst/>
            </a:prstGeom>
            <a:noFill/>
          </p:spPr>
        </p:pic>
        <p:sp>
          <p:nvSpPr>
            <p:cNvPr id="23" name="Flowchart: Direct Access Storage 22"/>
            <p:cNvSpPr/>
            <p:nvPr/>
          </p:nvSpPr>
          <p:spPr>
            <a:xfrm>
              <a:off x="3635004" y="3142054"/>
              <a:ext cx="3316348" cy="588160"/>
            </a:xfrm>
            <a:prstGeom prst="flowChartMagneticDrum">
              <a:avLst/>
            </a:prstGeom>
            <a:solidFill>
              <a:srgbClr val="009900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 Rounded MT Bold" panose="020F0704030504030204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5923850" y="3297311"/>
              <a:ext cx="125870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923850" y="3573016"/>
              <a:ext cx="125870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4A0A26E-E6BB-2D32-ECD0-E1F7CFAB649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8" r="12988"/>
          <a:stretch/>
        </p:blipFill>
        <p:spPr>
          <a:xfrm>
            <a:off x="5495604" y="4457562"/>
            <a:ext cx="784141" cy="75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19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623234" y="5829055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HTTP</a:t>
            </a:r>
            <a:endParaRPr lang="en-GB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/>
              <a:t>Stealing cookies as MitM</a:t>
            </a:r>
            <a:endParaRPr lang="en-GB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5740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User logs on to https://bank.nl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Server sets session ID for bank.nl in cookie</a:t>
            </a:r>
          </a:p>
          <a:p>
            <a:pPr lvl="1"/>
            <a:r>
              <a:rPr lang="en-US" sz="1800" dirty="0"/>
              <a:t>which is encrypted in HTTPS-traffic, so attacker cannot steal it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1800" dirty="0"/>
              <a:t>User does their banking                                                                                   </a:t>
            </a:r>
            <a:r>
              <a:rPr lang="en-US" sz="1400" dirty="0"/>
              <a:t>….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rgbClr val="C00000"/>
                </a:solidFill>
              </a:rPr>
              <a:t>User asks for unencrypted HTTP link (</a:t>
            </a:r>
            <a:r>
              <a:rPr lang="en-US" sz="1800" dirty="0" err="1">
                <a:solidFill>
                  <a:srgbClr val="C00000"/>
                </a:solidFill>
              </a:rPr>
              <a:t>eg</a:t>
            </a:r>
            <a:r>
              <a:rPr lang="en-US" sz="1800" dirty="0">
                <a:solidFill>
                  <a:srgbClr val="C00000"/>
                </a:solidFill>
              </a:rPr>
              <a:t> http://nu.nl)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MitM attacker replies with a redirect to http://bank.nl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Browser follows redirect and sends the bank’s cookie over HTTP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Bingo! Attacker has the cookie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Solution:</a:t>
            </a:r>
            <a:r>
              <a:rPr lang="en-GB" dirty="0"/>
              <a:t> set </a:t>
            </a:r>
            <a:r>
              <a:rPr lang="en-GB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secure</a:t>
            </a:r>
            <a:r>
              <a:rPr lang="en-GB" dirty="0"/>
              <a:t> flag for cookie </a:t>
            </a:r>
            <a:r>
              <a:rPr lang="en-US" dirty="0"/>
              <a:t>which </a:t>
            </a:r>
            <a:r>
              <a:rPr lang="en-US" dirty="0">
                <a:solidFill>
                  <a:srgbClr val="009900"/>
                </a:solidFill>
              </a:rPr>
              <a:t>disallows browser to </a:t>
            </a:r>
            <a:r>
              <a:rPr lang="en-US" i="1" u="sng" dirty="0">
                <a:solidFill>
                  <a:srgbClr val="009900"/>
                </a:solidFill>
              </a:rPr>
              <a:t>ever</a:t>
            </a:r>
            <a:r>
              <a:rPr lang="en-US" dirty="0">
                <a:solidFill>
                  <a:srgbClr val="009900"/>
                </a:solidFill>
              </a:rPr>
              <a:t>  send it over HTTP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websec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EC77-7434-46CA-BE34-C63E21E2B0BF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7" name="Picture 2" descr="http://paolospaccamonti.com/prova-wordpress/wp-content/gallery/prova/generic-man.png"/>
          <p:cNvPicPr>
            <a:picLocks noChangeAspect="1" noChangeArrowheads="1"/>
          </p:cNvPicPr>
          <p:nvPr/>
        </p:nvPicPr>
        <p:blipFill>
          <a:blip r:embed="rId2" cstate="print"/>
          <a:srcRect l="39624" t="11426" r="39624" b="14063"/>
          <a:stretch>
            <a:fillRect/>
          </a:stretch>
        </p:blipFill>
        <p:spPr bwMode="auto">
          <a:xfrm>
            <a:off x="2987824" y="4971470"/>
            <a:ext cx="510807" cy="1260126"/>
          </a:xfrm>
          <a:prstGeom prst="rect">
            <a:avLst/>
          </a:prstGeom>
          <a:noFill/>
        </p:spPr>
      </p:pic>
      <p:pic>
        <p:nvPicPr>
          <p:cNvPr id="8" name="Picture 4" descr="C:\Users\erikpoll\Desktop\laptop21.jpg"/>
          <p:cNvPicPr>
            <a:picLocks noChangeAspect="1" noChangeArrowheads="1"/>
          </p:cNvPicPr>
          <p:nvPr/>
        </p:nvPicPr>
        <p:blipFill>
          <a:blip r:embed="rId3" cstate="print"/>
          <a:srcRect l="756" t="7811" r="1764" b="20661"/>
          <a:stretch>
            <a:fillRect/>
          </a:stretch>
        </p:blipFill>
        <p:spPr bwMode="auto">
          <a:xfrm flipH="1">
            <a:off x="3526634" y="5130102"/>
            <a:ext cx="917261" cy="629845"/>
          </a:xfrm>
          <a:prstGeom prst="rect">
            <a:avLst/>
          </a:prstGeom>
          <a:noFill/>
        </p:spPr>
      </p:pic>
      <p:pic>
        <p:nvPicPr>
          <p:cNvPr id="9" name="Picture 3" descr="C:\Users\erikpoll\Desktop\HP-serv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4937" y="4747994"/>
            <a:ext cx="829401" cy="1206773"/>
          </a:xfrm>
          <a:prstGeom prst="rect">
            <a:avLst/>
          </a:prstGeom>
          <a:noFill/>
        </p:spPr>
      </p:pic>
      <p:pic>
        <p:nvPicPr>
          <p:cNvPr id="11" name="Picture 2" descr="C:\Users\erikpoll\Desktop\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33216" y="5702838"/>
            <a:ext cx="561886" cy="556506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>
            <a:off x="4408660" y="5829055"/>
            <a:ext cx="1125615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10921" y="5939566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bank.nl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8565" y="5613644"/>
            <a:ext cx="955711" cy="527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Rounded MT Bold" panose="020F0704030504030204" pitchFamily="34" charset="0"/>
              </a:rPr>
              <a:t>HTTPS</a:t>
            </a:r>
            <a:endParaRPr lang="en-GB" b="1" dirty="0">
              <a:latin typeface="Arial Rounded MT Bold" panose="020F0704030504030204" pitchFamily="34" charset="0"/>
            </a:endParaRPr>
          </a:p>
        </p:txBody>
      </p:sp>
      <p:pic>
        <p:nvPicPr>
          <p:cNvPr id="19" name="Picture 2" descr="C:\Users\erikpoll\Desktop\loc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1080" y="5644305"/>
            <a:ext cx="278593" cy="275925"/>
          </a:xfrm>
          <a:prstGeom prst="rect">
            <a:avLst/>
          </a:prstGeom>
          <a:noFill/>
        </p:spPr>
      </p:pic>
      <p:sp>
        <p:nvSpPr>
          <p:cNvPr id="22" name="Flowchart: Direct Access Storage 21"/>
          <p:cNvSpPr/>
          <p:nvPr/>
        </p:nvSpPr>
        <p:spPr>
          <a:xfrm>
            <a:off x="4682791" y="5238769"/>
            <a:ext cx="2784417" cy="423397"/>
          </a:xfrm>
          <a:prstGeom prst="flowChartMagneticDrum">
            <a:avLst/>
          </a:prstGeom>
          <a:solidFill>
            <a:srgbClr val="0099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 Rounded MT Bold" panose="020F070403050403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408660" y="5585671"/>
            <a:ext cx="35545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6578565" y="5557697"/>
            <a:ext cx="1066373" cy="27974"/>
          </a:xfrm>
          <a:prstGeom prst="straightConnector1">
            <a:avLst/>
          </a:prstGeom>
          <a:ln w="317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505062" y="5448914"/>
            <a:ext cx="177729" cy="0"/>
          </a:xfrm>
          <a:prstGeom prst="straightConnector1">
            <a:avLst/>
          </a:prstGeom>
          <a:ln w="317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78565" y="5361099"/>
            <a:ext cx="103556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03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5549</TotalTime>
  <Words>2308</Words>
  <Application>Microsoft Office PowerPoint</Application>
  <PresentationFormat>On-screen Show (4:3)</PresentationFormat>
  <Paragraphs>445</Paragraphs>
  <Slides>30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Arial Narrow</vt:lpstr>
      <vt:lpstr>Arial Rounded MT Bold</vt:lpstr>
      <vt:lpstr>Calibri</vt:lpstr>
      <vt:lpstr>Courier New</vt:lpstr>
      <vt:lpstr>Office Theme</vt:lpstr>
      <vt:lpstr>PowerPoint Presentation</vt:lpstr>
      <vt:lpstr>Recap: sessions at application level</vt:lpstr>
      <vt:lpstr>NB: identification vs authentication</vt:lpstr>
      <vt:lpstr>Attack 1)  CSRF -  the downside of cookies</vt:lpstr>
      <vt:lpstr>Countermeasure: (anti)CSRF token</vt:lpstr>
      <vt:lpstr>Other countermeasures against CSRF</vt:lpstr>
      <vt:lpstr> Attack 2)  Stealing cookies with scripts (XSS)</vt:lpstr>
      <vt:lpstr>Attack 3)  Stealing cookies as MitM  </vt:lpstr>
      <vt:lpstr>Stealing cookies as MitM</vt:lpstr>
      <vt:lpstr>Recap: cookie flags</vt:lpstr>
      <vt:lpstr>Attacking HTTPS</vt:lpstr>
      <vt:lpstr>What are we trusting? And for what?</vt:lpstr>
      <vt:lpstr>TCB</vt:lpstr>
      <vt:lpstr>DV, OV and EV SSL certificates</vt:lpstr>
      <vt:lpstr>Things that go wrong ... </vt:lpstr>
      <vt:lpstr>Things that go wrong</vt:lpstr>
      <vt:lpstr>Certificate Transparency (CT)</vt:lpstr>
      <vt:lpstr>Mixing http &amp; https</vt:lpstr>
      <vt:lpstr>Simple SSL stripping :  HTTP + HTTPS</vt:lpstr>
      <vt:lpstr>Normal start of HTTPS session via HTTP request  </vt:lpstr>
      <vt:lpstr>MitM attack on such a session</vt:lpstr>
      <vt:lpstr>SSL stripping </vt:lpstr>
      <vt:lpstr>Won’t secure cookies help?</vt:lpstr>
      <vt:lpstr>Spotting this attack?</vt:lpstr>
      <vt:lpstr>Countermeasures to SSL stripping</vt:lpstr>
      <vt:lpstr>HTTP Strict Transport Security (HSTS)  [RFC6797]</vt:lpstr>
      <vt:lpstr>HSTS</vt:lpstr>
      <vt:lpstr>Checking for HSTS usage</vt:lpstr>
      <vt:lpstr>Remaining problem with HSTS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erikpoll</dc:creator>
  <cp:lastModifiedBy>Poll, E. (Erik)</cp:lastModifiedBy>
  <cp:revision>272</cp:revision>
  <dcterms:created xsi:type="dcterms:W3CDTF">2014-01-30T10:46:20Z</dcterms:created>
  <dcterms:modified xsi:type="dcterms:W3CDTF">2024-09-18T14:20:24Z</dcterms:modified>
</cp:coreProperties>
</file>