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560" r:id="rId2"/>
    <p:sldId id="490" r:id="rId3"/>
    <p:sldId id="522" r:id="rId4"/>
    <p:sldId id="486" r:id="rId5"/>
    <p:sldId id="557" r:id="rId6"/>
    <p:sldId id="530" r:id="rId7"/>
    <p:sldId id="558" r:id="rId8"/>
    <p:sldId id="528" r:id="rId9"/>
    <p:sldId id="513" r:id="rId10"/>
    <p:sldId id="524" r:id="rId11"/>
    <p:sldId id="525" r:id="rId12"/>
    <p:sldId id="413" r:id="rId13"/>
    <p:sldId id="285" r:id="rId14"/>
    <p:sldId id="361" r:id="rId15"/>
    <p:sldId id="420" r:id="rId16"/>
    <p:sldId id="422" r:id="rId17"/>
    <p:sldId id="531" r:id="rId18"/>
    <p:sldId id="419" r:id="rId19"/>
    <p:sldId id="286" r:id="rId20"/>
    <p:sldId id="527" r:id="rId21"/>
    <p:sldId id="532" r:id="rId22"/>
    <p:sldId id="421" r:id="rId23"/>
    <p:sldId id="406" r:id="rId24"/>
    <p:sldId id="405" r:id="rId25"/>
    <p:sldId id="471" r:id="rId26"/>
    <p:sldId id="536" r:id="rId27"/>
    <p:sldId id="400" r:id="rId28"/>
    <p:sldId id="547" r:id="rId29"/>
    <p:sldId id="399" r:id="rId30"/>
    <p:sldId id="398" r:id="rId31"/>
    <p:sldId id="537" r:id="rId32"/>
    <p:sldId id="538" r:id="rId33"/>
    <p:sldId id="552" r:id="rId34"/>
    <p:sldId id="553" r:id="rId35"/>
    <p:sldId id="533" r:id="rId36"/>
    <p:sldId id="554" r:id="rId37"/>
    <p:sldId id="555" r:id="rId38"/>
    <p:sldId id="535" r:id="rId39"/>
    <p:sldId id="559" r:id="rId40"/>
    <p:sldId id="548" r:id="rId41"/>
    <p:sldId id="454" r:id="rId42"/>
    <p:sldId id="455" r:id="rId43"/>
    <p:sldId id="456" r:id="rId44"/>
    <p:sldId id="534" r:id="rId45"/>
    <p:sldId id="540" r:id="rId46"/>
    <p:sldId id="541" r:id="rId47"/>
    <p:sldId id="467" r:id="rId48"/>
    <p:sldId id="457" r:id="rId49"/>
    <p:sldId id="468" r:id="rId50"/>
    <p:sldId id="469" r:id="rId51"/>
    <p:sldId id="472" r:id="rId52"/>
    <p:sldId id="549" r:id="rId53"/>
    <p:sldId id="475" r:id="rId54"/>
    <p:sldId id="550" r:id="rId5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6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5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FABDBC5-F080-428D-89A7-936F20C52521}" type="datetimeFigureOut">
              <a:rPr lang="en-GB" smtClean="0"/>
              <a:pPr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394739F-9F6D-4DD6-971E-8806E517B1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33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23T07:25:25.00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1,'844'0,"-823"0,0 1,0 1,0 1,0 0,-1 2,1 1,38 15,-51-17,0-1,1-1,0 0,0 0,-1-1,1 0,12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CEF8652-BAE8-43D6-B96E-9E5EE90E8754}" type="datetimeFigureOut">
              <a:rPr lang="en-GB" smtClean="0"/>
              <a:pPr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5749A9B-4762-4BC7-AB56-F145381E25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F81E61C1-0A98-4E01-9E37-30A9C2B9B8EB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13</a:t>
            </a:fld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283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68509" cy="470135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4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BBE188A5-1B15-4C7A-BCEE-6DA78CA28D69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19</a:t>
            </a:fld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68509" cy="470135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6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37665463-64A9-4B90-8EE7-B965C036BE57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35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6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D550023D-A403-497F-BD78-4EE37DF165DF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36</a:t>
            </a:fld>
            <a:endParaRPr lang="en-GB" dirty="0">
              <a:cs typeface="Times New Roman" pitchFamily="18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67640" y="188640"/>
            <a:ext cx="8229240" cy="79164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67640" y="1052640"/>
            <a:ext cx="8229240" cy="500112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>
                <a:latin typeface="Arial Rounded MT Bold" panose="020F0704030504030204" pitchFamily="34" charset="0"/>
              </a:defRPr>
            </a:lvl1pPr>
          </a:lstStyle>
          <a:p>
            <a:pPr algn="ctr"/>
            <a:endParaRPr lang="en-US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21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AF2AEC77-7434-46CA-BE34-C63E21E2B0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ru.nl/~erikpoll/websec/demo/xss_via_DOM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ogo with a person holding a box&#10;&#10;AI-generated content may be incorrect.">
            <a:extLst>
              <a:ext uri="{FF2B5EF4-FFF2-40B4-BE49-F238E27FC236}">
                <a16:creationId xmlns:a16="http://schemas.microsoft.com/office/drawing/2014/main" id="{61DC6BDD-8313-07DC-8D46-E8781A8690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80" y="4948375"/>
            <a:ext cx="2349476" cy="139273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57D6D5F-3153-5B71-1E4E-B3A9F152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HALON &amp; </a:t>
            </a:r>
            <a:r>
              <a:rPr lang="en-US" dirty="0" err="1"/>
              <a:t>NymaCon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178D9B-5251-7FA2-604D-06CCB2D3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i="1" dirty="0"/>
              <a:t>If you like web hacking challenges:     </a:t>
            </a:r>
          </a:p>
          <a:p>
            <a:r>
              <a:rPr lang="en-US" dirty="0" err="1">
                <a:solidFill>
                  <a:srgbClr val="0033CC"/>
                </a:solidFill>
              </a:rPr>
              <a:t>NymaCon</a:t>
            </a:r>
            <a:r>
              <a:rPr lang="en-US" dirty="0">
                <a:solidFill>
                  <a:srgbClr val="0033CC"/>
                </a:solidFill>
              </a:rPr>
              <a:t> 2025 </a:t>
            </a:r>
            <a:r>
              <a:rPr lang="en-US" sz="1800" dirty="0"/>
              <a:t>by municipality Nijmegen 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8000"/>
                </a:solidFill>
              </a:rPr>
              <a:t>Friday Nov 7 </a:t>
            </a:r>
            <a:r>
              <a:rPr lang="en-US" sz="1800" dirty="0"/>
              <a:t>at </a:t>
            </a:r>
            <a:r>
              <a:rPr lang="en-US" sz="1800" dirty="0" err="1"/>
              <a:t>Waalhalla</a:t>
            </a:r>
            <a:r>
              <a:rPr lang="en-US" sz="1800" dirty="0"/>
              <a:t>  </a:t>
            </a:r>
            <a:r>
              <a:rPr lang="en-US" sz="1500" dirty="0"/>
              <a:t>https://nymacon.nl</a:t>
            </a:r>
          </a:p>
          <a:p>
            <a:pPr marL="0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600" dirty="0"/>
              <a:t>Information session </a:t>
            </a:r>
            <a:r>
              <a:rPr lang="en-US" sz="1600" dirty="0" err="1"/>
              <a:t>session</a:t>
            </a:r>
            <a:endParaRPr lang="en-US" sz="1600" dirty="0"/>
          </a:p>
          <a:p>
            <a:pPr marL="457200" lvl="1" indent="0">
              <a:buNone/>
            </a:pPr>
            <a:r>
              <a:rPr lang="en-US" sz="1600" dirty="0"/>
              <a:t>by pen-testers of Hunt &amp; Hackett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8000"/>
                </a:solidFill>
              </a:rPr>
              <a:t>Oct 14 at 18:00, HG00.304</a:t>
            </a: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sz="1800" i="1" dirty="0"/>
              <a:t>If you think these web challenges are way too easy   </a:t>
            </a:r>
          </a:p>
          <a:p>
            <a:r>
              <a:rPr lang="en-US" dirty="0">
                <a:solidFill>
                  <a:srgbClr val="0033CC"/>
                </a:solidFill>
              </a:rPr>
              <a:t>HALON</a:t>
            </a:r>
            <a:r>
              <a:rPr lang="en-US" sz="1800" dirty="0"/>
              <a:t> (Hack Al het </a:t>
            </a:r>
            <a:r>
              <a:rPr lang="en-US" sz="1800" dirty="0" err="1"/>
              <a:t>Onderwijs</a:t>
            </a:r>
            <a:r>
              <a:rPr lang="en-US" sz="1800" dirty="0"/>
              <a:t> in Nederland) pen-test by SURF 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008000"/>
                </a:solidFill>
              </a:rPr>
              <a:t>Thu Oct 25 </a:t>
            </a:r>
            <a:r>
              <a:rPr lang="en-US" sz="1800" dirty="0"/>
              <a:t>here in Huygens  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/>
              <a:t>Warm up event </a:t>
            </a:r>
            <a:r>
              <a:rPr lang="en-US" sz="1600" dirty="0">
                <a:solidFill>
                  <a:srgbClr val="008000"/>
                </a:solidFill>
              </a:rPr>
              <a:t>Oct 9</a:t>
            </a:r>
            <a:r>
              <a:rPr lang="en-US" sz="1600" dirty="0"/>
              <a:t>, 10:00-12:00, online</a:t>
            </a:r>
          </a:p>
          <a:p>
            <a:pPr marL="0" indent="0">
              <a:buNone/>
            </a:pPr>
            <a:r>
              <a:rPr lang="en-US" sz="1200" dirty="0"/>
              <a:t>           https://www.surf.nl/agenda/doe-mee-met-halon-en-hack-een-onderwijsinstelling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6F9A11-27F5-4C9B-D790-91C47B641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80" y="1073412"/>
            <a:ext cx="2349476" cy="25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28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Where to </a:t>
            </a:r>
            <a:r>
              <a:rPr lang="en-US" sz="2400" i="1" dirty="0" err="1"/>
              <a:t>sanitise</a:t>
            </a:r>
            <a:r>
              <a:rPr lang="en-US" sz="2400" i="1" dirty="0"/>
              <a:t>/encode ?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979441"/>
            <a:ext cx="8424936" cy="5073427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GB" u="sng" dirty="0"/>
              <a:t>Input</a:t>
            </a:r>
            <a:r>
              <a:rPr lang="en-GB" dirty="0"/>
              <a:t> encoding     is tricky, as the same input can be used in different </a:t>
            </a:r>
            <a:r>
              <a:rPr lang="en-GB" i="1" dirty="0">
                <a:solidFill>
                  <a:srgbClr val="0033CC"/>
                </a:solidFill>
              </a:rPr>
              <a:t>contexts</a:t>
            </a:r>
            <a:r>
              <a:rPr lang="en-GB" dirty="0"/>
              <a:t>  that require different encoding</a:t>
            </a:r>
          </a:p>
          <a:p>
            <a:pPr lvl="1"/>
            <a:r>
              <a:rPr lang="en-GB" sz="1800" dirty="0" err="1"/>
              <a:t>Eg</a:t>
            </a:r>
            <a:r>
              <a:rPr lang="en-GB" sz="1800" b="1" dirty="0"/>
              <a:t> </a:t>
            </a:r>
            <a:r>
              <a:rPr lang="en-GB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GB" sz="1800" dirty="0"/>
              <a:t> is problematic for SQL,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r>
              <a:rPr lang="en-GB" sz="1800" dirty="0"/>
              <a:t> for path name,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800" dirty="0"/>
              <a:t> for OS command</a:t>
            </a:r>
            <a:endParaRPr lang="en-GB" dirty="0"/>
          </a:p>
          <a:p>
            <a:pPr lvl="1"/>
            <a:r>
              <a:rPr lang="en-GB" sz="1800" dirty="0"/>
              <a:t>Therefore: one generic input encoding procedure is suspect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/>
              <a:t>Output</a:t>
            </a:r>
            <a:r>
              <a:rPr lang="en-GB" dirty="0"/>
              <a:t> encoding          is therefore the preferred approach</a:t>
            </a:r>
          </a:p>
          <a:p>
            <a:pPr marL="0" indent="0">
              <a:buNone/>
            </a:pP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23" name="Groep 22"/>
          <p:cNvGrpSpPr/>
          <p:nvPr/>
        </p:nvGrpSpPr>
        <p:grpSpPr>
          <a:xfrm>
            <a:off x="1619414" y="3386019"/>
            <a:ext cx="5719282" cy="2427820"/>
            <a:chOff x="25158" y="2644746"/>
            <a:chExt cx="7959945" cy="3304533"/>
          </a:xfrm>
        </p:grpSpPr>
        <p:sp>
          <p:nvSpPr>
            <p:cNvPr id="24" name="TextBox 22"/>
            <p:cNvSpPr txBox="1"/>
            <p:nvPr/>
          </p:nvSpPr>
          <p:spPr>
            <a:xfrm>
              <a:off x="1405728" y="3429903"/>
              <a:ext cx="1296145" cy="464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  <a:latin typeface="Pieces NFI" panose="02000000000000000000" pitchFamily="2" charset="0"/>
                </a:rPr>
                <a:t>input</a:t>
              </a:r>
              <a:endParaRPr lang="en-GB" b="1" dirty="0">
                <a:solidFill>
                  <a:srgbClr val="FF0000"/>
                </a:solidFill>
                <a:latin typeface="Pieces NFI" panose="02000000000000000000" pitchFamily="2" charset="0"/>
              </a:endParaRPr>
            </a:p>
          </p:txBody>
        </p:sp>
        <p:sp>
          <p:nvSpPr>
            <p:cNvPr id="26" name="Flowchart: Magnetic Disk 26"/>
            <p:cNvSpPr/>
            <p:nvPr/>
          </p:nvSpPr>
          <p:spPr>
            <a:xfrm>
              <a:off x="6410579" y="2799008"/>
              <a:ext cx="1296145" cy="1368153"/>
            </a:xfrm>
            <a:prstGeom prst="flowChartMagneticDisk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data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base</a:t>
              </a:r>
              <a:endParaRPr lang="en-GB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7" name="Down Arrow 33"/>
            <p:cNvSpPr/>
            <p:nvPr/>
          </p:nvSpPr>
          <p:spPr>
            <a:xfrm>
              <a:off x="3981224" y="3928865"/>
              <a:ext cx="354035" cy="831182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8" name="Right Arrow 34"/>
            <p:cNvSpPr/>
            <p:nvPr/>
          </p:nvSpPr>
          <p:spPr>
            <a:xfrm>
              <a:off x="5358029" y="2984384"/>
              <a:ext cx="1052550" cy="41861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9" name="Straight Arrow Connector 35"/>
            <p:cNvCxnSpPr/>
            <p:nvPr/>
          </p:nvCxnSpPr>
          <p:spPr>
            <a:xfrm>
              <a:off x="5472100" y="3187842"/>
              <a:ext cx="710293" cy="0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37"/>
            <p:cNvCxnSpPr>
              <a:stCxn id="27" idx="0"/>
              <a:endCxn id="27" idx="2"/>
            </p:cNvCxnSpPr>
            <p:nvPr/>
          </p:nvCxnSpPr>
          <p:spPr>
            <a:xfrm>
              <a:off x="4158243" y="3928865"/>
              <a:ext cx="0" cy="831182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ight Arrow 53"/>
            <p:cNvSpPr/>
            <p:nvPr/>
          </p:nvSpPr>
          <p:spPr>
            <a:xfrm>
              <a:off x="1224776" y="3039855"/>
              <a:ext cx="1611981" cy="42731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4" name="Rectangle 20"/>
            <p:cNvSpPr/>
            <p:nvPr/>
          </p:nvSpPr>
          <p:spPr>
            <a:xfrm>
              <a:off x="6458607" y="4638990"/>
              <a:ext cx="1526496" cy="10647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file system</a:t>
              </a:r>
              <a:endParaRPr lang="en-GB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5" name="L-Shape 21"/>
            <p:cNvSpPr/>
            <p:nvPr/>
          </p:nvSpPr>
          <p:spPr>
            <a:xfrm>
              <a:off x="3556426" y="4898817"/>
              <a:ext cx="1472439" cy="1050462"/>
            </a:xfrm>
            <a:prstGeom prst="corner">
              <a:avLst>
                <a:gd name="adj1" fmla="val 30464"/>
                <a:gd name="adj2" fmla="val 15202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    </a:t>
              </a:r>
              <a:r>
                <a:rPr lang="en-US" sz="2400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OS</a:t>
              </a:r>
              <a:r>
                <a:rPr lang="en-US" dirty="0">
                  <a:latin typeface="Arial Rounded MT Bold" panose="020F0704030504030204" pitchFamily="34" charset="0"/>
                </a:rPr>
                <a:t>             </a:t>
              </a:r>
            </a:p>
            <a:p>
              <a:pPr algn="ctr"/>
              <a:r>
                <a:rPr lang="en-US" dirty="0">
                  <a:latin typeface="Arial Rounded MT Bold" panose="020F0704030504030204" pitchFamily="34" charset="0"/>
                </a:rPr>
                <a:t> </a:t>
              </a:r>
            </a:p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6" name="Right Arrow 23"/>
            <p:cNvSpPr/>
            <p:nvPr/>
          </p:nvSpPr>
          <p:spPr>
            <a:xfrm rot="1800000">
              <a:off x="4789570" y="3953708"/>
              <a:ext cx="1684008" cy="42294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7" name="Straight Arrow Connector 25"/>
            <p:cNvCxnSpPr/>
            <p:nvPr/>
          </p:nvCxnSpPr>
          <p:spPr>
            <a:xfrm>
              <a:off x="5140784" y="3885029"/>
              <a:ext cx="880347" cy="483782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8" y="2644746"/>
              <a:ext cx="1159282" cy="1159282"/>
            </a:xfrm>
            <a:prstGeom prst="rect">
              <a:avLst/>
            </a:prstGeom>
            <a:noFill/>
          </p:spPr>
        </p:pic>
        <p:sp>
          <p:nvSpPr>
            <p:cNvPr id="39" name="CustomShape 5"/>
            <p:cNvSpPr/>
            <p:nvPr/>
          </p:nvSpPr>
          <p:spPr>
            <a:xfrm>
              <a:off x="2931372" y="2644746"/>
              <a:ext cx="2356430" cy="1252306"/>
            </a:xfrm>
            <a:prstGeom prst="ellipse">
              <a:avLst/>
            </a:prstGeom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trike="noStrike" spc="-1" dirty="0">
                  <a:solidFill>
                    <a:srgbClr val="FFFFFF"/>
                  </a:solidFill>
                  <a:latin typeface="Arial Rounded MT Bold" panose="020F0704030504030204" pitchFamily="34" charset="0"/>
                </a:rPr>
                <a:t>web server </a:t>
              </a:r>
              <a:endParaRPr lang="en-US" strike="noStrike" spc="-1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40" name="Rechthoek 39"/>
          <p:cNvSpPr/>
          <p:nvPr/>
        </p:nvSpPr>
        <p:spPr>
          <a:xfrm>
            <a:off x="3639570" y="3653389"/>
            <a:ext cx="163877" cy="348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1" name="Rechthoek 40"/>
          <p:cNvSpPr/>
          <p:nvPr/>
        </p:nvSpPr>
        <p:spPr>
          <a:xfrm>
            <a:off x="5328226" y="3614317"/>
            <a:ext cx="163877" cy="3485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4413045" y="4203443"/>
            <a:ext cx="395744" cy="1439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3" name="Rechthoek 42"/>
          <p:cNvSpPr/>
          <p:nvPr/>
        </p:nvSpPr>
        <p:spPr>
          <a:xfrm rot="1740000">
            <a:off x="5036038" y="4059169"/>
            <a:ext cx="163877" cy="34855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61271" y="947893"/>
            <a:ext cx="2116285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Arial Rounded MT Bold" panose="020F0704030504030204" pitchFamily="34" charset="0"/>
              </a:rPr>
              <a:t>Input</a:t>
            </a:r>
            <a:r>
              <a:rPr lang="en-GB" sz="2000" dirty="0">
                <a:latin typeface="Arial Rounded MT Bold" panose="020F0704030504030204" pitchFamily="34" charset="0"/>
              </a:rPr>
              <a:t>  encoding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548021" y="2696970"/>
            <a:ext cx="250039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latin typeface="Arial Rounded MT Bold" panose="020F0704030504030204" pitchFamily="34" charset="0"/>
              </a:rPr>
              <a:t>Output</a:t>
            </a:r>
            <a:r>
              <a:rPr lang="en-GB" sz="2000" dirty="0">
                <a:latin typeface="Arial Rounded MT Bold" panose="020F0704030504030204" pitchFamily="34" charset="0"/>
              </a:rPr>
              <a:t>  encoding</a:t>
            </a:r>
          </a:p>
        </p:txBody>
      </p:sp>
    </p:spTree>
    <p:extLst>
      <p:ext uri="{BB962C8B-B14F-4D97-AF65-F5344CB8AC3E}">
        <p14:creationId xmlns:p14="http://schemas.microsoft.com/office/powerpoint/2010/main" val="127277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6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6906-5AEB-75CA-EFD0-A206585A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Output encoding/</a:t>
            </a:r>
            <a:r>
              <a:rPr lang="en-US" sz="2400" dirty="0" err="1"/>
              <a:t>sanitisation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9C5E-9302-638C-1791-CFC260061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16C2E-2F0E-255F-4DEE-0C22D0AE8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784ED-2B41-4570-FB69-D58B0A86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1E5CFA-7734-B0C2-1ABC-CB9B33131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7589047" cy="2335968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4158AD1-7F0B-BFBC-94F0-2AEA60C74C1A}"/>
              </a:ext>
            </a:extLst>
          </p:cNvPr>
          <p:cNvSpPr/>
          <p:nvPr/>
        </p:nvSpPr>
        <p:spPr>
          <a:xfrm>
            <a:off x="3131840" y="4437112"/>
            <a:ext cx="4939318" cy="1152128"/>
          </a:xfrm>
          <a:prstGeom prst="wedgeRoundRectCallout">
            <a:avLst>
              <a:gd name="adj1" fmla="val 49836"/>
              <a:gd name="adj2" fmla="val -152060"/>
              <a:gd name="adj3" fmla="val 16667"/>
            </a:avLst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 want to encode </a:t>
            </a:r>
            <a:r>
              <a:rPr lang="en-US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outputs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of the server (which are </a:t>
            </a:r>
            <a:r>
              <a:rPr lang="en-US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inputs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to the database),                     not </a:t>
            </a:r>
            <a:r>
              <a:rPr lang="en-US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inputs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to server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21F9D8E-1A0A-A6B1-9A72-E81DD52C999D}"/>
                  </a:ext>
                </a:extLst>
              </p14:cNvPr>
              <p14:cNvContentPartPr/>
              <p14:nvPr/>
            </p14:nvContentPartPr>
            <p14:xfrm>
              <a:off x="7931360" y="3122067"/>
              <a:ext cx="41544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21F9D8E-1A0A-A6B1-9A72-E81DD52C99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5360" y="3050427"/>
                <a:ext cx="487080" cy="16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48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Better, more structural prevention?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Root cause of SQL injection: </a:t>
            </a:r>
            <a:r>
              <a:rPr lang="en-US" dirty="0">
                <a:solidFill>
                  <a:srgbClr val="C00000"/>
                </a:solidFill>
              </a:rPr>
              <a:t>dynamic SQL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/>
              <a:t>ie</a:t>
            </a:r>
            <a:r>
              <a:rPr lang="en-US" sz="1800" dirty="0"/>
              <a:t>. construction of SQL query at runtime, </a:t>
            </a:r>
          </a:p>
          <a:p>
            <a:pPr marL="0" indent="0">
              <a:buNone/>
            </a:pPr>
            <a:r>
              <a:rPr lang="en-US" sz="1800" dirty="0"/>
              <a:t>                                                    using </a:t>
            </a:r>
            <a:r>
              <a:rPr lang="en-US" sz="2400" baseline="-25000" dirty="0">
                <a:solidFill>
                  <a:srgbClr val="C00000"/>
                </a:solidFill>
                <a:latin typeface="Pieces NFI" panose="02000000000000000000" pitchFamily="2" charset="0"/>
              </a:rPr>
              <a:t>string concatenation</a:t>
            </a:r>
            <a:endParaRPr lang="en-US" baseline="-25000" dirty="0">
              <a:solidFill>
                <a:srgbClr val="C00000"/>
              </a:solidFill>
              <a:latin typeface="Pieces NFI" panose="02000000000000000000" pitchFamily="2" charset="0"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i="1" dirty="0"/>
              <a:t>Can't we side-step this completely?</a:t>
            </a:r>
          </a:p>
          <a:p>
            <a:pPr marL="514350" indent="-457200">
              <a:buFont typeface="+mj-lt"/>
              <a:buAutoNum type="alphaLcParenR"/>
            </a:pPr>
            <a:r>
              <a:rPr lang="en-US" dirty="0"/>
              <a:t>Sometimes you can replace a dynamic SQL query                with a </a:t>
            </a:r>
            <a:r>
              <a:rPr lang="en-US" dirty="0">
                <a:solidFill>
                  <a:srgbClr val="009900"/>
                </a:solidFill>
              </a:rPr>
              <a:t>set of fixed SQL queries</a:t>
            </a:r>
            <a:r>
              <a:rPr lang="en-US" dirty="0"/>
              <a:t>,  </a:t>
            </a:r>
          </a:p>
          <a:p>
            <a:pPr marL="857250" lvl="2" indent="0">
              <a:buNone/>
            </a:pPr>
            <a:r>
              <a:rPr lang="en-US" dirty="0"/>
              <a:t>    </a:t>
            </a:r>
            <a:r>
              <a:rPr lang="en-US" dirty="0" err="1"/>
              <a:t>eg</a:t>
            </a:r>
            <a:r>
              <a:rPr lang="en-US" dirty="0"/>
              <a:t> replace   	</a:t>
            </a:r>
          </a:p>
          <a:p>
            <a:pPr marL="1314450" lvl="3" indent="0" algn="ctr">
              <a:buNone/>
            </a:pPr>
            <a:r>
              <a:rPr lang="en-GB" b="1" dirty="0">
                <a:latin typeface="Courier New" pitchFamily="49" charset="0"/>
              </a:rPr>
              <a:t>SELECT * FROM Schedule WHERE </a:t>
            </a:r>
            <a:r>
              <a:rPr lang="en-GB" b="1" dirty="0" err="1">
                <a:latin typeface="Courier New" pitchFamily="49" charset="0"/>
              </a:rPr>
              <a:t>DayOfWeek</a:t>
            </a:r>
            <a:r>
              <a:rPr lang="en-GB" b="1" dirty="0">
                <a:latin typeface="Courier New" pitchFamily="49" charset="0"/>
              </a:rPr>
              <a:t> = </a:t>
            </a:r>
            <a:r>
              <a:rPr lang="en-GB" b="1" dirty="0">
                <a:solidFill>
                  <a:srgbClr val="FF0000"/>
                </a:solidFill>
                <a:latin typeface="Courier New" pitchFamily="49" charset="0"/>
              </a:rPr>
              <a:t>$day</a:t>
            </a:r>
            <a:r>
              <a:rPr lang="en-GB" b="1" dirty="0">
                <a:solidFill>
                  <a:srgbClr val="FF0000"/>
                </a:solidFill>
              </a:rPr>
              <a:t>                  </a:t>
            </a:r>
          </a:p>
          <a:p>
            <a:pPr marL="857250" lvl="2" indent="0">
              <a:buNone/>
            </a:pPr>
            <a:r>
              <a:rPr lang="en-GB" dirty="0"/>
              <a:t>     with a choice from 7 fixed queries, one for every day</a:t>
            </a:r>
          </a:p>
          <a:p>
            <a:pPr marL="857250" lvl="2" indent="0">
              <a:buNone/>
            </a:pPr>
            <a:endParaRPr lang="en-GB" dirty="0"/>
          </a:p>
          <a:p>
            <a:pPr marL="457200" indent="-457200">
              <a:spcBef>
                <a:spcPts val="500"/>
              </a:spcBef>
              <a:buFont typeface="+mj-lt"/>
              <a:buAutoNum type="alphaLcParenR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Using a </a:t>
            </a:r>
            <a:r>
              <a:rPr lang="en-US" dirty="0">
                <a:solidFill>
                  <a:srgbClr val="009900"/>
                </a:solidFill>
              </a:rPr>
              <a:t>‘safe’ API </a:t>
            </a:r>
            <a:r>
              <a:rPr lang="en-US" dirty="0"/>
              <a:t>that is not prone to injection attacks: </a:t>
            </a:r>
            <a:r>
              <a:rPr lang="en-US" dirty="0">
                <a:solidFill>
                  <a:srgbClr val="009900"/>
                </a:solidFill>
              </a:rPr>
              <a:t>prepared statements  </a:t>
            </a:r>
          </a:p>
          <a:p>
            <a:pPr>
              <a:buNone/>
            </a:pPr>
            <a:r>
              <a:rPr lang="en-US" dirty="0">
                <a:solidFill>
                  <a:srgbClr val="0033CC"/>
                </a:solidFill>
              </a:rPr>
              <a:t>	 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Prepared Statement (</a:t>
            </a:r>
            <a:r>
              <a:rPr lang="en-GB" sz="2400" dirty="0"/>
              <a:t>aka parameterised query)</a:t>
            </a:r>
            <a:endParaRPr lang="en-GB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dirty="0">
                <a:solidFill>
                  <a:srgbClr val="C00000"/>
                </a:solidFill>
              </a:rPr>
              <a:t>Vulnerable dynamic SQL: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 dirty="0">
                <a:solidFill>
                  <a:srgbClr val="C00000"/>
                </a:solidFill>
                <a:latin typeface="Courier New" pitchFamily="49" charset="0"/>
              </a:rPr>
              <a:t>  </a:t>
            </a:r>
            <a:r>
              <a:rPr lang="en-GB" sz="1800" b="1" dirty="0">
                <a:solidFill>
                  <a:srgbClr val="C00000"/>
                </a:solidFill>
                <a:latin typeface="Courier New" pitchFamily="49" charset="0"/>
              </a:rPr>
              <a:t>String </a:t>
            </a:r>
            <a:r>
              <a:rPr lang="en-GB" sz="1800" b="1" dirty="0" err="1">
                <a:latin typeface="Courier New" pitchFamily="49" charset="0"/>
              </a:rPr>
              <a:t>updateString</a:t>
            </a:r>
            <a:r>
              <a:rPr lang="en-GB" sz="1800" b="1" dirty="0">
                <a:latin typeface="Courier New" pitchFamily="49" charset="0"/>
              </a:rPr>
              <a:t> = "SELECT * FROM Account WHERE   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latin typeface="Courier New" pitchFamily="49" charset="0"/>
              </a:rPr>
              <a:t>     Username" + username + " AND Password = " + password;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latin typeface="Courier New" pitchFamily="49" charset="0"/>
              </a:rPr>
              <a:t>   </a:t>
            </a:r>
            <a:r>
              <a:rPr lang="en-GB" sz="1800" b="1" dirty="0" err="1">
                <a:latin typeface="Courier New" pitchFamily="49" charset="0"/>
              </a:rPr>
              <a:t>stmt.executeUpdate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updateString</a:t>
            </a:r>
            <a:r>
              <a:rPr lang="en-GB" sz="1800" b="1" dirty="0">
                <a:latin typeface="Courier New" pitchFamily="49" charset="0"/>
              </a:rPr>
              <a:t>);</a:t>
            </a:r>
            <a:r>
              <a:rPr lang="en-GB" sz="1800" dirty="0"/>
              <a:t>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dirty="0">
                <a:solidFill>
                  <a:srgbClr val="009900"/>
                </a:solidFill>
              </a:rPr>
              <a:t>Not vulnerable: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1800" b="1" dirty="0" err="1">
                <a:solidFill>
                  <a:srgbClr val="009900"/>
                </a:solidFill>
                <a:latin typeface="Courier New" pitchFamily="49" charset="0"/>
              </a:rPr>
              <a:t>PreparedStatement</a:t>
            </a:r>
            <a:r>
              <a:rPr lang="en-GB" sz="1800" b="1" dirty="0">
                <a:latin typeface="Courier New" pitchFamily="49" charset="0"/>
              </a:rPr>
              <a:t> login = </a:t>
            </a:r>
            <a:r>
              <a:rPr lang="en-GB" sz="1800" b="1" dirty="0" err="1">
                <a:latin typeface="Courier New" pitchFamily="49" charset="0"/>
              </a:rPr>
              <a:t>con.preparedStatement</a:t>
            </a:r>
            <a:r>
              <a:rPr lang="en-GB" sz="1800" b="1" dirty="0">
                <a:latin typeface="Courier New" pitchFamily="49" charset="0"/>
              </a:rPr>
              <a:t>("SELECT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latin typeface="Courier New" pitchFamily="49" charset="0"/>
              </a:rPr>
              <a:t>    * FROM Account WHERE Username = </a:t>
            </a:r>
            <a:r>
              <a:rPr lang="en-GB" sz="1800" b="1" dirty="0">
                <a:solidFill>
                  <a:srgbClr val="009900"/>
                </a:solidFill>
                <a:latin typeface="Courier New" pitchFamily="49" charset="0"/>
              </a:rPr>
              <a:t>?</a:t>
            </a:r>
            <a:r>
              <a:rPr lang="en-GB" sz="1800" b="1" dirty="0">
                <a:latin typeface="Courier New" pitchFamily="49" charset="0"/>
              </a:rPr>
              <a:t> AND Password = </a:t>
            </a:r>
            <a:r>
              <a:rPr lang="en-GB" sz="1800" b="1" dirty="0">
                <a:solidFill>
                  <a:srgbClr val="009900"/>
                </a:solidFill>
                <a:latin typeface="Courier New" pitchFamily="49" charset="0"/>
              </a:rPr>
              <a:t>?</a:t>
            </a:r>
            <a:r>
              <a:rPr lang="en-GB" sz="1800" b="1" dirty="0">
                <a:latin typeface="Courier New" pitchFamily="49" charset="0"/>
              </a:rPr>
              <a:t>" );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latin typeface="Courier New" pitchFamily="49" charset="0"/>
              </a:rPr>
              <a:t>  </a:t>
            </a:r>
            <a:r>
              <a:rPr lang="en-GB" sz="1800" b="1" dirty="0" err="1">
                <a:latin typeface="Courier New" pitchFamily="49" charset="0"/>
              </a:rPr>
              <a:t>login.setString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>
                <a:solidFill>
                  <a:srgbClr val="009900"/>
                </a:solidFill>
                <a:latin typeface="Courier New" pitchFamily="49" charset="0"/>
              </a:rPr>
              <a:t>1</a:t>
            </a:r>
            <a:r>
              <a:rPr lang="en-GB" sz="1800" b="1" dirty="0">
                <a:latin typeface="Courier New" pitchFamily="49" charset="0"/>
              </a:rPr>
              <a:t>, username);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latin typeface="Courier New" pitchFamily="49" charset="0"/>
              </a:rPr>
              <a:t>  </a:t>
            </a:r>
            <a:r>
              <a:rPr lang="en-GB" sz="1800" b="1" dirty="0" err="1">
                <a:latin typeface="Courier New" pitchFamily="49" charset="0"/>
              </a:rPr>
              <a:t>login.setString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>
                <a:solidFill>
                  <a:srgbClr val="009900"/>
                </a:solidFill>
                <a:latin typeface="Courier New" pitchFamily="49" charset="0"/>
              </a:rPr>
              <a:t>2</a:t>
            </a:r>
            <a:r>
              <a:rPr lang="en-GB" sz="1800" b="1" dirty="0">
                <a:latin typeface="Courier New" pitchFamily="49" charset="0"/>
              </a:rPr>
              <a:t>, password);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b="1" dirty="0">
                <a:latin typeface="Courier New" pitchFamily="49" charset="0"/>
              </a:rPr>
              <a:t>  </a:t>
            </a:r>
            <a:r>
              <a:rPr lang="en-GB" sz="1800" b="1" dirty="0" err="1">
                <a:latin typeface="Courier New" pitchFamily="49" charset="0"/>
              </a:rPr>
              <a:t>login.executeUpdate</a:t>
            </a:r>
            <a:r>
              <a:rPr lang="en-GB" sz="1800" b="1" dirty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18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dirty="0"/>
              <a:t>aka </a:t>
            </a:r>
            <a:r>
              <a:rPr lang="en-GB" sz="2000" dirty="0">
                <a:solidFill>
                  <a:srgbClr val="009900"/>
                </a:solidFill>
              </a:rPr>
              <a:t>parameterised query</a:t>
            </a:r>
            <a:r>
              <a:rPr lang="en-GB" sz="1800" b="1" dirty="0">
                <a:solidFill>
                  <a:srgbClr val="009900"/>
                </a:solidFill>
                <a:latin typeface="Courier New" pitchFamily="49" charset="0"/>
              </a:rPr>
              <a:t> 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FC3C0E8-BCDF-4747-88FD-BEB981ABD70C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13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20612" y="5408613"/>
            <a:ext cx="178739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0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bind variable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3203847" y="4221088"/>
            <a:ext cx="2458765" cy="137961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How does this prevent problems?        </a:t>
            </a:r>
            <a:br>
              <a:rPr lang="en-US" sz="2400" dirty="0"/>
            </a:br>
            <a:r>
              <a:rPr lang="en-US" sz="2400" i="1" dirty="0"/>
              <a:t>Parsing &amp; substituting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root cause of many injection attacks is that a server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first </a:t>
            </a:r>
            <a:r>
              <a:rPr lang="en-US" dirty="0"/>
              <a:t> </a:t>
            </a:r>
            <a:r>
              <a:rPr lang="en-US" dirty="0">
                <a:solidFill>
                  <a:srgbClr val="0033CC"/>
                </a:solidFill>
              </a:rPr>
              <a:t>substitutes</a:t>
            </a:r>
            <a:r>
              <a:rPr lang="en-US" dirty="0"/>
              <a:t> some user input in a string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then</a:t>
            </a:r>
            <a:r>
              <a:rPr lang="en-US" dirty="0"/>
              <a:t>  </a:t>
            </a:r>
            <a:r>
              <a:rPr lang="en-US" dirty="0">
                <a:solidFill>
                  <a:srgbClr val="0033CC"/>
                </a:solidFill>
              </a:rPr>
              <a:t>parses</a:t>
            </a:r>
            <a:r>
              <a:rPr lang="en-US" dirty="0"/>
              <a:t> the result to interpret what it means</a:t>
            </a:r>
          </a:p>
          <a:p>
            <a:endParaRPr lang="en-US" dirty="0"/>
          </a:p>
          <a:p>
            <a:pPr>
              <a:buNone/>
            </a:pPr>
            <a:r>
              <a:rPr lang="en-US" dirty="0"/>
              <a:t>By </a:t>
            </a:r>
            <a:r>
              <a:rPr lang="en-US" i="1" dirty="0"/>
              <a:t>first </a:t>
            </a:r>
            <a:r>
              <a:rPr lang="en-US" dirty="0"/>
              <a:t> parsing and </a:t>
            </a:r>
            <a:r>
              <a:rPr lang="en-US" i="1" dirty="0"/>
              <a:t>then</a:t>
            </a:r>
            <a:r>
              <a:rPr lang="en-US" dirty="0"/>
              <a:t>  substituting, we can avoid problems:</a:t>
            </a:r>
          </a:p>
          <a:p>
            <a:pPr>
              <a:buNone/>
            </a:pPr>
            <a:r>
              <a:rPr lang="en-US" sz="1800" i="1" dirty="0"/>
              <a:t>	</a:t>
            </a:r>
            <a:r>
              <a:rPr lang="en-US" sz="1800" dirty="0"/>
              <a:t>Special characters in user input can no longer affect the parsing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Dangers of substituting, parsing &amp; interpreting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When a waiter in a bar asks</a:t>
            </a:r>
          </a:p>
          <a:p>
            <a:pPr marL="0" indent="0">
              <a:buNone/>
            </a:pPr>
            <a:r>
              <a:rPr lang="nl-NL" sz="1800" dirty="0"/>
              <a:t>            </a:t>
            </a:r>
            <a:r>
              <a:rPr lang="nl-NL" sz="1800" i="1" dirty="0">
                <a:solidFill>
                  <a:srgbClr val="0033CC"/>
                </a:solidFill>
              </a:rPr>
              <a:t>“</a:t>
            </a:r>
            <a:r>
              <a:rPr lang="nl-NL" sz="1800" i="1" dirty="0" err="1">
                <a:solidFill>
                  <a:srgbClr val="0033CC"/>
                </a:solidFill>
              </a:rPr>
              <a:t>What</a:t>
            </a:r>
            <a:r>
              <a:rPr lang="nl-NL" sz="1800" i="1" dirty="0">
                <a:solidFill>
                  <a:srgbClr val="0033CC"/>
                </a:solidFill>
              </a:rPr>
              <a:t> do </a:t>
            </a:r>
            <a:r>
              <a:rPr lang="nl-NL" sz="1800" i="1" dirty="0" err="1">
                <a:solidFill>
                  <a:srgbClr val="0033CC"/>
                </a:solidFill>
              </a:rPr>
              <a:t>you</a:t>
            </a:r>
            <a:r>
              <a:rPr lang="nl-NL" sz="1800" i="1" dirty="0">
                <a:solidFill>
                  <a:srgbClr val="0033CC"/>
                </a:solidFill>
              </a:rPr>
              <a:t> want </a:t>
            </a:r>
            <a:r>
              <a:rPr lang="nl-NL" sz="1800" i="1" dirty="0" err="1">
                <a:solidFill>
                  <a:srgbClr val="0033CC"/>
                </a:solidFill>
              </a:rPr>
              <a:t>to</a:t>
            </a:r>
            <a:r>
              <a:rPr lang="nl-NL" sz="1800" i="1" dirty="0">
                <a:solidFill>
                  <a:srgbClr val="0033CC"/>
                </a:solidFill>
              </a:rPr>
              <a:t> drink?” </a:t>
            </a:r>
          </a:p>
          <a:p>
            <a:pPr marL="0" indent="0">
              <a:buNone/>
            </a:pPr>
            <a:r>
              <a:rPr lang="nl-NL" sz="1800" dirty="0"/>
              <a:t>and you say </a:t>
            </a:r>
          </a:p>
          <a:p>
            <a:pPr marL="0" indent="0">
              <a:buNone/>
            </a:pPr>
            <a:r>
              <a:rPr lang="nl-NL" sz="1800" i="1" dirty="0"/>
              <a:t>      </a:t>
            </a:r>
            <a:r>
              <a:rPr lang="nl-NL" sz="1800" i="1" dirty="0">
                <a:solidFill>
                  <a:srgbClr val="0033CC"/>
                </a:solidFill>
              </a:rPr>
              <a:t>“a beer, </a:t>
            </a:r>
            <a:r>
              <a:rPr lang="nl-NL" sz="1800" i="1" dirty="0" err="1">
                <a:solidFill>
                  <a:srgbClr val="0033CC"/>
                </a:solidFill>
              </a:rPr>
              <a:t>and</a:t>
            </a:r>
            <a:r>
              <a:rPr lang="nl-NL" sz="1800" i="1" dirty="0">
                <a:solidFill>
                  <a:srgbClr val="0033CC"/>
                </a:solidFill>
              </a:rPr>
              <a:t> </a:t>
            </a:r>
            <a:r>
              <a:rPr lang="nl-NL" sz="1800" i="1" dirty="0" err="1">
                <a:solidFill>
                  <a:srgbClr val="0033CC"/>
                </a:solidFill>
              </a:rPr>
              <a:t>give</a:t>
            </a:r>
            <a:r>
              <a:rPr lang="nl-NL" sz="1800" i="1" dirty="0">
                <a:solidFill>
                  <a:srgbClr val="0033CC"/>
                </a:solidFill>
              </a:rPr>
              <a:t> me </a:t>
            </a:r>
            <a:r>
              <a:rPr lang="nl-NL" sz="1800" i="1" dirty="0" err="1">
                <a:solidFill>
                  <a:srgbClr val="0033CC"/>
                </a:solidFill>
              </a:rPr>
              <a:t>all</a:t>
            </a:r>
            <a:r>
              <a:rPr lang="nl-NL" sz="1800" i="1" dirty="0">
                <a:solidFill>
                  <a:srgbClr val="0033CC"/>
                </a:solidFill>
              </a:rPr>
              <a:t> the money in </a:t>
            </a:r>
            <a:r>
              <a:rPr lang="nl-NL" sz="1800" i="1" dirty="0" err="1">
                <a:solidFill>
                  <a:srgbClr val="0033CC"/>
                </a:solidFill>
              </a:rPr>
              <a:t>the</a:t>
            </a:r>
            <a:r>
              <a:rPr lang="nl-NL" sz="1800" i="1" dirty="0">
                <a:solidFill>
                  <a:srgbClr val="0033CC"/>
                </a:solidFill>
              </a:rPr>
              <a:t> </a:t>
            </a:r>
            <a:r>
              <a:rPr lang="nl-NL" sz="1800" i="1" dirty="0" err="1">
                <a:solidFill>
                  <a:srgbClr val="0033CC"/>
                </a:solidFill>
              </a:rPr>
              <a:t>till</a:t>
            </a:r>
            <a:r>
              <a:rPr lang="nl-NL" sz="1800" i="1" dirty="0">
                <a:solidFill>
                  <a:srgbClr val="0033CC"/>
                </a:solidFill>
              </a:rPr>
              <a:t>,                     </a:t>
            </a:r>
          </a:p>
          <a:p>
            <a:pPr marL="0" indent="0">
              <a:buNone/>
            </a:pPr>
            <a:r>
              <a:rPr lang="nl-NL" sz="1800" i="1" dirty="0">
                <a:solidFill>
                  <a:srgbClr val="0033CC"/>
                </a:solidFill>
              </a:rPr>
              <a:t>                   </a:t>
            </a:r>
            <a:r>
              <a:rPr lang="nl-NL" sz="1800" i="1" dirty="0" err="1">
                <a:solidFill>
                  <a:srgbClr val="0033CC"/>
                </a:solidFill>
              </a:rPr>
              <a:t>and</a:t>
            </a:r>
            <a:r>
              <a:rPr lang="nl-NL" sz="1800" i="1" dirty="0">
                <a:solidFill>
                  <a:srgbClr val="0033CC"/>
                </a:solidFill>
              </a:rPr>
              <a:t> let me </a:t>
            </a:r>
            <a:r>
              <a:rPr lang="nl-NL" sz="1800" i="1" dirty="0" err="1">
                <a:solidFill>
                  <a:srgbClr val="0033CC"/>
                </a:solidFill>
              </a:rPr>
              <a:t>leave</a:t>
            </a:r>
            <a:r>
              <a:rPr lang="nl-NL" sz="1800" i="1" dirty="0">
                <a:solidFill>
                  <a:srgbClr val="0033CC"/>
                </a:solidFill>
              </a:rPr>
              <a:t> without </a:t>
            </a:r>
            <a:r>
              <a:rPr lang="nl-NL" sz="1800" i="1" dirty="0" err="1">
                <a:solidFill>
                  <a:srgbClr val="0033CC"/>
                </a:solidFill>
              </a:rPr>
              <a:t>paying</a:t>
            </a:r>
            <a:r>
              <a:rPr lang="nl-NL" sz="1800" i="1" dirty="0">
                <a:solidFill>
                  <a:srgbClr val="0033CC"/>
                </a:solidFill>
              </a:rPr>
              <a:t>”</a:t>
            </a:r>
          </a:p>
          <a:p>
            <a:pPr marL="0" indent="0">
              <a:buNone/>
            </a:pPr>
            <a:r>
              <a:rPr lang="nl-NL" sz="1800" dirty="0" err="1"/>
              <a:t>you</a:t>
            </a:r>
            <a:r>
              <a:rPr lang="nl-NL" sz="1800" dirty="0"/>
              <a:t> </a:t>
            </a:r>
            <a:r>
              <a:rPr lang="nl-NL" sz="1800" i="1" u="sng" dirty="0" err="1"/>
              <a:t>don’t</a:t>
            </a:r>
            <a:r>
              <a:rPr lang="nl-NL" sz="1800" i="1" u="sng" dirty="0"/>
              <a:t> </a:t>
            </a:r>
            <a:r>
              <a:rPr lang="nl-NL" sz="1800" dirty="0"/>
              <a:t> expect the waiter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execute</a:t>
            </a:r>
            <a:r>
              <a:rPr lang="nl-NL" sz="1800" dirty="0"/>
              <a:t> </a:t>
            </a: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instruction</a:t>
            </a:r>
            <a:r>
              <a:rPr lang="nl-NL" sz="1800" dirty="0"/>
              <a:t>.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With a piece of software programed to execute</a:t>
            </a:r>
          </a:p>
          <a:p>
            <a:pPr marL="0" indent="0">
              <a:buNone/>
            </a:pPr>
            <a:r>
              <a:rPr lang="nl-NL" sz="1800" dirty="0"/>
              <a:t>          </a:t>
            </a:r>
            <a:r>
              <a:rPr lang="nl-NL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 the customer </a:t>
            </a:r>
            <a:r>
              <a:rPr lang="nl-NL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$drink </a:t>
            </a:r>
            <a:r>
              <a:rPr lang="nl-NL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nl-NL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Let customer pay price_of(</a:t>
            </a:r>
            <a:r>
              <a:rPr lang="nl-NL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$drink</a:t>
            </a:r>
            <a:r>
              <a:rPr lang="nl-NL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nl-NL" sz="1800" dirty="0" err="1"/>
              <a:t>you</a:t>
            </a:r>
            <a:r>
              <a:rPr lang="nl-NL" sz="1800" dirty="0"/>
              <a:t> </a:t>
            </a:r>
            <a:r>
              <a:rPr lang="nl-NL" sz="1800" i="1" u="sng" dirty="0"/>
              <a:t>can</a:t>
            </a:r>
            <a:r>
              <a:rPr lang="nl-NL" sz="1800" dirty="0"/>
              <a:t> expect this.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/>
              <a:t>Root </a:t>
            </a:r>
            <a:r>
              <a:rPr lang="nl-NL" sz="1800" dirty="0" err="1"/>
              <a:t>cause</a:t>
            </a:r>
            <a:endParaRPr lang="nl-NL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FF0000"/>
                </a:solidFill>
              </a:rPr>
              <a:t>	</a:t>
            </a:r>
            <a:r>
              <a:rPr lang="nl-NL" sz="1800" dirty="0">
                <a:solidFill>
                  <a:srgbClr val="C00000"/>
                </a:solidFill>
              </a:rPr>
              <a:t> </a:t>
            </a:r>
            <a:r>
              <a:rPr lang="nl-NL" sz="1800" dirty="0" err="1">
                <a:solidFill>
                  <a:srgbClr val="C00000"/>
                </a:solidFill>
              </a:rPr>
              <a:t>interpreting</a:t>
            </a:r>
            <a:r>
              <a:rPr lang="nl-NL" sz="1800" dirty="0">
                <a:solidFill>
                  <a:srgbClr val="C00000"/>
                </a:solidFill>
              </a:rPr>
              <a:t> </a:t>
            </a:r>
            <a:r>
              <a:rPr lang="nl-NL" sz="1800" dirty="0" err="1">
                <a:solidFill>
                  <a:srgbClr val="C00000"/>
                </a:solidFill>
              </a:rPr>
              <a:t>the</a:t>
            </a:r>
            <a:r>
              <a:rPr lang="nl-NL" sz="1800" dirty="0">
                <a:solidFill>
                  <a:srgbClr val="C00000"/>
                </a:solidFill>
              </a:rPr>
              <a:t> </a:t>
            </a:r>
            <a:r>
              <a:rPr lang="nl-NL" sz="1800" dirty="0" err="1">
                <a:solidFill>
                  <a:srgbClr val="C00000"/>
                </a:solidFill>
              </a:rPr>
              <a:t>concatenated</a:t>
            </a:r>
            <a:r>
              <a:rPr lang="nl-NL" sz="1800" dirty="0">
                <a:solidFill>
                  <a:srgbClr val="C00000"/>
                </a:solidFill>
              </a:rPr>
              <a:t> strings </a:t>
            </a:r>
            <a:r>
              <a:rPr lang="nl-NL" sz="1800" dirty="0" err="1">
                <a:solidFill>
                  <a:srgbClr val="C00000"/>
                </a:solidFill>
              </a:rPr>
              <a:t>goes</a:t>
            </a:r>
            <a:r>
              <a:rPr lang="nl-NL" sz="1800" dirty="0">
                <a:solidFill>
                  <a:srgbClr val="C00000"/>
                </a:solidFill>
              </a:rPr>
              <a:t> off </a:t>
            </a:r>
            <a:r>
              <a:rPr lang="nl-NL" sz="1800" dirty="0" err="1">
                <a:solidFill>
                  <a:srgbClr val="C00000"/>
                </a:solidFill>
              </a:rPr>
              <a:t>the</a:t>
            </a:r>
            <a:r>
              <a:rPr lang="nl-NL" sz="1800" dirty="0">
                <a:solidFill>
                  <a:srgbClr val="C00000"/>
                </a:solidFill>
              </a:rPr>
              <a:t> rails!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7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The idea behind parameterised queries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444046" y="1804973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endParaRPr lang="nl-NL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275" y="3514875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</a:t>
            </a:r>
            <a:endParaRPr lang="nl-NL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0496" y="2669629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pay(_,_)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717" y="2629684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Give(_,_)</a:t>
            </a:r>
            <a:endParaRPr lang="nl-NL" sz="2000" dirty="0">
              <a:latin typeface="Arial Rounded MT Bold" panose="020F07040305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392" y="351487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$drink</a:t>
            </a:r>
            <a:endParaRPr lang="nl-NL" sz="2000" dirty="0"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144" y="3506242"/>
            <a:ext cx="2800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price_of($drink)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3574" y="350624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customer</a:t>
            </a:r>
            <a:endParaRPr lang="nl-NL" sz="2000" dirty="0">
              <a:latin typeface="Arial Rounded MT Bold" panose="020F07040305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195736" y="2204864"/>
            <a:ext cx="1247471" cy="424820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148041" y="3038961"/>
            <a:ext cx="692130" cy="470489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10823" y="3029575"/>
            <a:ext cx="608648" cy="476667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970885" y="3041851"/>
            <a:ext cx="608648" cy="476667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42287" y="2204864"/>
            <a:ext cx="1137700" cy="469733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487857" y="3055561"/>
            <a:ext cx="692130" cy="470489"/>
          </a:xfrm>
          <a:prstGeom prst="straightConnector1">
            <a:avLst/>
          </a:prstGeom>
          <a:ln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7584" y="4422680"/>
            <a:ext cx="6514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Arial Rounded MT Bold" panose="020F0704030504030204" pitchFamily="34" charset="0"/>
              </a:rPr>
              <a:t>Substituting in a parse tree is </a:t>
            </a:r>
            <a:r>
              <a:rPr lang="nl-NL" sz="2000" i="1" dirty="0" err="1">
                <a:latin typeface="Arial Rounded MT Bold" panose="020F0704030504030204" pitchFamily="34" charset="0"/>
              </a:rPr>
              <a:t>less</a:t>
            </a:r>
            <a:r>
              <a:rPr lang="nl-NL" sz="2000" i="1" dirty="0">
                <a:latin typeface="Arial Rounded MT Bold" panose="020F0704030504030204" pitchFamily="34" charset="0"/>
              </a:rPr>
              <a:t> </a:t>
            </a:r>
            <a:r>
              <a:rPr lang="nl-NL" sz="2000" dirty="0">
                <a:latin typeface="Arial Rounded MT Bold" panose="020F0704030504030204" pitchFamily="34" charset="0"/>
              </a:rPr>
              <a:t> dangerous than </a:t>
            </a:r>
          </a:p>
          <a:p>
            <a:r>
              <a:rPr lang="nl-NL" sz="2000" dirty="0">
                <a:latin typeface="Arial Rounded MT Bold" panose="020F0704030504030204" pitchFamily="34" charset="0"/>
              </a:rPr>
              <a:t>substituting in a string and then parsing the result</a:t>
            </a:r>
          </a:p>
        </p:txBody>
      </p:sp>
    </p:spTree>
    <p:extLst>
      <p:ext uri="{BB962C8B-B14F-4D97-AF65-F5344CB8AC3E}">
        <p14:creationId xmlns:p14="http://schemas.microsoft.com/office/powerpoint/2010/main" val="2354803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5804D-07C9-0DA6-578F-4646E66CA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Limits of </a:t>
            </a:r>
            <a:r>
              <a:rPr lang="en-US" sz="2400" dirty="0" err="1"/>
              <a:t>parameterised</a:t>
            </a:r>
            <a:r>
              <a:rPr lang="en-US" sz="2400" dirty="0"/>
              <a:t> queries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43124-22F7-00F9-E64C-2CE93AF1D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/>
              <a:t>Programmer can still screw things up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00" dirty="0"/>
              <a:t>         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1600" b="1" dirty="0">
                <a:latin typeface="Courier New" pitchFamily="49" charset="0"/>
              </a:rPr>
              <a:t>String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GB" sz="1600" b="1" dirty="0">
                <a:latin typeface="Courier New" pitchFamily="49" charset="0"/>
              </a:rPr>
              <a:t>s = "SELECT * FROM Account WHERE Username" </a:t>
            </a:r>
          </a:p>
          <a:p>
            <a:pPr eaLnBrk="1" hangingPunct="1">
              <a:lnSpc>
                <a:spcPct val="9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              + </a:t>
            </a:r>
            <a:r>
              <a:rPr lang="en-GB" sz="1600" b="1" dirty="0">
                <a:solidFill>
                  <a:srgbClr val="FF0000"/>
                </a:solidFill>
                <a:latin typeface="Courier New" pitchFamily="49" charset="0"/>
              </a:rPr>
              <a:t>username</a:t>
            </a:r>
            <a:r>
              <a:rPr lang="en-GB" sz="1600" b="1" dirty="0">
                <a:latin typeface="Courier New" pitchFamily="49" charset="0"/>
              </a:rPr>
              <a:t> + " AND Password = ?"; </a:t>
            </a:r>
            <a:endParaRPr lang="en-GB" sz="1600" b="1" dirty="0">
              <a:solidFill>
                <a:srgbClr val="0099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  </a:t>
            </a:r>
            <a:r>
              <a:rPr lang="en-GB" sz="1600" b="1" dirty="0" err="1">
                <a:latin typeface="Courier New" pitchFamily="49" charset="0"/>
              </a:rPr>
              <a:t>PreparedStatement</a:t>
            </a:r>
            <a:r>
              <a:rPr lang="en-GB" sz="1600" b="1" dirty="0">
                <a:latin typeface="Courier New" pitchFamily="49" charset="0"/>
              </a:rPr>
              <a:t> login = </a:t>
            </a:r>
            <a:r>
              <a:rPr lang="en-GB" sz="1600" b="1" dirty="0" err="1">
                <a:latin typeface="Courier New" pitchFamily="49" charset="0"/>
              </a:rPr>
              <a:t>con.preparedStatement</a:t>
            </a:r>
            <a:r>
              <a:rPr lang="en-GB" sz="1600" b="1" dirty="0">
                <a:latin typeface="Courier New" pitchFamily="49" charset="0"/>
              </a:rPr>
              <a:t>(s);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b="1" dirty="0">
                <a:latin typeface="Courier New" pitchFamily="49" charset="0"/>
              </a:rPr>
              <a:t>  </a:t>
            </a:r>
            <a:r>
              <a:rPr lang="en-GB" sz="2000" b="1" dirty="0">
                <a:latin typeface="Courier New" pitchFamily="49" charset="0"/>
              </a:rPr>
              <a:t>  </a:t>
            </a:r>
            <a:r>
              <a:rPr lang="en-GB" sz="1600" b="1" dirty="0" err="1">
                <a:latin typeface="Courier New" pitchFamily="49" charset="0"/>
              </a:rPr>
              <a:t>login.setString</a:t>
            </a:r>
            <a:r>
              <a:rPr lang="en-GB" sz="1600" b="1" dirty="0">
                <a:latin typeface="Courier New" pitchFamily="49" charset="0"/>
              </a:rPr>
              <a:t>(1, password);</a:t>
            </a:r>
            <a:endParaRPr lang="en-GB" sz="20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 dirty="0">
                <a:latin typeface="Courier New" pitchFamily="49" charset="0"/>
              </a:rPr>
              <a:t>    </a:t>
            </a:r>
            <a:r>
              <a:rPr lang="en-GB" sz="1600" b="1" dirty="0" err="1">
                <a:latin typeface="Courier New" pitchFamily="49" charset="0"/>
              </a:rPr>
              <a:t>login.executeUpdate</a:t>
            </a:r>
            <a:r>
              <a:rPr lang="en-GB" sz="1600" b="1" dirty="0">
                <a:latin typeface="Courier New" pitchFamily="49" charset="0"/>
              </a:rPr>
              <a:t>();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500" b="1" dirty="0">
                <a:latin typeface="Courier New" pitchFamily="49" charset="0"/>
              </a:rPr>
              <a:t>   </a:t>
            </a:r>
          </a:p>
          <a:p>
            <a:pPr>
              <a:lnSpc>
                <a:spcPct val="90000"/>
              </a:lnSpc>
              <a:spcBef>
                <a:spcPts val="5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</a:t>
            </a:r>
            <a:r>
              <a:rPr lang="en-US" sz="1800" dirty="0"/>
              <a:t>Here </a:t>
            </a:r>
            <a:r>
              <a:rPr lang="en-GB" sz="1800" b="1" dirty="0">
                <a:latin typeface="Courier New" pitchFamily="49" charset="0"/>
              </a:rPr>
              <a:t>username</a:t>
            </a:r>
            <a:r>
              <a:rPr lang="en-US" sz="1800" dirty="0"/>
              <a:t> can still be used for SQL injection. It best if strings used to construct prepared statements are </a:t>
            </a:r>
            <a:r>
              <a:rPr lang="en-US" sz="1800" dirty="0">
                <a:solidFill>
                  <a:srgbClr val="008000"/>
                </a:solidFill>
              </a:rPr>
              <a:t>compile-time constants</a:t>
            </a:r>
          </a:p>
          <a:p>
            <a:endParaRPr lang="en-US" dirty="0"/>
          </a:p>
          <a:p>
            <a:r>
              <a:rPr lang="en-US" sz="1800" dirty="0"/>
              <a:t>Very dynamic queries may be impossible to express as </a:t>
            </a:r>
            <a:r>
              <a:rPr lang="en-US" sz="1800" dirty="0" err="1"/>
              <a:t>parameterised</a:t>
            </a:r>
            <a:r>
              <a:rPr lang="en-US" sz="1800" dirty="0"/>
              <a:t> queries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 if the number of ?’s in a query can vary  </a:t>
            </a:r>
            <a:endParaRPr lang="en-GB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DDC76-BCC3-0646-D89A-AA3EF3B94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F8AA4-73F0-42E6-F58A-E88F9C647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Parameterised</a:t>
            </a:r>
            <a:r>
              <a:rPr lang="en-US" sz="2400" dirty="0"/>
              <a:t> queries </a:t>
            </a:r>
            <a:r>
              <a:rPr lang="en-US" sz="2400" dirty="0" err="1"/>
              <a:t>vs</a:t>
            </a:r>
            <a:r>
              <a:rPr lang="en-US" sz="2400" dirty="0"/>
              <a:t> stored procedures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Some databases provide </a:t>
            </a:r>
            <a:r>
              <a:rPr lang="en-US" sz="1800" dirty="0">
                <a:solidFill>
                  <a:srgbClr val="008000"/>
                </a:solidFill>
              </a:rPr>
              <a:t>stored procedures</a:t>
            </a:r>
            <a:r>
              <a:rPr lang="en-US" sz="1800" dirty="0"/>
              <a:t>, which are similar to </a:t>
            </a:r>
            <a:r>
              <a:rPr lang="en-US" sz="1800" dirty="0" err="1"/>
              <a:t>parameterised</a:t>
            </a:r>
            <a:r>
              <a:rPr lang="en-US" sz="1800" dirty="0"/>
              <a:t> query, except that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>
                <a:solidFill>
                  <a:srgbClr val="0033CC"/>
                </a:solidFill>
              </a:rPr>
              <a:t>stored procedure </a:t>
            </a:r>
            <a:r>
              <a:rPr lang="en-US" sz="1800" dirty="0"/>
              <a:t>is feature of the </a:t>
            </a:r>
            <a:r>
              <a:rPr lang="en-US" sz="1800" dirty="0">
                <a:solidFill>
                  <a:srgbClr val="0033CC"/>
                </a:solidFill>
              </a:rPr>
              <a:t>backend database</a:t>
            </a:r>
          </a:p>
          <a:p>
            <a:r>
              <a:rPr lang="en-US" sz="1800" dirty="0" err="1">
                <a:solidFill>
                  <a:srgbClr val="0033CC"/>
                </a:solidFill>
              </a:rPr>
              <a:t>parameterised</a:t>
            </a:r>
            <a:r>
              <a:rPr lang="en-US" sz="1800" dirty="0">
                <a:solidFill>
                  <a:srgbClr val="0033CC"/>
                </a:solidFill>
              </a:rPr>
              <a:t> query </a:t>
            </a:r>
            <a:r>
              <a:rPr lang="en-US" sz="1800" dirty="0"/>
              <a:t>is feature of the </a:t>
            </a:r>
            <a:r>
              <a:rPr lang="en-US" sz="1800" dirty="0">
                <a:solidFill>
                  <a:srgbClr val="0033CC"/>
                </a:solidFill>
              </a:rPr>
              <a:t>programming language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Whether stored procedures are safe depends on the API used to call  them in a given programming language!</a:t>
            </a:r>
          </a:p>
          <a:p>
            <a:pPr>
              <a:buNone/>
            </a:pPr>
            <a:r>
              <a:rPr lang="en-US" sz="1800" dirty="0"/>
              <a:t>     </a:t>
            </a:r>
            <a:r>
              <a:rPr lang="en-US" sz="1800" i="1" dirty="0"/>
              <a:t>For any setting, of programming language and database system,              you have to check which combinations &amp; options are safe!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44208" y="6401626"/>
            <a:ext cx="2133600" cy="313010"/>
          </a:xfrm>
        </p:spPr>
        <p:txBody>
          <a:bodyPr/>
          <a:lstStyle/>
          <a:p>
            <a:fld id="{AF2AEC77-7434-46CA-BE34-C63E21E2B0BF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/>
              <a:t>Example stored procedure  </a:t>
            </a:r>
            <a:endParaRPr lang="en-GB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10754"/>
            <a:ext cx="8229600" cy="4943401"/>
          </a:xfrm>
        </p:spPr>
        <p:txBody>
          <a:bodyPr>
            <a:normAutofit/>
          </a:bodyPr>
          <a:lstStyle/>
          <a:p>
            <a:pPr lvl="1"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 err="1"/>
              <a:t>Eg</a:t>
            </a:r>
            <a:r>
              <a:rPr lang="en-GB" sz="1600" dirty="0"/>
              <a:t> stored procedure in Oracle's PL/SQL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100" b="1" dirty="0">
                <a:latin typeface="Courier New" pitchFamily="49" charset="0"/>
              </a:rPr>
              <a:t>  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CREATE PROCEDURE </a:t>
            </a:r>
            <a:r>
              <a:rPr lang="en-GB" sz="1600" b="1" dirty="0">
                <a:solidFill>
                  <a:srgbClr val="3333CC"/>
                </a:solidFill>
                <a:latin typeface="Courier New" pitchFamily="49" charset="0"/>
              </a:rPr>
              <a:t>login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   (name VARCHAR(100), </a:t>
            </a:r>
            <a:r>
              <a:rPr lang="en-GB" sz="1600" b="1" dirty="0" err="1">
                <a:latin typeface="Courier New" pitchFamily="49" charset="0"/>
              </a:rPr>
              <a:t>pwd</a:t>
            </a:r>
            <a:r>
              <a:rPr lang="en-GB" sz="1600" b="1" dirty="0">
                <a:latin typeface="Courier New" pitchFamily="49" charset="0"/>
              </a:rPr>
              <a:t> VARCHAR(100)) AS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DECLARE @</a:t>
            </a:r>
            <a:r>
              <a:rPr lang="en-GB" sz="1600" b="1" dirty="0" err="1">
                <a:latin typeface="Courier New" pitchFamily="49" charset="0"/>
              </a:rPr>
              <a:t>sql</a:t>
            </a:r>
            <a:r>
              <a:rPr lang="en-GB" sz="1600" b="1" dirty="0">
                <a:latin typeface="Courier New" pitchFamily="49" charset="0"/>
              </a:rPr>
              <a:t> </a:t>
            </a:r>
            <a:r>
              <a:rPr lang="en-GB" sz="1600" b="1" dirty="0" err="1">
                <a:latin typeface="Courier New" pitchFamily="49" charset="0"/>
              </a:rPr>
              <a:t>nvarchar</a:t>
            </a:r>
            <a:r>
              <a:rPr lang="en-GB" sz="1600" b="1" dirty="0">
                <a:latin typeface="Courier New" pitchFamily="49" charset="0"/>
              </a:rPr>
              <a:t>(4000) 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SELECT @</a:t>
            </a:r>
            <a:r>
              <a:rPr lang="en-GB" sz="1600" b="1" dirty="0" err="1">
                <a:latin typeface="Courier New" pitchFamily="49" charset="0"/>
              </a:rPr>
              <a:t>sql</a:t>
            </a:r>
            <a:r>
              <a:rPr lang="en-GB" sz="1600" b="1" dirty="0">
                <a:latin typeface="Courier New" pitchFamily="49" charset="0"/>
              </a:rPr>
              <a:t> =' SELECT * FROM Account WHERE        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            username=' + @name + 'AND password=' + @</a:t>
            </a:r>
            <a:r>
              <a:rPr lang="en-GB" sz="1600" b="1" dirty="0" err="1">
                <a:latin typeface="Courier New" pitchFamily="49" charset="0"/>
              </a:rPr>
              <a:t>pwd</a:t>
            </a:r>
            <a:endParaRPr lang="en-GB" sz="1600" b="1" dirty="0">
              <a:latin typeface="Courier New" pitchFamily="49" charset="0"/>
            </a:endParaRP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EXEC (@</a:t>
            </a:r>
            <a:r>
              <a:rPr lang="en-GB" sz="1600" b="1" dirty="0" err="1">
                <a:latin typeface="Courier New" pitchFamily="49" charset="0"/>
              </a:rPr>
              <a:t>sql</a:t>
            </a:r>
            <a:r>
              <a:rPr lang="en-GB" sz="1600" b="1" dirty="0">
                <a:latin typeface="Courier New" pitchFamily="49" charset="0"/>
              </a:rPr>
              <a:t>)</a:t>
            </a:r>
            <a:r>
              <a:rPr lang="ar-SA" sz="1600" b="1" dirty="0">
                <a:latin typeface="Courier New" pitchFamily="49" charset="0"/>
              </a:rPr>
              <a:t>‏</a:t>
            </a:r>
            <a:endParaRPr lang="en-US" sz="1600" b="1" dirty="0">
              <a:latin typeface="Courier New" pitchFamily="49" charset="0"/>
            </a:endParaRP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1100" b="1" dirty="0">
              <a:latin typeface="Courier New" pitchFamily="49" charset="0"/>
            </a:endParaRP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/>
              <a:t>is safe </a:t>
            </a:r>
            <a:r>
              <a:rPr lang="en-GB" sz="1600" dirty="0" err="1"/>
              <a:t>wrt</a:t>
            </a:r>
            <a:r>
              <a:rPr lang="en-GB" sz="1600" dirty="0"/>
              <a:t> injection when called from Java with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1000" dirty="0"/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/>
              <a:t>     </a:t>
            </a:r>
            <a:r>
              <a:rPr lang="en-GB" sz="1600" b="1" dirty="0" err="1">
                <a:latin typeface="Courier New" pitchFamily="49" charset="0"/>
              </a:rPr>
              <a:t>CallableStatement</a:t>
            </a:r>
            <a:r>
              <a:rPr lang="en-GB" sz="1600" b="1" dirty="0">
                <a:latin typeface="Courier New" pitchFamily="49" charset="0"/>
              </a:rPr>
              <a:t> proc =  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 </a:t>
            </a:r>
            <a:r>
              <a:rPr lang="en-GB" sz="1600" b="1" dirty="0" err="1">
                <a:latin typeface="Courier New" pitchFamily="49" charset="0"/>
              </a:rPr>
              <a:t>connection.prepareCall</a:t>
            </a:r>
            <a:r>
              <a:rPr lang="en-GB" sz="1600" b="1" dirty="0">
                <a:latin typeface="Courier New" pitchFamily="49" charset="0"/>
              </a:rPr>
              <a:t>("{call </a:t>
            </a:r>
            <a:r>
              <a:rPr lang="en-GB" sz="1600" b="1" dirty="0">
                <a:solidFill>
                  <a:srgbClr val="3333CC"/>
                </a:solidFill>
                <a:latin typeface="Courier New" pitchFamily="49" charset="0"/>
              </a:rPr>
              <a:t>login</a:t>
            </a:r>
            <a:r>
              <a:rPr lang="en-GB" sz="1600" b="1" dirty="0">
                <a:latin typeface="Courier New" pitchFamily="49" charset="0"/>
              </a:rPr>
              <a:t>(?, ?)}"); 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</a:t>
            </a:r>
            <a:r>
              <a:rPr lang="en-GB" sz="1600" b="1" dirty="0" err="1">
                <a:latin typeface="Courier New" pitchFamily="49" charset="0"/>
              </a:rPr>
              <a:t>proc.setString</a:t>
            </a:r>
            <a:r>
              <a:rPr lang="en-GB" sz="1600" b="1" dirty="0">
                <a:latin typeface="Courier New" pitchFamily="49" charset="0"/>
              </a:rPr>
              <a:t>(1, username); </a:t>
            </a:r>
          </a:p>
          <a:p>
            <a:pPr lvl="1">
              <a:spcBef>
                <a:spcPts val="45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b="1" dirty="0">
                <a:latin typeface="Courier New" pitchFamily="49" charset="0"/>
              </a:rPr>
              <a:t>   </a:t>
            </a:r>
            <a:r>
              <a:rPr lang="en-GB" sz="1600" b="1" dirty="0" err="1">
                <a:latin typeface="Courier New" pitchFamily="49" charset="0"/>
              </a:rPr>
              <a:t>proc.setString</a:t>
            </a:r>
            <a:r>
              <a:rPr lang="en-GB" sz="1600" b="1" dirty="0">
                <a:latin typeface="Courier New" pitchFamily="49" charset="0"/>
              </a:rPr>
              <a:t>(2, password);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7AA69783-66D2-4AE6-A8C9-4737098A6F9C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685800" y="980728"/>
            <a:ext cx="7772040" cy="2474926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en-US" sz="200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Web Security</a:t>
            </a:r>
          </a:p>
          <a:p>
            <a:pPr algn="ctr">
              <a:lnSpc>
                <a:spcPct val="100000"/>
              </a:lnSpc>
            </a:pPr>
            <a:endParaRPr lang="en-US" sz="2200" strike="noStrike" spc="-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28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Defending against injection attacks</a:t>
            </a:r>
            <a:br>
              <a:rPr lang="en-US" sz="28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</a:br>
            <a:r>
              <a:rPr lang="en-US" sz="17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(incl. </a:t>
            </a:r>
            <a:r>
              <a:rPr lang="en-US" sz="1700" spc="-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sanitisation</a:t>
            </a:r>
            <a:r>
              <a:rPr lang="en-US" sz="17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/encoding, safer APIs, CSP, </a:t>
            </a:r>
            <a:r>
              <a:rPr lang="en-US" sz="1700" spc="-1" dirty="0" err="1">
                <a:solidFill>
                  <a:srgbClr val="C00000"/>
                </a:solidFill>
                <a:latin typeface="Arial Rounded MT Bold" panose="020F0704030504030204" pitchFamily="34" charset="0"/>
              </a:rPr>
              <a:t>iframe</a:t>
            </a:r>
            <a:r>
              <a:rPr lang="en-US" sz="17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sandboxing, ...)</a:t>
            </a:r>
            <a:endParaRPr lang="en-US" sz="2800" spc="-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60000"/>
              </a:lnSpc>
            </a:pPr>
            <a:r>
              <a:rPr lang="en-US" sz="28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DOM-based XSS</a:t>
            </a:r>
          </a:p>
          <a:p>
            <a:pPr algn="ctr">
              <a:lnSpc>
                <a:spcPct val="100000"/>
              </a:lnSpc>
            </a:pPr>
            <a:endParaRPr lang="en-US" sz="400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371600" y="3721682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b="0" strike="noStrike" spc="-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G&amp;uuml;ne&amp;scedil</a:t>
            </a:r>
            <a:r>
              <a:rPr lang="en-US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; </a:t>
            </a:r>
            <a:r>
              <a:rPr lang="en-US" b="0" strike="noStrike" spc="-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Acar</a:t>
            </a:r>
            <a:r>
              <a:rPr lang="en-US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&amp; Erik Poll 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endParaRPr lang="en-US" b="0" strike="noStrike" spc="-1" dirty="0"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Digital Security group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en-US" b="0" strike="noStrike" spc="-1" dirty="0" err="1">
                <a:solidFill>
                  <a:srgbClr val="0033CC"/>
                </a:solidFill>
                <a:latin typeface="Arial Rounded MT Bold" panose="020F0704030504030204" pitchFamily="34" charset="0"/>
              </a:rPr>
              <a:t>Radboud</a:t>
            </a:r>
            <a:r>
              <a:rPr lang="en-US" b="0" strike="noStrike" spc="-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University Nijmegen</a:t>
            </a:r>
            <a:endParaRPr lang="en-US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D943C24-EB8A-4560-9794-E296CC53DD5A}" type="slidenum">
              <a:rPr lang="en-US" sz="1200" b="0" strike="noStrike" spc="-1">
                <a:solidFill>
                  <a:srgbClr val="8B8B8B"/>
                </a:solidFill>
                <a:latin typeface="Arial Rounded MT Bold" panose="020F0704030504030204" pitchFamily="34" charset="0"/>
              </a:rPr>
              <a:t>2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78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751B-A28C-6D62-AC43-A088A65C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Defence</a:t>
            </a:r>
            <a:r>
              <a:rPr lang="en-US" sz="2400" dirty="0"/>
              <a:t> is not just prevention!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D9B8-8178-E7B1-8C60-1DECC5413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In addition to </a:t>
            </a:r>
            <a:r>
              <a:rPr lang="en-US" sz="1800" dirty="0">
                <a:solidFill>
                  <a:srgbClr val="0033CC"/>
                </a:solidFill>
              </a:rPr>
              <a:t>preventing </a:t>
            </a:r>
            <a:r>
              <a:rPr lang="en-US" sz="1800" dirty="0"/>
              <a:t>injection attacks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/>
              <a:t> by </a:t>
            </a:r>
            <a:r>
              <a:rPr lang="en-US" sz="1800" dirty="0">
                <a:solidFill>
                  <a:srgbClr val="0033CC"/>
                </a:solidFill>
              </a:rPr>
              <a:t>validating</a:t>
            </a:r>
            <a:r>
              <a:rPr lang="en-US" sz="1800" dirty="0"/>
              <a:t> data, </a:t>
            </a:r>
            <a:r>
              <a:rPr lang="en-US" sz="1800" dirty="0" err="1"/>
              <a:t>ie</a:t>
            </a:r>
            <a:r>
              <a:rPr lang="en-US" sz="1800" dirty="0"/>
              <a:t> rejecting invalid data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/>
              <a:t> by </a:t>
            </a:r>
            <a:r>
              <a:rPr lang="en-US" sz="1800" dirty="0">
                <a:solidFill>
                  <a:srgbClr val="0033CC"/>
                </a:solidFill>
              </a:rPr>
              <a:t>encoding</a:t>
            </a:r>
            <a:r>
              <a:rPr lang="en-US" sz="1800" dirty="0"/>
              <a:t> data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/>
              <a:t> better still: by using a </a:t>
            </a:r>
            <a:r>
              <a:rPr lang="en-US" sz="1800" dirty="0">
                <a:solidFill>
                  <a:srgbClr val="0033CC"/>
                </a:solidFill>
              </a:rPr>
              <a:t>safe API </a:t>
            </a:r>
            <a:r>
              <a:rPr lang="en-US" sz="1800" dirty="0"/>
              <a:t>like </a:t>
            </a:r>
            <a:r>
              <a:rPr lang="en-US" sz="1800" dirty="0" err="1"/>
              <a:t>parameterised</a:t>
            </a:r>
            <a:r>
              <a:rPr lang="en-US" sz="1800" dirty="0"/>
              <a:t> queries 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800" dirty="0"/>
              <a:t>we should also try to </a:t>
            </a:r>
            <a:br>
              <a:rPr lang="en-US" sz="1800" dirty="0"/>
            </a:br>
            <a:endParaRPr lang="en-US" sz="1400" dirty="0"/>
          </a:p>
          <a:p>
            <a:r>
              <a:rPr lang="en-US" sz="1800" dirty="0">
                <a:solidFill>
                  <a:srgbClr val="0033CC"/>
                </a:solidFill>
              </a:rPr>
              <a:t>reduce the impact </a:t>
            </a:r>
          </a:p>
          <a:p>
            <a:pPr marL="457200" lvl="1" indent="0">
              <a:buNone/>
            </a:pPr>
            <a:r>
              <a:rPr lang="en-US" sz="1800" i="1" dirty="0"/>
              <a:t>How?</a:t>
            </a:r>
            <a:endParaRPr lang="en-US" sz="1800" dirty="0"/>
          </a:p>
          <a:p>
            <a:pPr marL="457200" lvl="1" indent="0">
              <a:buNone/>
            </a:pPr>
            <a:r>
              <a:rPr lang="en-US" sz="1800" dirty="0" err="1"/>
              <a:t>eg</a:t>
            </a:r>
            <a:r>
              <a:rPr lang="en-US" sz="1800" dirty="0"/>
              <a:t> by running web server with </a:t>
            </a:r>
            <a:r>
              <a:rPr lang="en-US" sz="1800" dirty="0">
                <a:solidFill>
                  <a:srgbClr val="008000"/>
                </a:solidFill>
              </a:rPr>
              <a:t>minimal access rights</a:t>
            </a:r>
            <a:r>
              <a:rPr lang="en-US" sz="1800" dirty="0"/>
              <a:t>, aka </a:t>
            </a:r>
            <a:r>
              <a:rPr lang="en-US" sz="1800" dirty="0">
                <a:solidFill>
                  <a:srgbClr val="C00000"/>
                </a:solidFill>
              </a:rPr>
              <a:t>principle of least privilege</a:t>
            </a:r>
            <a:r>
              <a:rPr lang="en-US" sz="1800" dirty="0"/>
              <a:t>, or by making good &amp; frequent </a:t>
            </a:r>
            <a:r>
              <a:rPr lang="en-US" sz="1800" dirty="0">
                <a:solidFill>
                  <a:srgbClr val="008000"/>
                </a:solidFill>
              </a:rPr>
              <a:t>back-ups</a:t>
            </a:r>
            <a:r>
              <a:rPr lang="en-US" sz="1800" dirty="0"/>
              <a:t>, so we can restore data if it is corrupted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400050"/>
            <a:r>
              <a:rPr lang="en-US" sz="1800" dirty="0">
                <a:solidFill>
                  <a:srgbClr val="0033CC"/>
                </a:solidFill>
              </a:rPr>
              <a:t>detect problems</a:t>
            </a:r>
          </a:p>
          <a:p>
            <a:pPr marL="514350" lvl="1" indent="0">
              <a:buNone/>
            </a:pPr>
            <a:r>
              <a:rPr lang="en-US" sz="1800" dirty="0"/>
              <a:t>This is a great </a:t>
            </a:r>
            <a:r>
              <a:rPr lang="en-US" sz="1800" dirty="0" err="1"/>
              <a:t>defence</a:t>
            </a:r>
            <a:r>
              <a:rPr lang="en-US" sz="1800" dirty="0"/>
              <a:t> if we can reverse effects;                                                                   If we cannot, it can still help us to find &amp; fix problems.</a:t>
            </a:r>
            <a:endParaRPr lang="en-US" sz="1800" dirty="0">
              <a:solidFill>
                <a:srgbClr val="009900"/>
              </a:solidFill>
            </a:endParaRPr>
          </a:p>
          <a:p>
            <a:endParaRPr lang="en-US" sz="1800" dirty="0">
              <a:solidFill>
                <a:srgbClr val="009900"/>
              </a:solidFill>
            </a:endParaRPr>
          </a:p>
          <a:p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A8FED-CB25-2BFB-28C2-24C09A76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15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5A4C4A2-11C8-2CB4-F30A-0976754C3D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err="1"/>
              <a:t>Sanitising</a:t>
            </a:r>
            <a:r>
              <a:rPr lang="en-US" b="0" dirty="0"/>
              <a:t> to protect against XSS</a:t>
            </a:r>
            <a:endParaRPr lang="en-GB" b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4A79D22-86EC-E51B-21A7-C02AF7BE9E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8BDCE-538F-CCCE-43BC-F0BC27A0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D1D43-B12F-A8EE-C840-524D1994C4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54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7390" y="1145948"/>
            <a:ext cx="8229600" cy="5307388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/>
              <a:t>Different </a:t>
            </a:r>
            <a:r>
              <a:rPr lang="nl-NL" sz="1800" i="1" dirty="0">
                <a:solidFill>
                  <a:srgbClr val="008000"/>
                </a:solidFill>
              </a:rPr>
              <a:t>places </a:t>
            </a:r>
            <a:r>
              <a:rPr lang="nl-NL" sz="1800" dirty="0"/>
              <a:t> to potentially try to prevent XSS: </a:t>
            </a:r>
          </a:p>
          <a:p>
            <a:pPr marL="400050"/>
            <a:r>
              <a:rPr lang="nl-NL" sz="1800" i="1" dirty="0">
                <a:solidFill>
                  <a:srgbClr val="008000"/>
                </a:solidFill>
              </a:rPr>
              <a:t>Browser</a:t>
            </a:r>
            <a:r>
              <a:rPr lang="nl-NL" sz="1800" dirty="0"/>
              <a:t> checking </a:t>
            </a:r>
            <a:r>
              <a:rPr lang="nl-NL" sz="1800" i="1" dirty="0">
                <a:solidFill>
                  <a:srgbClr val="008000"/>
                </a:solidFill>
              </a:rPr>
              <a:t>outgoing</a:t>
            </a:r>
            <a:r>
              <a:rPr lang="nl-NL" sz="1800" dirty="0"/>
              <a:t> or </a:t>
            </a:r>
            <a:r>
              <a:rPr lang="nl-NL" sz="1800" i="1" dirty="0">
                <a:solidFill>
                  <a:srgbClr val="008000"/>
                </a:solidFill>
              </a:rPr>
              <a:t>incoming</a:t>
            </a:r>
            <a:r>
              <a:rPr lang="nl-NL" sz="1800" dirty="0"/>
              <a:t> traffic?</a:t>
            </a:r>
          </a:p>
          <a:p>
            <a:pPr marL="400050"/>
            <a:r>
              <a:rPr lang="nl-NL" sz="1800" i="1" dirty="0">
                <a:solidFill>
                  <a:srgbClr val="008000"/>
                </a:solidFill>
              </a:rPr>
              <a:t>Server</a:t>
            </a:r>
            <a:r>
              <a:rPr lang="nl-NL" sz="1800" dirty="0"/>
              <a:t> checking </a:t>
            </a:r>
            <a:r>
              <a:rPr lang="nl-NL" sz="1800" i="1" dirty="0">
                <a:solidFill>
                  <a:srgbClr val="008000"/>
                </a:solidFill>
              </a:rPr>
              <a:t>incoming</a:t>
            </a:r>
            <a:r>
              <a:rPr lang="nl-NL" sz="1800" dirty="0"/>
              <a:t> or </a:t>
            </a:r>
            <a:r>
              <a:rPr lang="nl-NL" sz="1800" i="1" dirty="0">
                <a:solidFill>
                  <a:srgbClr val="008000"/>
                </a:solidFill>
              </a:rPr>
              <a:t>outgoing</a:t>
            </a:r>
            <a:r>
              <a:rPr lang="nl-NL" sz="1800" dirty="0"/>
              <a:t> traffic?</a:t>
            </a:r>
          </a:p>
          <a:p>
            <a:pPr marL="5715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1800" dirty="0"/>
              <a:t>Different </a:t>
            </a:r>
            <a:r>
              <a:rPr lang="nl-NL" sz="1800" i="1" dirty="0" err="1">
                <a:solidFill>
                  <a:srgbClr val="0033CC"/>
                </a:solidFill>
              </a:rPr>
              <a:t>ways</a:t>
            </a:r>
            <a:r>
              <a:rPr lang="nl-NL" sz="1800" i="1" dirty="0">
                <a:solidFill>
                  <a:srgbClr val="0033CC"/>
                </a:solidFill>
              </a:rPr>
              <a:t> </a:t>
            </a:r>
            <a:r>
              <a:rPr lang="nl-NL" sz="1800" dirty="0"/>
              <a:t>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treat</a:t>
            </a:r>
            <a:r>
              <a:rPr lang="nl-NL" sz="1800" dirty="0"/>
              <a:t> </a:t>
            </a:r>
            <a:r>
              <a:rPr lang="nl-NL" sz="1800" dirty="0" err="1"/>
              <a:t>dangerous</a:t>
            </a:r>
            <a:r>
              <a:rPr lang="nl-NL" sz="1800" dirty="0"/>
              <a:t> content </a:t>
            </a:r>
            <a:r>
              <a:rPr lang="nl-NL" sz="1600" dirty="0"/>
              <a:t>(e.g. tags 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 &gt;</a:t>
            </a:r>
            <a:r>
              <a:rPr lang="nl-NL" sz="1600" dirty="0"/>
              <a:t> and  </a:t>
            </a:r>
            <a:r>
              <a:rPr lang="nl-NL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script</a:t>
            </a:r>
            <a:r>
              <a:rPr lang="nl-NL" sz="1600" dirty="0"/>
              <a:t>): </a:t>
            </a:r>
            <a:r>
              <a:rPr lang="nl-NL" sz="1800" i="1" dirty="0">
                <a:solidFill>
                  <a:srgbClr val="0033CC"/>
                </a:solidFill>
              </a:rPr>
              <a:t>HTML encoding, removing tags, blocking entire request</a:t>
            </a:r>
            <a:endParaRPr lang="en-US" sz="1800" dirty="0"/>
          </a:p>
          <a:p>
            <a:r>
              <a:rPr lang="en-US" sz="1800" dirty="0"/>
              <a:t>Complexity of HTML makes this hard: </a:t>
            </a:r>
          </a:p>
          <a:p>
            <a:pPr>
              <a:buNone/>
            </a:pPr>
            <a:r>
              <a:rPr lang="en-US" sz="1600" dirty="0"/>
              <a:t>             To get an impression, see the long list of attacker tricks on   </a:t>
            </a:r>
          </a:p>
          <a:p>
            <a:pPr>
              <a:buNone/>
            </a:pPr>
            <a:r>
              <a:rPr lang="en-US" sz="1600" dirty="0"/>
              <a:t>                https://www.owasp.org/index.php/XSS_Filter_Evasion_Cheat_Sheet</a:t>
            </a:r>
          </a:p>
          <a:p>
            <a:endParaRPr lang="nl-NL" sz="18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24" name="Rectangle 23"/>
          <p:cNvSpPr/>
          <p:nvPr/>
        </p:nvSpPr>
        <p:spPr>
          <a:xfrm>
            <a:off x="2699792" y="1119285"/>
            <a:ext cx="1713858" cy="67827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browser</a:t>
            </a:r>
            <a:r>
              <a: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5172" y="1119285"/>
            <a:ext cx="1747265" cy="66278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 server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Flowchart: Direct Access Storage 25"/>
          <p:cNvSpPr/>
          <p:nvPr/>
        </p:nvSpPr>
        <p:spPr>
          <a:xfrm flipH="1">
            <a:off x="6404562" y="1473393"/>
            <a:ext cx="361022" cy="308478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7" name="Flowchart: Direct Access Storage 26"/>
          <p:cNvSpPr/>
          <p:nvPr/>
        </p:nvSpPr>
        <p:spPr>
          <a:xfrm flipH="1">
            <a:off x="6387373" y="1105880"/>
            <a:ext cx="361022" cy="308478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608663" y="1134093"/>
            <a:ext cx="1842553" cy="34814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http request</a:t>
            </a:r>
          </a:p>
        </p:txBody>
      </p:sp>
      <p:sp>
        <p:nvSpPr>
          <p:cNvPr id="31" name="Flowchart: Direct Access Storage 30"/>
          <p:cNvSpPr/>
          <p:nvPr/>
        </p:nvSpPr>
        <p:spPr>
          <a:xfrm>
            <a:off x="4161639" y="1477066"/>
            <a:ext cx="366455" cy="308478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4452468" y="1458016"/>
            <a:ext cx="1837649" cy="37602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http response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16" y="799822"/>
            <a:ext cx="1660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i="1" dirty="0">
                <a:latin typeface="Arial Rounded MT Bold" panose="020F0704030504030204" pitchFamily="34" charset="0"/>
              </a:rPr>
              <a:t>“check” output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44511" y="836712"/>
            <a:ext cx="2040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nl-NL" sz="1600" i="1" dirty="0">
                <a:latin typeface="Arial Rounded MT Bold" panose="020F0704030504030204" pitchFamily="34" charset="0"/>
              </a:rPr>
              <a:t>“check” input</a:t>
            </a:r>
            <a:r>
              <a:rPr lang="nl-NL" sz="1600" dirty="0">
                <a:latin typeface="Arial Rounded MT Bold" panose="020F0704030504030204" pitchFamily="34" charset="0"/>
              </a:rPr>
              <a:t>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8770" y="1766161"/>
            <a:ext cx="1521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600" i="1" dirty="0">
                <a:latin typeface="Arial Rounded MT Bold" panose="020F0704030504030204" pitchFamily="34" charset="0"/>
              </a:rPr>
              <a:t>“check” input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8542" y="1764989"/>
            <a:ext cx="1752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i="1" dirty="0">
                <a:latin typeface="Arial Rounded MT Bold" panose="020F0704030504030204" pitchFamily="34" charset="0"/>
              </a:rPr>
              <a:t>“</a:t>
            </a:r>
            <a:r>
              <a:rPr lang="nl-NL" sz="1600" i="1" dirty="0" err="1">
                <a:latin typeface="Arial Rounded MT Bold" panose="020F0704030504030204" pitchFamily="34" charset="0"/>
              </a:rPr>
              <a:t>check”output</a:t>
            </a:r>
            <a:r>
              <a:rPr lang="nl-NL" sz="1600" dirty="0">
                <a:latin typeface="Arial Rounded MT Bold" panose="020F0704030504030204" pitchFamily="34" charset="0"/>
              </a:rPr>
              <a:t>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706625" y="1115614"/>
            <a:ext cx="1745844" cy="92928"/>
          </a:xfrm>
          <a:prstGeom prst="rect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Where to prevent XSS?  And how?</a:t>
            </a:r>
            <a:endParaRPr lang="en-GB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" name="Flowchart: Direct Access Storage 3"/>
          <p:cNvSpPr/>
          <p:nvPr/>
        </p:nvSpPr>
        <p:spPr>
          <a:xfrm>
            <a:off x="4177805" y="1105880"/>
            <a:ext cx="366455" cy="308478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8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sz="1800" dirty="0">
                <a:solidFill>
                  <a:srgbClr val="0033CC"/>
                </a:solidFill>
              </a:rPr>
              <a:t>Server </a:t>
            </a:r>
            <a:r>
              <a:rPr lang="nl-NL" sz="1800" dirty="0" err="1">
                <a:solidFill>
                  <a:srgbClr val="0033CC"/>
                </a:solidFill>
              </a:rPr>
              <a:t>could</a:t>
            </a:r>
            <a:r>
              <a:rPr lang="nl-NL" sz="1800" dirty="0">
                <a:solidFill>
                  <a:srgbClr val="0033CC"/>
                </a:solidFill>
              </a:rPr>
              <a:t> </a:t>
            </a:r>
            <a:r>
              <a:rPr lang="nl-NL" sz="1800" dirty="0" err="1">
                <a:solidFill>
                  <a:srgbClr val="0033CC"/>
                </a:solidFill>
              </a:rPr>
              <a:t>remove</a:t>
            </a:r>
            <a:r>
              <a:rPr lang="nl-NL" sz="1800" dirty="0">
                <a:solidFill>
                  <a:srgbClr val="0033CC"/>
                </a:solidFill>
              </a:rPr>
              <a:t> or HTML-</a:t>
            </a:r>
            <a:r>
              <a:rPr lang="nl-NL" sz="1800" dirty="0" err="1">
                <a:solidFill>
                  <a:srgbClr val="0033CC"/>
                </a:solidFill>
              </a:rPr>
              <a:t>encode</a:t>
            </a:r>
            <a:r>
              <a:rPr lang="nl-NL" sz="1800" dirty="0">
                <a:solidFill>
                  <a:srgbClr val="0033CC"/>
                </a:solidFill>
              </a:rPr>
              <a:t> HTML tags in </a:t>
            </a:r>
            <a:r>
              <a:rPr lang="nl-NL" sz="1800" dirty="0" err="1">
                <a:solidFill>
                  <a:srgbClr val="0033CC"/>
                </a:solidFill>
              </a:rPr>
              <a:t>incoming</a:t>
            </a:r>
            <a:r>
              <a:rPr lang="nl-NL" sz="1800" dirty="0">
                <a:solidFill>
                  <a:srgbClr val="0033CC"/>
                </a:solidFill>
              </a:rPr>
              <a:t> </a:t>
            </a:r>
            <a:r>
              <a:rPr lang="nl-NL" sz="1800" dirty="0" err="1">
                <a:solidFill>
                  <a:srgbClr val="0033CC"/>
                </a:solidFill>
              </a:rPr>
              <a:t>requests</a:t>
            </a:r>
            <a:endParaRPr lang="nl-NL" sz="1800" dirty="0">
              <a:solidFill>
                <a:srgbClr val="0033CC"/>
              </a:solidFill>
            </a:endParaRPr>
          </a:p>
          <a:p>
            <a:pPr marL="457200" lvl="1" indent="0">
              <a:buNone/>
            </a:pPr>
            <a:r>
              <a:rPr lang="nl-NL" sz="1800" dirty="0"/>
              <a:t>For eg. Instagram and Brightspace forum posts, where some HTML tags, included links, images, ... are allowed &amp; expected, it gets tricky</a:t>
            </a:r>
            <a:endParaRPr lang="nl-NL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nl-NL" sz="1800" dirty="0">
                <a:solidFill>
                  <a:srgbClr val="0033CC"/>
                </a:solidFill>
                <a:cs typeface="Courier New" panose="02070309020205020404" pitchFamily="49" charset="0"/>
              </a:rPr>
              <a:t>Server could also encode outgoing traffic</a:t>
            </a:r>
            <a:r>
              <a:rPr lang="nl-NL" sz="1800" dirty="0">
                <a:cs typeface="Courier New" panose="02070309020205020404" pitchFamily="49" charset="0"/>
              </a:rPr>
              <a:t>, but it would have to track &amp; trace which bits of output come from untrusted sources</a:t>
            </a:r>
            <a:endParaRPr lang="nl-NL" sz="1800" dirty="0"/>
          </a:p>
          <a:p>
            <a:endParaRPr lang="nl-NL" sz="1800" dirty="0"/>
          </a:p>
          <a:p>
            <a:r>
              <a:rPr lang="nl-NL" sz="1800" dirty="0">
                <a:solidFill>
                  <a:srgbClr val="0033CC"/>
                </a:solidFill>
              </a:rPr>
              <a:t>Browser </a:t>
            </a:r>
            <a:r>
              <a:rPr lang="nl-NL" sz="1800" dirty="0" err="1">
                <a:solidFill>
                  <a:srgbClr val="0033CC"/>
                </a:solidFill>
              </a:rPr>
              <a:t>cannot</a:t>
            </a:r>
            <a:r>
              <a:rPr lang="nl-NL" sz="1800" dirty="0">
                <a:solidFill>
                  <a:srgbClr val="0033CC"/>
                </a:solidFill>
              </a:rPr>
              <a:t> </a:t>
            </a:r>
            <a:r>
              <a:rPr lang="nl-NL" sz="1800" dirty="0" err="1">
                <a:solidFill>
                  <a:srgbClr val="0033CC"/>
                </a:solidFill>
              </a:rPr>
              <a:t>protect</a:t>
            </a:r>
            <a:r>
              <a:rPr lang="nl-NL" sz="1800" dirty="0">
                <a:solidFill>
                  <a:srgbClr val="0033CC"/>
                </a:solidFill>
              </a:rPr>
              <a:t> </a:t>
            </a:r>
            <a:r>
              <a:rPr lang="nl-NL" sz="1800" dirty="0" err="1">
                <a:solidFill>
                  <a:srgbClr val="0033CC"/>
                </a:solidFill>
              </a:rPr>
              <a:t>against</a:t>
            </a:r>
            <a:r>
              <a:rPr lang="nl-NL" sz="1800" dirty="0">
                <a:solidFill>
                  <a:srgbClr val="0033CC"/>
                </a:solidFill>
              </a:rPr>
              <a:t> </a:t>
            </a:r>
            <a:r>
              <a:rPr lang="nl-NL" sz="1800" dirty="0" err="1">
                <a:solidFill>
                  <a:srgbClr val="0033CC"/>
                </a:solidFill>
              </a:rPr>
              <a:t>stored</a:t>
            </a:r>
            <a:r>
              <a:rPr lang="nl-NL" sz="1800" dirty="0">
                <a:solidFill>
                  <a:srgbClr val="0033CC"/>
                </a:solidFill>
              </a:rPr>
              <a:t> XSS</a:t>
            </a:r>
            <a:r>
              <a:rPr lang="nl-NL" sz="1800" dirty="0"/>
              <a:t>: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cannot</a:t>
            </a:r>
            <a:r>
              <a:rPr lang="nl-NL" sz="1800" dirty="0"/>
              <a:t> </a:t>
            </a:r>
            <a:r>
              <a:rPr lang="nl-NL" sz="1800" dirty="0" err="1"/>
              <a:t>know</a:t>
            </a:r>
            <a:r>
              <a:rPr lang="nl-NL" sz="1800" dirty="0"/>
              <a:t> </a:t>
            </a:r>
            <a:r>
              <a:rPr lang="nl-NL" sz="1800" dirty="0" err="1"/>
              <a:t>if</a:t>
            </a:r>
            <a:r>
              <a:rPr lang="nl-NL" sz="1800" dirty="0"/>
              <a:t> scripts </a:t>
            </a:r>
            <a:r>
              <a:rPr lang="nl-NL" sz="1800" dirty="0" err="1"/>
              <a:t>come</a:t>
            </a:r>
            <a:r>
              <a:rPr lang="nl-NL" sz="1800" dirty="0"/>
              <a:t> </a:t>
            </a:r>
            <a:r>
              <a:rPr lang="nl-NL" sz="1800" dirty="0" err="1"/>
              <a:t>from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server </a:t>
            </a:r>
            <a:r>
              <a:rPr lang="nl-NL" sz="1800" dirty="0" err="1"/>
              <a:t>itself</a:t>
            </a:r>
            <a:r>
              <a:rPr lang="nl-NL" sz="1800" dirty="0"/>
              <a:t> or </a:t>
            </a:r>
            <a:r>
              <a:rPr lang="nl-NL" sz="1800" dirty="0" err="1"/>
              <a:t>were</a:t>
            </a:r>
            <a:r>
              <a:rPr lang="nl-NL" sz="1800" dirty="0"/>
              <a:t> </a:t>
            </a:r>
            <a:r>
              <a:rPr lang="nl-NL" sz="1800" dirty="0" err="1"/>
              <a:t>injected</a:t>
            </a:r>
            <a:r>
              <a:rPr lang="nl-NL" sz="1800" dirty="0"/>
              <a:t> </a:t>
            </a:r>
            <a:r>
              <a:rPr lang="nl-NL" sz="1800" dirty="0" err="1"/>
              <a:t>by</a:t>
            </a:r>
            <a:r>
              <a:rPr lang="nl-NL" sz="1800" dirty="0"/>
              <a:t> </a:t>
            </a:r>
            <a:r>
              <a:rPr lang="nl-NL" sz="1800" dirty="0" err="1"/>
              <a:t>attacker</a:t>
            </a:r>
            <a:endParaRPr lang="nl-NL" sz="180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5053561" y="1713792"/>
            <a:ext cx="1747265" cy="9920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web server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18181" y="1713791"/>
            <a:ext cx="1713858" cy="10152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browser</a:t>
            </a:r>
            <a:r>
              <a: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Flowchart: Direct Access Storage 25"/>
          <p:cNvSpPr/>
          <p:nvPr/>
        </p:nvSpPr>
        <p:spPr>
          <a:xfrm flipH="1">
            <a:off x="4922951" y="2243835"/>
            <a:ext cx="361022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7" name="Flowchart: Direct Access Storage 26"/>
          <p:cNvSpPr/>
          <p:nvPr/>
        </p:nvSpPr>
        <p:spPr>
          <a:xfrm flipH="1">
            <a:off x="4905762" y="1693726"/>
            <a:ext cx="361022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10552" y="1767808"/>
            <a:ext cx="885254" cy="23830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1" name="Flowchart: Direct Access Storage 30"/>
          <p:cNvSpPr/>
          <p:nvPr/>
        </p:nvSpPr>
        <p:spPr>
          <a:xfrm>
            <a:off x="2680028" y="2249333"/>
            <a:ext cx="366455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2932039" y="2340057"/>
            <a:ext cx="2059518" cy="3049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Preventing stored XSS 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6" name="Flowchart: Magnetic Disk 35"/>
          <p:cNvSpPr/>
          <p:nvPr/>
        </p:nvSpPr>
        <p:spPr>
          <a:xfrm>
            <a:off x="7489870" y="1908061"/>
            <a:ext cx="1044829" cy="994009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data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base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815210" y="1975384"/>
            <a:ext cx="715907" cy="2805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flipH="1">
            <a:off x="6685698" y="2298616"/>
            <a:ext cx="789788" cy="3049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Vrije vorm 2"/>
          <p:cNvSpPr/>
          <p:nvPr/>
        </p:nvSpPr>
        <p:spPr>
          <a:xfrm>
            <a:off x="2241619" y="1026466"/>
            <a:ext cx="6084708" cy="1720645"/>
          </a:xfrm>
          <a:custGeom>
            <a:avLst/>
            <a:gdLst>
              <a:gd name="connsiteX0" fmla="*/ 1632155 w 6084708"/>
              <a:gd name="connsiteY0" fmla="*/ 0 h 1720645"/>
              <a:gd name="connsiteX1" fmla="*/ 1917290 w 6084708"/>
              <a:gd name="connsiteY1" fmla="*/ 806245 h 1720645"/>
              <a:gd name="connsiteX2" fmla="*/ 2979174 w 6084708"/>
              <a:gd name="connsiteY2" fmla="*/ 796413 h 1720645"/>
              <a:gd name="connsiteX3" fmla="*/ 3677264 w 6084708"/>
              <a:gd name="connsiteY3" fmla="*/ 806245 h 1720645"/>
              <a:gd name="connsiteX4" fmla="*/ 4001729 w 6084708"/>
              <a:gd name="connsiteY4" fmla="*/ 943897 h 1720645"/>
              <a:gd name="connsiteX5" fmla="*/ 4463845 w 6084708"/>
              <a:gd name="connsiteY5" fmla="*/ 1002890 h 1720645"/>
              <a:gd name="connsiteX6" fmla="*/ 5093109 w 6084708"/>
              <a:gd name="connsiteY6" fmla="*/ 1022555 h 1720645"/>
              <a:gd name="connsiteX7" fmla="*/ 5545393 w 6084708"/>
              <a:gd name="connsiteY7" fmla="*/ 1258529 h 1720645"/>
              <a:gd name="connsiteX8" fmla="*/ 5417574 w 6084708"/>
              <a:gd name="connsiteY8" fmla="*/ 1386348 h 1720645"/>
              <a:gd name="connsiteX9" fmla="*/ 5673213 w 6084708"/>
              <a:gd name="connsiteY9" fmla="*/ 1592826 h 1720645"/>
              <a:gd name="connsiteX10" fmla="*/ 6066503 w 6084708"/>
              <a:gd name="connsiteY10" fmla="*/ 1376516 h 1720645"/>
              <a:gd name="connsiteX11" fmla="*/ 5978013 w 6084708"/>
              <a:gd name="connsiteY11" fmla="*/ 1042219 h 1720645"/>
              <a:gd name="connsiteX12" fmla="*/ 5614219 w 6084708"/>
              <a:gd name="connsiteY12" fmla="*/ 1071716 h 1720645"/>
              <a:gd name="connsiteX13" fmla="*/ 5722374 w 6084708"/>
              <a:gd name="connsiteY13" fmla="*/ 1297858 h 1720645"/>
              <a:gd name="connsiteX14" fmla="*/ 5751871 w 6084708"/>
              <a:gd name="connsiteY14" fmla="*/ 1612490 h 1720645"/>
              <a:gd name="connsiteX15" fmla="*/ 5476567 w 6084708"/>
              <a:gd name="connsiteY15" fmla="*/ 1720645 h 1720645"/>
              <a:gd name="connsiteX16" fmla="*/ 5319251 w 6084708"/>
              <a:gd name="connsiteY16" fmla="*/ 1612490 h 1720645"/>
              <a:gd name="connsiteX17" fmla="*/ 5063613 w 6084708"/>
              <a:gd name="connsiteY17" fmla="*/ 1396180 h 1720645"/>
              <a:gd name="connsiteX18" fmla="*/ 4630993 w 6084708"/>
              <a:gd name="connsiteY18" fmla="*/ 1425677 h 1720645"/>
              <a:gd name="connsiteX19" fmla="*/ 4090219 w 6084708"/>
              <a:gd name="connsiteY19" fmla="*/ 1445342 h 1720645"/>
              <a:gd name="connsiteX20" fmla="*/ 3018503 w 6084708"/>
              <a:gd name="connsiteY20" fmla="*/ 1425677 h 1720645"/>
              <a:gd name="connsiteX21" fmla="*/ 2064774 w 6084708"/>
              <a:gd name="connsiteY21" fmla="*/ 1435510 h 1720645"/>
              <a:gd name="connsiteX22" fmla="*/ 0 w 6084708"/>
              <a:gd name="connsiteY22" fmla="*/ 1425677 h 1720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84708" h="1720645">
                <a:moveTo>
                  <a:pt x="1632155" y="0"/>
                </a:moveTo>
                <a:cubicBezTo>
                  <a:pt x="1662471" y="336755"/>
                  <a:pt x="1692787" y="673510"/>
                  <a:pt x="1917290" y="806245"/>
                </a:cubicBezTo>
                <a:cubicBezTo>
                  <a:pt x="2141793" y="938981"/>
                  <a:pt x="2685845" y="796413"/>
                  <a:pt x="2979174" y="796413"/>
                </a:cubicBezTo>
                <a:cubicBezTo>
                  <a:pt x="3272503" y="796413"/>
                  <a:pt x="3506838" y="781664"/>
                  <a:pt x="3677264" y="806245"/>
                </a:cubicBezTo>
                <a:cubicBezTo>
                  <a:pt x="3847690" y="830826"/>
                  <a:pt x="3870632" y="911123"/>
                  <a:pt x="4001729" y="943897"/>
                </a:cubicBezTo>
                <a:cubicBezTo>
                  <a:pt x="4132826" y="976671"/>
                  <a:pt x="4281948" y="989780"/>
                  <a:pt x="4463845" y="1002890"/>
                </a:cubicBezTo>
                <a:cubicBezTo>
                  <a:pt x="4645742" y="1016000"/>
                  <a:pt x="4912851" y="979949"/>
                  <a:pt x="5093109" y="1022555"/>
                </a:cubicBezTo>
                <a:cubicBezTo>
                  <a:pt x="5273367" y="1065161"/>
                  <a:pt x="5491316" y="1197897"/>
                  <a:pt x="5545393" y="1258529"/>
                </a:cubicBezTo>
                <a:cubicBezTo>
                  <a:pt x="5599470" y="1319161"/>
                  <a:pt x="5396271" y="1330632"/>
                  <a:pt x="5417574" y="1386348"/>
                </a:cubicBezTo>
                <a:cubicBezTo>
                  <a:pt x="5438877" y="1442064"/>
                  <a:pt x="5565058" y="1594465"/>
                  <a:pt x="5673213" y="1592826"/>
                </a:cubicBezTo>
                <a:cubicBezTo>
                  <a:pt x="5781368" y="1591187"/>
                  <a:pt x="6015703" y="1468284"/>
                  <a:pt x="6066503" y="1376516"/>
                </a:cubicBezTo>
                <a:cubicBezTo>
                  <a:pt x="6117303" y="1284748"/>
                  <a:pt x="6053394" y="1093019"/>
                  <a:pt x="5978013" y="1042219"/>
                </a:cubicBezTo>
                <a:cubicBezTo>
                  <a:pt x="5902632" y="991419"/>
                  <a:pt x="5656825" y="1029110"/>
                  <a:pt x="5614219" y="1071716"/>
                </a:cubicBezTo>
                <a:cubicBezTo>
                  <a:pt x="5571613" y="1114322"/>
                  <a:pt x="5699432" y="1207729"/>
                  <a:pt x="5722374" y="1297858"/>
                </a:cubicBezTo>
                <a:cubicBezTo>
                  <a:pt x="5745316" y="1387987"/>
                  <a:pt x="5792839" y="1542026"/>
                  <a:pt x="5751871" y="1612490"/>
                </a:cubicBezTo>
                <a:cubicBezTo>
                  <a:pt x="5710903" y="1682954"/>
                  <a:pt x="5548670" y="1720645"/>
                  <a:pt x="5476567" y="1720645"/>
                </a:cubicBezTo>
                <a:cubicBezTo>
                  <a:pt x="5404464" y="1720645"/>
                  <a:pt x="5388077" y="1666567"/>
                  <a:pt x="5319251" y="1612490"/>
                </a:cubicBezTo>
                <a:cubicBezTo>
                  <a:pt x="5250425" y="1558413"/>
                  <a:pt x="5178323" y="1427315"/>
                  <a:pt x="5063613" y="1396180"/>
                </a:cubicBezTo>
                <a:cubicBezTo>
                  <a:pt x="4948903" y="1365045"/>
                  <a:pt x="4793225" y="1417483"/>
                  <a:pt x="4630993" y="1425677"/>
                </a:cubicBezTo>
                <a:cubicBezTo>
                  <a:pt x="4468761" y="1433871"/>
                  <a:pt x="4358967" y="1445342"/>
                  <a:pt x="4090219" y="1445342"/>
                </a:cubicBezTo>
                <a:cubicBezTo>
                  <a:pt x="3821471" y="1445342"/>
                  <a:pt x="3018503" y="1425677"/>
                  <a:pt x="3018503" y="1425677"/>
                </a:cubicBezTo>
                <a:lnTo>
                  <a:pt x="2064774" y="1435510"/>
                </a:lnTo>
                <a:lnTo>
                  <a:pt x="0" y="1425677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23" name="Picture 2" descr="C:\Users\erikpoll\Desktop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872711"/>
            <a:ext cx="603355" cy="603355"/>
          </a:xfrm>
          <a:prstGeom prst="rect">
            <a:avLst/>
          </a:prstGeom>
          <a:noFill/>
        </p:spPr>
      </p:pic>
      <p:pic>
        <p:nvPicPr>
          <p:cNvPr id="25" name="Picture 3" descr="C:\Users\erikpoll\Desktop\Alice-PNG-alice-in-wonderland-33922018-444-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1581" y="1435455"/>
            <a:ext cx="738725" cy="1360365"/>
          </a:xfrm>
          <a:prstGeom prst="rect">
            <a:avLst/>
          </a:prstGeom>
          <a:noFill/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206634" y="1701747"/>
            <a:ext cx="1806785" cy="206314"/>
          </a:xfrm>
          <a:prstGeom prst="rect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Flowchart: Direct Access Storage 3"/>
          <p:cNvSpPr/>
          <p:nvPr/>
        </p:nvSpPr>
        <p:spPr>
          <a:xfrm>
            <a:off x="2696194" y="1693726"/>
            <a:ext cx="366455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05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Preventing reflected XSS  </a:t>
            </a:r>
            <a:endParaRPr lang="en-GB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67829"/>
            <a:ext cx="8507288" cy="5249027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>
              <a:buFont typeface="+mj-lt"/>
              <a:buAutoNum type="arabicPeriod"/>
            </a:pPr>
            <a:r>
              <a:rPr lang="nl-NL" sz="1800" dirty="0"/>
              <a:t>Server has </a:t>
            </a:r>
            <a:r>
              <a:rPr lang="nl-NL" sz="1800" dirty="0" err="1"/>
              <a:t>same</a:t>
            </a:r>
            <a:r>
              <a:rPr lang="nl-NL" sz="1800" dirty="0"/>
              <a:t> options as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stored</a:t>
            </a:r>
            <a:r>
              <a:rPr lang="nl-NL" sz="1800" dirty="0"/>
              <a:t> XSS</a:t>
            </a:r>
          </a:p>
          <a:p>
            <a:pPr>
              <a:buFont typeface="+mj-lt"/>
              <a:buAutoNum type="arabicPeriod"/>
            </a:pPr>
            <a:r>
              <a:rPr lang="nl-NL" sz="1800" dirty="0">
                <a:solidFill>
                  <a:srgbClr val="0033CC"/>
                </a:solidFill>
              </a:rPr>
              <a:t>Browser could blocks HTML tags/scripts in URLs parameters in outgoing HTTP traffic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/>
              <a:t>Too </a:t>
            </a:r>
            <a:r>
              <a:rPr lang="nl-NL" sz="1800" dirty="0" err="1"/>
              <a:t>restrictive</a:t>
            </a:r>
            <a:r>
              <a:rPr lang="nl-NL" sz="1800" dirty="0"/>
              <a:t> in </a:t>
            </a:r>
            <a:r>
              <a:rPr lang="nl-NL" sz="1800" dirty="0" err="1"/>
              <a:t>practice</a:t>
            </a:r>
            <a:r>
              <a:rPr lang="nl-NL" sz="1800" dirty="0"/>
              <a:t>: </a:t>
            </a:r>
            <a:r>
              <a:rPr lang="nl-NL" sz="1800" dirty="0" err="1"/>
              <a:t>too</a:t>
            </a:r>
            <a:r>
              <a:rPr lang="nl-NL" sz="1800" dirty="0"/>
              <a:t> </a:t>
            </a:r>
            <a:r>
              <a:rPr lang="nl-NL" sz="1800" dirty="0" err="1"/>
              <a:t>many</a:t>
            </a:r>
            <a:r>
              <a:rPr lang="nl-NL" sz="1800" dirty="0"/>
              <a:t> </a:t>
            </a:r>
            <a:r>
              <a:rPr lang="nl-NL" sz="1800" dirty="0" err="1">
                <a:solidFill>
                  <a:srgbClr val="008000"/>
                </a:solidFill>
              </a:rPr>
              <a:t>false</a:t>
            </a:r>
            <a:r>
              <a:rPr lang="nl-NL" sz="1800" dirty="0">
                <a:solidFill>
                  <a:srgbClr val="008000"/>
                </a:solidFill>
              </a:rPr>
              <a:t> </a:t>
            </a:r>
            <a:r>
              <a:rPr lang="nl-NL" sz="1800" dirty="0" err="1">
                <a:solidFill>
                  <a:srgbClr val="008000"/>
                </a:solidFill>
              </a:rPr>
              <a:t>positives</a:t>
            </a:r>
            <a:endParaRPr lang="nl-NL" sz="1800" dirty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nl-NL" sz="1800" dirty="0">
                <a:solidFill>
                  <a:srgbClr val="0033CC"/>
                </a:solidFill>
              </a:rPr>
              <a:t>Browser </a:t>
            </a:r>
            <a:r>
              <a:rPr lang="nl-NL" sz="1800" dirty="0" err="1">
                <a:solidFill>
                  <a:srgbClr val="0033CC"/>
                </a:solidFill>
              </a:rPr>
              <a:t>could</a:t>
            </a:r>
            <a:r>
              <a:rPr lang="nl-NL" sz="1800" dirty="0">
                <a:solidFill>
                  <a:srgbClr val="0033CC"/>
                </a:solidFill>
              </a:rPr>
              <a:t> let </a:t>
            </a:r>
            <a:r>
              <a:rPr lang="nl-NL" sz="1800" dirty="0" err="1">
                <a:solidFill>
                  <a:srgbClr val="0033CC"/>
                </a:solidFill>
              </a:rPr>
              <a:t>through</a:t>
            </a:r>
            <a:r>
              <a:rPr lang="nl-NL" sz="1800" dirty="0">
                <a:solidFill>
                  <a:srgbClr val="0033CC"/>
                </a:solidFill>
              </a:rPr>
              <a:t> scripts in </a:t>
            </a:r>
            <a:r>
              <a:rPr lang="nl-NL" sz="1800" dirty="0" err="1">
                <a:solidFill>
                  <a:srgbClr val="0033CC"/>
                </a:solidFill>
              </a:rPr>
              <a:t>outgoing</a:t>
            </a:r>
            <a:r>
              <a:rPr lang="nl-NL" sz="1800" dirty="0">
                <a:solidFill>
                  <a:srgbClr val="0033CC"/>
                </a:solidFill>
              </a:rPr>
              <a:t> traffic, but strip </a:t>
            </a:r>
            <a:r>
              <a:rPr lang="nl-NL" sz="1800" dirty="0" err="1">
                <a:solidFill>
                  <a:srgbClr val="0033CC"/>
                </a:solidFill>
              </a:rPr>
              <a:t>any</a:t>
            </a:r>
            <a:r>
              <a:rPr lang="nl-NL" sz="1800" dirty="0">
                <a:solidFill>
                  <a:srgbClr val="0033CC"/>
                </a:solidFill>
              </a:rPr>
              <a:t> scripts  in </a:t>
            </a:r>
            <a:r>
              <a:rPr lang="nl-NL" sz="1800" dirty="0" err="1">
                <a:solidFill>
                  <a:srgbClr val="0033CC"/>
                </a:solidFill>
              </a:rPr>
              <a:t>incoming</a:t>
            </a:r>
            <a:r>
              <a:rPr lang="nl-NL" sz="1800" dirty="0">
                <a:solidFill>
                  <a:srgbClr val="0033CC"/>
                </a:solidFill>
              </a:rPr>
              <a:t> traffic </a:t>
            </a:r>
            <a:r>
              <a:rPr lang="nl-NL" sz="1800" dirty="0" err="1">
                <a:solidFill>
                  <a:srgbClr val="0033CC"/>
                </a:solidFill>
              </a:rPr>
              <a:t>if</a:t>
            </a:r>
            <a:r>
              <a:rPr lang="nl-NL" sz="1800" dirty="0">
                <a:solidFill>
                  <a:srgbClr val="0033CC"/>
                </a:solidFill>
              </a:rPr>
              <a:t> these are </a:t>
            </a:r>
            <a:r>
              <a:rPr lang="nl-NL" sz="1800" dirty="0" err="1">
                <a:solidFill>
                  <a:srgbClr val="0033CC"/>
                </a:solidFill>
              </a:rPr>
              <a:t>identical</a:t>
            </a:r>
            <a:r>
              <a:rPr lang="nl-NL" sz="1800" dirty="0">
                <a:solidFill>
                  <a:srgbClr val="0033CC"/>
                </a:solidFill>
              </a:rPr>
              <a:t> </a:t>
            </a:r>
            <a:r>
              <a:rPr lang="nl-NL" sz="1800" dirty="0" err="1">
                <a:solidFill>
                  <a:srgbClr val="0033CC"/>
                </a:solidFill>
              </a:rPr>
              <a:t>to</a:t>
            </a:r>
            <a:r>
              <a:rPr lang="nl-NL" sz="1800" dirty="0">
                <a:solidFill>
                  <a:srgbClr val="0033CC"/>
                </a:solidFill>
              </a:rPr>
              <a:t> scripts sent out.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err="1"/>
              <a:t>This</a:t>
            </a:r>
            <a:r>
              <a:rPr lang="nl-NL" sz="1800" dirty="0"/>
              <a:t> </a:t>
            </a:r>
            <a:r>
              <a:rPr lang="nl-NL" sz="1800" dirty="0" err="1"/>
              <a:t>stops</a:t>
            </a:r>
            <a:r>
              <a:rPr lang="nl-NL" sz="1800" dirty="0"/>
              <a:t> </a:t>
            </a:r>
            <a:r>
              <a:rPr lang="nl-NL" sz="1800" dirty="0" err="1"/>
              <a:t>all</a:t>
            </a:r>
            <a:r>
              <a:rPr lang="nl-NL" sz="1800" dirty="0"/>
              <a:t> </a:t>
            </a:r>
            <a:r>
              <a:rPr lang="nl-NL" sz="1800" dirty="0" err="1"/>
              <a:t>reflected</a:t>
            </a:r>
            <a:r>
              <a:rPr lang="nl-NL" sz="1800" dirty="0"/>
              <a:t> XSS. </a:t>
            </a:r>
            <a:r>
              <a:rPr lang="nl-NL" sz="1800" dirty="0" err="1"/>
              <a:t>Some</a:t>
            </a:r>
            <a:r>
              <a:rPr lang="nl-NL" sz="1800" dirty="0"/>
              <a:t> </a:t>
            </a:r>
            <a:r>
              <a:rPr lang="nl-NL" sz="1800" dirty="0" err="1"/>
              <a:t>false</a:t>
            </a:r>
            <a:r>
              <a:rPr lang="nl-NL" sz="1800" dirty="0"/>
              <a:t> </a:t>
            </a:r>
            <a:r>
              <a:rPr lang="nl-NL" sz="1800" dirty="0" err="1"/>
              <a:t>positives</a:t>
            </a:r>
            <a:r>
              <a:rPr lang="nl-NL" sz="1800" dirty="0"/>
              <a:t>, but </a:t>
            </a:r>
            <a:r>
              <a:rPr lang="nl-NL" sz="1800" dirty="0" err="1"/>
              <a:t>fewer</a:t>
            </a:r>
            <a:r>
              <a:rPr lang="nl-NL" sz="1800" dirty="0"/>
              <a:t> </a:t>
            </a:r>
            <a:r>
              <a:rPr lang="nl-NL" sz="1800" dirty="0" err="1"/>
              <a:t>than</a:t>
            </a:r>
            <a:r>
              <a:rPr lang="nl-NL" sz="1800" dirty="0"/>
              <a:t> 2.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err="1"/>
              <a:t>Edge</a:t>
            </a:r>
            <a:r>
              <a:rPr lang="nl-NL" sz="1800" dirty="0"/>
              <a:t> </a:t>
            </a:r>
            <a:r>
              <a:rPr lang="nl-NL" sz="1800" dirty="0" err="1"/>
              <a:t>introduced</a:t>
            </a:r>
            <a:r>
              <a:rPr lang="nl-NL" sz="1800" dirty="0"/>
              <a:t> </a:t>
            </a:r>
            <a:r>
              <a:rPr lang="nl-NL" sz="1800" dirty="0" err="1"/>
              <a:t>this</a:t>
            </a:r>
            <a:r>
              <a:rPr lang="nl-NL" sz="1800" dirty="0"/>
              <a:t> in 2008, as XSS filter; in Chrome in 2010, as XSS auditor.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800" dirty="0" err="1"/>
              <a:t>Edge</a:t>
            </a:r>
            <a:r>
              <a:rPr lang="nl-NL" sz="1800" dirty="0"/>
              <a:t> </a:t>
            </a:r>
            <a:r>
              <a:rPr lang="nl-NL" sz="1800" dirty="0" err="1"/>
              <a:t>retired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in </a:t>
            </a:r>
            <a:r>
              <a:rPr lang="nl-NL" sz="1800" dirty="0" err="1"/>
              <a:t>July</a:t>
            </a:r>
            <a:r>
              <a:rPr lang="nl-NL" sz="1800" dirty="0"/>
              <a:t> 2018, Chrome in </a:t>
            </a:r>
            <a:r>
              <a:rPr lang="nl-NL" sz="1800" dirty="0" err="1"/>
              <a:t>July</a:t>
            </a:r>
            <a:r>
              <a:rPr lang="nl-NL" sz="1800" dirty="0"/>
              <a:t> 2019, </a:t>
            </a:r>
            <a:r>
              <a:rPr lang="nl-NL" sz="1800" dirty="0" err="1"/>
              <a:t>because</a:t>
            </a:r>
            <a:r>
              <a:rPr lang="nl-NL" sz="1800" dirty="0"/>
              <a:t> </a:t>
            </a:r>
            <a:r>
              <a:rPr lang="nl-NL" sz="1800" dirty="0" err="1"/>
              <a:t>it</a:t>
            </a:r>
            <a:r>
              <a:rPr lang="nl-NL" sz="1800" dirty="0"/>
              <a:t> </a:t>
            </a:r>
            <a:r>
              <a:rPr lang="nl-NL" sz="1800" dirty="0" err="1"/>
              <a:t>could</a:t>
            </a:r>
            <a:r>
              <a:rPr lang="nl-NL" sz="1800" dirty="0"/>
              <a:t> </a:t>
            </a:r>
            <a:r>
              <a:rPr lang="nl-NL" sz="1800" dirty="0" err="1"/>
              <a:t>by-passed</a:t>
            </a:r>
            <a:r>
              <a:rPr lang="nl-NL" sz="1800" dirty="0"/>
              <a:t> &amp; </a:t>
            </a:r>
            <a:r>
              <a:rPr lang="nl-NL" sz="1800" dirty="0" err="1"/>
              <a:t>false</a:t>
            </a:r>
            <a:r>
              <a:rPr lang="nl-NL" sz="1800" dirty="0"/>
              <a:t> </a:t>
            </a:r>
            <a:r>
              <a:rPr lang="nl-NL" sz="1800" dirty="0" err="1"/>
              <a:t>positives</a:t>
            </a:r>
            <a:r>
              <a:rPr lang="nl-NL" sz="1800" dirty="0"/>
              <a:t> </a:t>
            </a:r>
            <a:r>
              <a:rPr lang="nl-NL" sz="1800" dirty="0" err="1"/>
              <a:t>were</a:t>
            </a:r>
            <a:r>
              <a:rPr lang="nl-NL" sz="1800" dirty="0"/>
              <a:t> </a:t>
            </a:r>
            <a:r>
              <a:rPr lang="nl-NL" sz="1800" dirty="0" err="1"/>
              <a:t>not</a:t>
            </a:r>
            <a:r>
              <a:rPr lang="nl-NL" sz="1800" dirty="0"/>
              <a:t> </a:t>
            </a:r>
            <a:r>
              <a:rPr lang="nl-NL" sz="1800" dirty="0" err="1"/>
              <a:t>worth</a:t>
            </a:r>
            <a:r>
              <a:rPr lang="nl-NL" sz="1800" dirty="0"/>
              <a:t> it.</a:t>
            </a:r>
          </a:p>
          <a:p>
            <a:pPr marL="0" indent="0">
              <a:buNone/>
            </a:pPr>
            <a:endParaRPr lang="nl-NL" dirty="0"/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150909" y="1669081"/>
            <a:ext cx="1747265" cy="9920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 server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15529" y="1669080"/>
            <a:ext cx="1713858" cy="10152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browser</a:t>
            </a:r>
            <a:r>
              <a: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Flowchart: Direct Access Storage 25"/>
          <p:cNvSpPr/>
          <p:nvPr/>
        </p:nvSpPr>
        <p:spPr>
          <a:xfrm flipH="1">
            <a:off x="5020299" y="2199124"/>
            <a:ext cx="361022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7" name="Flowchart: Direct Access Storage 26"/>
          <p:cNvSpPr/>
          <p:nvPr/>
        </p:nvSpPr>
        <p:spPr>
          <a:xfrm flipH="1">
            <a:off x="5003110" y="1649015"/>
            <a:ext cx="361022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1" name="Flowchart: Direct Access Storage 30"/>
          <p:cNvSpPr/>
          <p:nvPr/>
        </p:nvSpPr>
        <p:spPr>
          <a:xfrm>
            <a:off x="2777376" y="2204622"/>
            <a:ext cx="366455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 flipH="1">
            <a:off x="3029387" y="2295346"/>
            <a:ext cx="2059518" cy="3049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23" name="Picture 2" descr="C:\Users\erikpoll\Desktop\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363" y="441144"/>
            <a:ext cx="488335" cy="488335"/>
          </a:xfrm>
          <a:prstGeom prst="rect">
            <a:avLst/>
          </a:prstGeom>
          <a:noFill/>
        </p:spPr>
      </p:pic>
      <p:pic>
        <p:nvPicPr>
          <p:cNvPr id="25" name="Picture 3" descr="C:\Users\erikpoll\Desktop\Alice-PNG-alice-in-wonderland-33922018-444-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7092" y="1323980"/>
            <a:ext cx="738725" cy="1360365"/>
          </a:xfrm>
          <a:prstGeom prst="rect">
            <a:avLst/>
          </a:prstGeom>
          <a:noFill/>
        </p:spPr>
      </p:pic>
      <p:sp>
        <p:nvSpPr>
          <p:cNvPr id="28" name="Right Arrow 53"/>
          <p:cNvSpPr/>
          <p:nvPr/>
        </p:nvSpPr>
        <p:spPr>
          <a:xfrm rot="4320000">
            <a:off x="1184803" y="1005586"/>
            <a:ext cx="853880" cy="4370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313981" y="1651717"/>
            <a:ext cx="1806785" cy="206314"/>
          </a:xfrm>
          <a:prstGeom prst="rect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Flowchart: Direct Access Storage 3"/>
          <p:cNvSpPr/>
          <p:nvPr/>
        </p:nvSpPr>
        <p:spPr>
          <a:xfrm>
            <a:off x="2793542" y="1649015"/>
            <a:ext cx="366455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092823" y="1723096"/>
            <a:ext cx="2000332" cy="2805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0" name="Vrije vorm 9"/>
          <p:cNvSpPr/>
          <p:nvPr/>
        </p:nvSpPr>
        <p:spPr>
          <a:xfrm>
            <a:off x="1683172" y="1148078"/>
            <a:ext cx="4491401" cy="1386038"/>
          </a:xfrm>
          <a:custGeom>
            <a:avLst/>
            <a:gdLst>
              <a:gd name="connsiteX0" fmla="*/ 5935 w 4491401"/>
              <a:gd name="connsiteY0" fmla="*/ 0 h 1386038"/>
              <a:gd name="connsiteX1" fmla="*/ 304318 w 4491401"/>
              <a:gd name="connsiteY1" fmla="*/ 721895 h 1386038"/>
              <a:gd name="connsiteX2" fmla="*/ 1969488 w 4491401"/>
              <a:gd name="connsiteY2" fmla="*/ 750771 h 1386038"/>
              <a:gd name="connsiteX3" fmla="*/ 3268899 w 4491401"/>
              <a:gd name="connsiteY3" fmla="*/ 721895 h 1386038"/>
              <a:gd name="connsiteX4" fmla="*/ 4212175 w 4491401"/>
              <a:gd name="connsiteY4" fmla="*/ 731520 h 1386038"/>
              <a:gd name="connsiteX5" fmla="*/ 4491307 w 4491401"/>
              <a:gd name="connsiteY5" fmla="*/ 1116531 h 1386038"/>
              <a:gd name="connsiteX6" fmla="*/ 4192924 w 4491401"/>
              <a:gd name="connsiteY6" fmla="*/ 1337912 h 1386038"/>
              <a:gd name="connsiteX7" fmla="*/ 3625034 w 4491401"/>
              <a:gd name="connsiteY7" fmla="*/ 1386038 h 1386038"/>
              <a:gd name="connsiteX8" fmla="*/ 2489253 w 4491401"/>
              <a:gd name="connsiteY8" fmla="*/ 1337912 h 1386038"/>
              <a:gd name="connsiteX9" fmla="*/ 1651855 w 4491401"/>
              <a:gd name="connsiteY9" fmla="*/ 1337912 h 1386038"/>
              <a:gd name="connsiteX10" fmla="*/ 477573 w 4491401"/>
              <a:gd name="connsiteY10" fmla="*/ 1366788 h 1386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1401" h="1386038">
                <a:moveTo>
                  <a:pt x="5935" y="0"/>
                </a:moveTo>
                <a:cubicBezTo>
                  <a:pt x="-8503" y="298383"/>
                  <a:pt x="-22941" y="596767"/>
                  <a:pt x="304318" y="721895"/>
                </a:cubicBezTo>
                <a:cubicBezTo>
                  <a:pt x="631577" y="847023"/>
                  <a:pt x="1475391" y="750771"/>
                  <a:pt x="1969488" y="750771"/>
                </a:cubicBezTo>
                <a:cubicBezTo>
                  <a:pt x="2463585" y="750771"/>
                  <a:pt x="3268899" y="721895"/>
                  <a:pt x="3268899" y="721895"/>
                </a:cubicBezTo>
                <a:cubicBezTo>
                  <a:pt x="3642680" y="718687"/>
                  <a:pt x="4008440" y="665747"/>
                  <a:pt x="4212175" y="731520"/>
                </a:cubicBezTo>
                <a:cubicBezTo>
                  <a:pt x="4415910" y="797293"/>
                  <a:pt x="4494515" y="1015466"/>
                  <a:pt x="4491307" y="1116531"/>
                </a:cubicBezTo>
                <a:cubicBezTo>
                  <a:pt x="4488099" y="1217596"/>
                  <a:pt x="4337303" y="1292994"/>
                  <a:pt x="4192924" y="1337912"/>
                </a:cubicBezTo>
                <a:cubicBezTo>
                  <a:pt x="4048545" y="1382830"/>
                  <a:pt x="3908979" y="1386038"/>
                  <a:pt x="3625034" y="1386038"/>
                </a:cubicBezTo>
                <a:cubicBezTo>
                  <a:pt x="3341089" y="1386038"/>
                  <a:pt x="2818116" y="1345933"/>
                  <a:pt x="2489253" y="1337912"/>
                </a:cubicBezTo>
                <a:cubicBezTo>
                  <a:pt x="2160390" y="1329891"/>
                  <a:pt x="1987135" y="1333099"/>
                  <a:pt x="1651855" y="1337912"/>
                </a:cubicBezTo>
                <a:cubicBezTo>
                  <a:pt x="1316575" y="1342725"/>
                  <a:pt x="897074" y="1354756"/>
                  <a:pt x="477573" y="1366788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9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/>
          <p:nvPr/>
        </p:nvSpPr>
        <p:spPr>
          <a:xfrm>
            <a:off x="1218181" y="1713791"/>
            <a:ext cx="1713858" cy="10152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browser</a:t>
            </a:r>
            <a:r>
              <a:rPr lang="en-US" sz="20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endParaRPr lang="en-GB" b="1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205234" y="1701747"/>
            <a:ext cx="1806785" cy="206314"/>
          </a:xfrm>
          <a:prstGeom prst="rect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Some web applications use a WAF as an (extra?) layer of </a:t>
            </a:r>
            <a:r>
              <a:rPr lang="en-GB" dirty="0" err="1"/>
              <a:t>defense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 </a:t>
            </a:r>
            <a:r>
              <a:rPr lang="en-GB" sz="1800" dirty="0"/>
              <a:t>A WAF can look for generic malicious input &amp; outputs</a:t>
            </a:r>
            <a:endParaRPr lang="en-GB" dirty="0"/>
          </a:p>
          <a:p>
            <a:r>
              <a:rPr lang="en-GB" sz="1800" dirty="0"/>
              <a:t>Some WAFs try to learn what normal input looks and stop unusual ones</a:t>
            </a:r>
          </a:p>
          <a:p>
            <a:pPr lvl="1"/>
            <a:r>
              <a:rPr lang="en-GB" sz="1800" dirty="0" err="1"/>
              <a:t>eg</a:t>
            </a:r>
            <a:r>
              <a:rPr lang="en-GB" sz="1800" dirty="0"/>
              <a:t> if a parameter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uid</a:t>
            </a:r>
            <a:r>
              <a:rPr lang="en-GB" sz="1800" dirty="0"/>
              <a:t> is normally numeric, then some text (or worse, a script) as value is suspicious</a:t>
            </a:r>
          </a:p>
          <a:p>
            <a:r>
              <a:rPr lang="en-GB" sz="1800" dirty="0"/>
              <a:t>A WAF is </a:t>
            </a:r>
            <a:r>
              <a:rPr lang="en-GB" sz="1800" i="1" dirty="0"/>
              <a:t>not</a:t>
            </a:r>
            <a:r>
              <a:rPr lang="en-GB" sz="1800" dirty="0"/>
              <a:t>  a good substitute for the server doing proper sanitisation itself</a:t>
            </a:r>
          </a:p>
          <a:p>
            <a:pPr lvl="1"/>
            <a:r>
              <a:rPr lang="en-GB" sz="1800" dirty="0"/>
              <a:t>the web server itself knows </a:t>
            </a:r>
            <a:r>
              <a:rPr lang="en-GB" sz="1800" i="1" dirty="0"/>
              <a:t>way </a:t>
            </a:r>
            <a:r>
              <a:rPr lang="en-GB" sz="1800" dirty="0"/>
              <a:t> more about what values make sense than WAF can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Rectangle 7"/>
          <p:cNvSpPr/>
          <p:nvPr/>
        </p:nvSpPr>
        <p:spPr>
          <a:xfrm>
            <a:off x="5053561" y="1713792"/>
            <a:ext cx="1747265" cy="99208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 server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Flowchart: Direct Access Storage 3"/>
          <p:cNvSpPr/>
          <p:nvPr/>
        </p:nvSpPr>
        <p:spPr>
          <a:xfrm>
            <a:off x="2696194" y="1693726"/>
            <a:ext cx="366455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9" name="Flowchart: Direct Access Storage 25"/>
          <p:cNvSpPr/>
          <p:nvPr/>
        </p:nvSpPr>
        <p:spPr>
          <a:xfrm flipH="1">
            <a:off x="4922951" y="2243835"/>
            <a:ext cx="361022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0" name="Flowchart: Direct Access Storage 26"/>
          <p:cNvSpPr/>
          <p:nvPr/>
        </p:nvSpPr>
        <p:spPr>
          <a:xfrm flipH="1">
            <a:off x="4905762" y="1693726"/>
            <a:ext cx="361022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1" name="Right Arrow 17"/>
          <p:cNvSpPr/>
          <p:nvPr/>
        </p:nvSpPr>
        <p:spPr>
          <a:xfrm>
            <a:off x="2995475" y="1767807"/>
            <a:ext cx="2000332" cy="2805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2" name="Flowchart: Direct Access Storage 30"/>
          <p:cNvSpPr/>
          <p:nvPr/>
        </p:nvSpPr>
        <p:spPr>
          <a:xfrm>
            <a:off x="2680028" y="2249333"/>
            <a:ext cx="366455" cy="461743"/>
          </a:xfrm>
          <a:prstGeom prst="flowChartMagneticDrum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3" name="Right Arrow 28"/>
          <p:cNvSpPr/>
          <p:nvPr/>
        </p:nvSpPr>
        <p:spPr>
          <a:xfrm flipH="1">
            <a:off x="2932039" y="2340057"/>
            <a:ext cx="2059518" cy="30495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Web Application Firewalls (WAFs)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14" name="Stroomdiagram: Opslag met directe toegang 13"/>
          <p:cNvSpPr/>
          <p:nvPr/>
        </p:nvSpPr>
        <p:spPr>
          <a:xfrm flipH="1">
            <a:off x="3923928" y="1648936"/>
            <a:ext cx="710502" cy="1080120"/>
          </a:xfrm>
          <a:prstGeom prst="flowChartMagneticDrum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W</a:t>
            </a:r>
          </a:p>
          <a:p>
            <a:pPr algn="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A</a:t>
            </a:r>
          </a:p>
          <a:p>
            <a:pPr algn="r"/>
            <a:r>
              <a:rPr lang="en-GB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</a:t>
            </a:r>
          </a:p>
        </p:txBody>
      </p:sp>
      <p:sp>
        <p:nvSpPr>
          <p:cNvPr id="15" name="Right Arrow 17"/>
          <p:cNvSpPr/>
          <p:nvPr/>
        </p:nvSpPr>
        <p:spPr>
          <a:xfrm>
            <a:off x="3010642" y="1780459"/>
            <a:ext cx="1043896" cy="25740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16" name="Right Arrow 28"/>
          <p:cNvSpPr/>
          <p:nvPr/>
        </p:nvSpPr>
        <p:spPr>
          <a:xfrm flipH="1">
            <a:off x="2932039" y="2339761"/>
            <a:ext cx="1122499" cy="30475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2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b="0" dirty="0"/>
              <a:t>More </a:t>
            </a:r>
            <a:r>
              <a:rPr lang="en-GB" sz="2800" b="0" dirty="0" err="1"/>
              <a:t>defenses</a:t>
            </a:r>
            <a:r>
              <a:rPr lang="en-GB" sz="2800" b="0" dirty="0"/>
              <a:t> against XSS</a:t>
            </a:r>
            <a:endParaRPr lang="en-GB" sz="18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 addition to </a:t>
            </a:r>
            <a:r>
              <a:rPr lang="en-US" dirty="0" err="1">
                <a:solidFill>
                  <a:srgbClr val="008000"/>
                </a:solidFill>
              </a:rPr>
              <a:t>sanitisation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84F26B-AA77-2598-53F7-2F2A97D9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151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Disabling JavaScript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Browsers can </a:t>
            </a:r>
            <a:r>
              <a:rPr lang="en-US" dirty="0">
                <a:solidFill>
                  <a:srgbClr val="0033CC"/>
                </a:solidFill>
              </a:rPr>
              <a:t>disable scripts on a per-domain basis</a:t>
            </a:r>
          </a:p>
          <a:p>
            <a:r>
              <a:rPr lang="en-US" sz="1800" dirty="0"/>
              <a:t>disallowing all scripts except those permitted by user</a:t>
            </a:r>
          </a:p>
          <a:p>
            <a:pPr lvl="1"/>
            <a:r>
              <a:rPr lang="en-US" sz="1800" dirty="0" err="1"/>
              <a:t>ie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008000"/>
                </a:solidFill>
              </a:rPr>
              <a:t>allow-listing</a:t>
            </a:r>
            <a:r>
              <a:rPr lang="en-US" sz="1800" dirty="0"/>
              <a:t> approach</a:t>
            </a:r>
          </a:p>
          <a:p>
            <a:r>
              <a:rPr lang="en-US" sz="1800" dirty="0"/>
              <a:t>disallowing all scripts on a public </a:t>
            </a:r>
            <a:r>
              <a:rPr lang="en-US" sz="1800" dirty="0">
                <a:solidFill>
                  <a:srgbClr val="C00000"/>
                </a:solidFill>
              </a:rPr>
              <a:t>deny-list</a:t>
            </a:r>
          </a:p>
          <a:p>
            <a:pPr marL="457200" lvl="1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1800" dirty="0"/>
              <a:t>For example, </a:t>
            </a:r>
            <a:r>
              <a:rPr lang="en-US" sz="1800" dirty="0" err="1">
                <a:solidFill>
                  <a:srgbClr val="009900"/>
                </a:solidFill>
              </a:rPr>
              <a:t>NoScript</a:t>
            </a:r>
            <a:r>
              <a:rPr lang="en-US" sz="1800" dirty="0"/>
              <a:t>  extension of Firefox </a:t>
            </a:r>
            <a:r>
              <a:rPr lang="en-US" sz="2400" dirty="0"/>
              <a:t>  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                           </a:t>
            </a:r>
            <a:r>
              <a:rPr lang="en-US" sz="1800" dirty="0" err="1">
                <a:solidFill>
                  <a:srgbClr val="009900"/>
                </a:solidFill>
              </a:rPr>
              <a:t>NoScripts</a:t>
            </a:r>
            <a:r>
              <a:rPr lang="en-US" sz="1800" dirty="0">
                <a:solidFill>
                  <a:srgbClr val="009900"/>
                </a:solidFill>
              </a:rPr>
              <a:t> </a:t>
            </a:r>
            <a:r>
              <a:rPr lang="en-US" sz="1800" dirty="0"/>
              <a:t> and </a:t>
            </a:r>
            <a:r>
              <a:rPr lang="en-US" sz="1800" dirty="0" err="1">
                <a:solidFill>
                  <a:srgbClr val="009900"/>
                </a:solidFill>
              </a:rPr>
              <a:t>ScriptSafe</a:t>
            </a:r>
            <a:r>
              <a:rPr lang="en-US" sz="1800" dirty="0"/>
              <a:t> extension of  Chrome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i="1" dirty="0"/>
              <a:t>Downsides?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>
                <a:solidFill>
                  <a:srgbClr val="0033CC"/>
                </a:solidFill>
              </a:rPr>
              <a:t>Extensive use of </a:t>
            </a:r>
            <a:r>
              <a:rPr lang="en-US" sz="1800" dirty="0" err="1">
                <a:solidFill>
                  <a:srgbClr val="0033CC"/>
                </a:solidFill>
              </a:rPr>
              <a:t>JavaScripts</a:t>
            </a:r>
            <a:r>
              <a:rPr lang="en-US" sz="1800" dirty="0">
                <a:solidFill>
                  <a:srgbClr val="0033CC"/>
                </a:solidFill>
              </a:rPr>
              <a:t> on most sites may makes it                                      painful to use these plugins</a:t>
            </a:r>
            <a:endParaRPr lang="en-US" dirty="0">
              <a:solidFill>
                <a:srgbClr val="0033CC"/>
              </a:solidFill>
            </a:endParaRPr>
          </a:p>
          <a:p>
            <a:pPr lvl="1">
              <a:buNone/>
            </a:pPr>
            <a:endParaRPr lang="en-US" dirty="0"/>
          </a:p>
          <a:p>
            <a:pPr lvl="1"/>
            <a:endParaRPr lang="en-US" i="1" dirty="0"/>
          </a:p>
          <a:p>
            <a:pPr lv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1026" name="Picture 2" descr="C:\Users\erikpoll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7232" y="1052736"/>
            <a:ext cx="1440160" cy="144016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7DBCB-6112-12B2-FDFA-8F23AA706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55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632848" cy="922114"/>
          </a:xfrm>
        </p:spPr>
        <p:txBody>
          <a:bodyPr>
            <a:normAutofit/>
          </a:bodyPr>
          <a:lstStyle/>
          <a:p>
            <a:r>
              <a:rPr lang="en-GB" sz="2400" dirty="0"/>
              <a:t>SOP to the rescue?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SOP (Same-Origin Policy) </a:t>
            </a:r>
            <a:br>
              <a:rPr lang="en-GB" sz="1800" dirty="0"/>
            </a:br>
            <a:r>
              <a:rPr lang="en-GB" sz="1800" dirty="0"/>
              <a:t>does not help against XSS </a:t>
            </a:r>
            <a:br>
              <a:rPr lang="en-GB" sz="1800" dirty="0"/>
            </a:br>
            <a:r>
              <a:rPr lang="en-GB" sz="1800" dirty="0"/>
              <a:t>in say Brightspace forum, </a:t>
            </a:r>
          </a:p>
          <a:p>
            <a:pPr marL="0" indent="0">
              <a:buNone/>
            </a:pPr>
            <a:r>
              <a:rPr lang="en-GB" sz="1800" dirty="0"/>
              <a:t>as scripts come from same origin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i="1" dirty="0"/>
              <a:t>Is there a way to make SOP help?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57150" indent="0">
              <a:buNone/>
            </a:pPr>
            <a:r>
              <a:rPr lang="en-GB" sz="1800" dirty="0"/>
              <a:t>We could host untrusted</a:t>
            </a:r>
            <a:r>
              <a:rPr lang="en-GB" sz="1800" dirty="0">
                <a:solidFill>
                  <a:srgbClr val="C00000"/>
                </a:solidFill>
              </a:rPr>
              <a:t> </a:t>
            </a:r>
            <a:r>
              <a:rPr lang="en-GB" sz="1800" dirty="0">
                <a:solidFill>
                  <a:srgbClr val="C00000"/>
                </a:solidFill>
                <a:cs typeface="Courier New" panose="02070309020205020404" pitchFamily="49" charset="0"/>
              </a:rPr>
              <a:t>forum content </a:t>
            </a:r>
            <a:r>
              <a:rPr lang="en-GB" sz="1800" dirty="0">
                <a:cs typeface="Courier New" panose="02070309020205020404" pitchFamily="49" charset="0"/>
              </a:rPr>
              <a:t>on a</a:t>
            </a:r>
            <a:r>
              <a:rPr lang="en-GB" sz="1800" dirty="0">
                <a:solidFill>
                  <a:srgbClr val="C00000"/>
                </a:solidFill>
                <a:cs typeface="Courier New" panose="02070309020205020404" pitchFamily="49" charset="0"/>
              </a:rPr>
              <a:t> different domain</a:t>
            </a:r>
            <a:r>
              <a:rPr lang="en-GB" sz="1800" dirty="0">
                <a:cs typeface="Courier New" panose="02070309020205020404" pitchFamily="49" charset="0"/>
              </a:rPr>
              <a:t>                                               </a:t>
            </a:r>
          </a:p>
          <a:p>
            <a:pPr marL="57150" indent="0">
              <a:buNone/>
            </a:pPr>
            <a:r>
              <a:rPr lang="en-GB" sz="1800" dirty="0">
                <a:cs typeface="Courier New" panose="02070309020205020404" pitchFamily="49" charset="0"/>
              </a:rPr>
              <a:t>	say  </a:t>
            </a:r>
            <a:r>
              <a:rPr lang="en-GB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brightspace-untrusted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.ru.nl</a:t>
            </a:r>
            <a:r>
              <a:rPr lang="en-GB" sz="1800" dirty="0">
                <a:cs typeface="Courier New" panose="02070309020205020404" pitchFamily="49" charset="0"/>
              </a:rPr>
              <a:t>  </a:t>
            </a:r>
          </a:p>
          <a:p>
            <a:pPr marL="57150" indent="0">
              <a:buNone/>
            </a:pPr>
            <a:r>
              <a:rPr lang="en-GB" sz="1800" dirty="0">
                <a:cs typeface="Courier New" panose="02070309020205020404" pitchFamily="49" charset="0"/>
              </a:rPr>
              <a:t>so that SOP prevents scripts in postings from interacting with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brightspace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.ru.nl</a:t>
            </a:r>
            <a:r>
              <a:rPr lang="en-GB" sz="1800" dirty="0">
                <a:cs typeface="Courier New" panose="02070309020205020404" pitchFamily="49" charset="0"/>
              </a:rPr>
              <a:t> content </a:t>
            </a:r>
          </a:p>
          <a:p>
            <a:pPr marL="457200" lvl="1" indent="0">
              <a:buNone/>
            </a:pPr>
            <a:endParaRPr lang="en-GB" sz="1800" dirty="0"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1800" dirty="0">
              <a:cs typeface="Courier New" pitchFamily="49" charset="0"/>
            </a:endParaRPr>
          </a:p>
          <a:p>
            <a:pPr marL="57150" indent="0">
              <a:buNone/>
            </a:pPr>
            <a:r>
              <a:rPr lang="en-US" sz="1800" dirty="0">
                <a:cs typeface="Courier New" pitchFamily="49" charset="0"/>
              </a:rPr>
              <a:t>Gmail uses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googleusercontent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.com </a:t>
            </a:r>
            <a:r>
              <a:rPr lang="en-US" sz="1800" dirty="0">
                <a:cs typeface="Courier New" pitchFamily="49" charset="0"/>
              </a:rPr>
              <a:t> for this purpose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5D73D2DC-12D1-F5D1-94FC-4A94126A9057}"/>
              </a:ext>
            </a:extLst>
          </p:cNvPr>
          <p:cNvSpPr/>
          <p:nvPr/>
        </p:nvSpPr>
        <p:spPr>
          <a:xfrm>
            <a:off x="5076056" y="964523"/>
            <a:ext cx="3518028" cy="1891826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z="16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600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trusted content</a:t>
            </a:r>
            <a:endParaRPr lang="en-US" sz="1600" b="1" spc="-1" dirty="0">
              <a:solidFill>
                <a:srgbClr val="000000"/>
              </a:solidFill>
              <a:latin typeface="Arial Rounded MT Bold" panose="020F0704030504030204" pitchFamily="34" charset="0"/>
              <a:cs typeface="Courier New" panose="02070309020205020404" pitchFamily="49" charset="0"/>
            </a:endParaRPr>
          </a:p>
          <a:p>
            <a:pPr algn="r"/>
            <a:endParaRPr lang="en-US" sz="2400" b="1" spc="-1" dirty="0">
              <a:solidFill>
                <a:srgbClr val="000000"/>
              </a:solidFill>
              <a:latin typeface="Arial Rounded MT Bold" panose="020F0704030504030204" pitchFamily="34" charset="0"/>
              <a:cs typeface="Courier New" panose="02070309020205020404" pitchFamily="49" charset="0"/>
            </a:endParaRPr>
          </a:p>
          <a:p>
            <a:r>
              <a:rPr lang="en-GB" sz="2400" b="1" spc="-1" dirty="0">
                <a:solidFill>
                  <a:srgbClr val="000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rPr>
              <a:t> </a:t>
            </a:r>
            <a:endParaRPr lang="nl-NL" sz="2000" b="1" dirty="0"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10" name="CustomShape 4">
            <a:extLst>
              <a:ext uri="{FF2B5EF4-FFF2-40B4-BE49-F238E27FC236}">
                <a16:creationId xmlns:a16="http://schemas.microsoft.com/office/drawing/2014/main" id="{46F320F7-457D-D8D1-0100-642CFE2F9D94}"/>
              </a:ext>
            </a:extLst>
          </p:cNvPr>
          <p:cNvSpPr/>
          <p:nvPr/>
        </p:nvSpPr>
        <p:spPr>
          <a:xfrm>
            <a:off x="6553200" y="1883224"/>
            <a:ext cx="1691208" cy="68168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16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malicious forum posting</a:t>
            </a:r>
          </a:p>
        </p:txBody>
      </p:sp>
      <p:pic>
        <p:nvPicPr>
          <p:cNvPr id="11" name="Picture 2" descr="C:\Users\erikpoll\Desktop\.png">
            <a:extLst>
              <a:ext uri="{FF2B5EF4-FFF2-40B4-BE49-F238E27FC236}">
                <a16:creationId xmlns:a16="http://schemas.microsoft.com/office/drawing/2014/main" id="{1A8E62F3-C3E3-6C9E-0EAD-337DD1CAB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910436"/>
            <a:ext cx="332197" cy="332197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27A75E-A792-2000-31F4-D11C8E2E0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r="41" b="86720"/>
          <a:stretch/>
        </p:blipFill>
        <p:spPr>
          <a:xfrm>
            <a:off x="5078274" y="962159"/>
            <a:ext cx="3515810" cy="45061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0C33B0-B084-363D-8E25-81F365F0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83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New features introduced in HTML5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HTML5 introduced two features to tighten the sandbox that browsers provide: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0033CC"/>
                </a:solidFill>
              </a:rPr>
              <a:t>sandboxing for </a:t>
            </a:r>
            <a:r>
              <a:rPr lang="en-GB" dirty="0" err="1">
                <a:solidFill>
                  <a:srgbClr val="0033CC"/>
                </a:solidFill>
              </a:rPr>
              <a:t>iframes</a:t>
            </a:r>
            <a:r>
              <a:rPr lang="en-GB" dirty="0">
                <a:solidFill>
                  <a:srgbClr val="0033CC"/>
                </a:solidFill>
              </a:rPr>
              <a:t> </a:t>
            </a:r>
          </a:p>
          <a:p>
            <a:pPr lvl="1"/>
            <a:r>
              <a:rPr lang="en-GB" dirty="0"/>
              <a:t>in HTML</a:t>
            </a:r>
          </a:p>
          <a:p>
            <a:pPr lvl="1"/>
            <a:endParaRPr lang="en-GB" dirty="0"/>
          </a:p>
          <a:p>
            <a:r>
              <a:rPr lang="nl-NL" dirty="0">
                <a:solidFill>
                  <a:srgbClr val="0033CC"/>
                </a:solidFill>
              </a:rPr>
              <a:t>CSP (Content Security Policy</a:t>
            </a:r>
            <a:r>
              <a:rPr lang="en-GB" dirty="0">
                <a:solidFill>
                  <a:srgbClr val="0033CC"/>
                </a:solidFill>
              </a:rPr>
              <a:t>)</a:t>
            </a:r>
          </a:p>
          <a:p>
            <a:pPr lvl="1"/>
            <a:r>
              <a:rPr lang="en-GB" dirty="0"/>
              <a:t>in HTTP header</a:t>
            </a:r>
          </a:p>
          <a:p>
            <a:pPr lvl="1"/>
            <a:endParaRPr lang="en-GB" dirty="0">
              <a:solidFill>
                <a:srgbClr val="0033CC"/>
              </a:solidFill>
            </a:endParaRPr>
          </a:p>
          <a:p>
            <a:pPr lvl="1"/>
            <a:endParaRPr lang="en-GB" dirty="0">
              <a:solidFill>
                <a:srgbClr val="0033CC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E70FBC-CDC1-37B7-931A-5DC8D4050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77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5"/>
          <p:cNvSpPr/>
          <p:nvPr/>
        </p:nvSpPr>
        <p:spPr>
          <a:xfrm>
            <a:off x="5842879" y="2184366"/>
            <a:ext cx="2581560" cy="16766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 server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8645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Recall: injection attacks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68303" y="2032618"/>
            <a:ext cx="274312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malicious  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ieces NFI" panose="02000000000000000000" pitchFamily="2" charset="0"/>
                <a:ea typeface="+mn-ea"/>
                <a:cs typeface="+mn-cs"/>
              </a:rPr>
              <a:t>input</a:t>
            </a:r>
            <a:endParaRPr kumimoji="0" lang="en-GB" sz="36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ieces NFI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Right Arrow 53"/>
          <p:cNvSpPr/>
          <p:nvPr/>
        </p:nvSpPr>
        <p:spPr>
          <a:xfrm>
            <a:off x="3322340" y="2584495"/>
            <a:ext cx="2319842" cy="4980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24" name="CustomShape 5"/>
          <p:cNvSpPr/>
          <p:nvPr/>
        </p:nvSpPr>
        <p:spPr>
          <a:xfrm>
            <a:off x="885346" y="2162927"/>
            <a:ext cx="2042714" cy="16766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browser</a:t>
            </a:r>
            <a:endParaRPr kumimoji="0" lang="en-US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63" y="1419282"/>
            <a:ext cx="1190625" cy="1190625"/>
          </a:xfrm>
          <a:prstGeom prst="rect">
            <a:avLst/>
          </a:prstGeom>
        </p:spPr>
      </p:pic>
      <p:pic>
        <p:nvPicPr>
          <p:cNvPr id="1026" name="Picture 2" descr="C:\Users\erikpoll\Desktop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88" y="1592064"/>
            <a:ext cx="1128001" cy="1128001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651338" y="5220903"/>
            <a:ext cx="7361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Processing</a:t>
            </a:r>
            <a:r>
              <a:rPr kumimoji="0" lang="en-GB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 of data that contains </a:t>
            </a:r>
            <a: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user input  </a:t>
            </a:r>
            <a:br>
              <a:rPr kumimoji="0" lang="en-GB" sz="20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by the OS, file system, SQL database, …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6098" y="4643368"/>
            <a:ext cx="818202" cy="593438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 rot="1800000" flipH="1" flipV="1">
            <a:off x="7376330" y="2548497"/>
            <a:ext cx="72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hthoek 25"/>
          <p:cNvSpPr/>
          <p:nvPr/>
        </p:nvSpPr>
        <p:spPr>
          <a:xfrm flipH="1" flipV="1">
            <a:off x="4554908" y="2760618"/>
            <a:ext cx="200697" cy="160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hthoek 26"/>
          <p:cNvSpPr/>
          <p:nvPr/>
        </p:nvSpPr>
        <p:spPr>
          <a:xfrm rot="2400000" flipH="1" flipV="1">
            <a:off x="6963535" y="2516401"/>
            <a:ext cx="130995" cy="1470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hthoek 27"/>
          <p:cNvSpPr/>
          <p:nvPr/>
        </p:nvSpPr>
        <p:spPr>
          <a:xfrm flipH="1" flipV="1">
            <a:off x="4863446" y="2750285"/>
            <a:ext cx="200697" cy="160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hthoek 28"/>
          <p:cNvSpPr/>
          <p:nvPr/>
        </p:nvSpPr>
        <p:spPr>
          <a:xfrm flipH="1" flipV="1">
            <a:off x="4228684" y="2754942"/>
            <a:ext cx="200697" cy="160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Curved Down Arrow 19"/>
          <p:cNvSpPr/>
          <p:nvPr/>
        </p:nvSpPr>
        <p:spPr>
          <a:xfrm>
            <a:off x="6845529" y="1700808"/>
            <a:ext cx="964700" cy="576064"/>
          </a:xfrm>
          <a:prstGeom prst="curvedDownArrow">
            <a:avLst>
              <a:gd name="adj1" fmla="val 25000"/>
              <a:gd name="adj2" fmla="val 67231"/>
              <a:gd name="adj3" fmla="val 274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41"/>
          <p:cNvCxnSpPr/>
          <p:nvPr/>
        </p:nvCxnSpPr>
        <p:spPr>
          <a:xfrm flipH="1">
            <a:off x="7461506" y="1885697"/>
            <a:ext cx="117267" cy="54441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9"/>
          <p:cNvCxnSpPr/>
          <p:nvPr/>
        </p:nvCxnSpPr>
        <p:spPr>
          <a:xfrm>
            <a:off x="6927536" y="1870579"/>
            <a:ext cx="202993" cy="144016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oomdiagram: Magnetische schijf 6"/>
          <p:cNvSpPr/>
          <p:nvPr/>
        </p:nvSpPr>
        <p:spPr>
          <a:xfrm>
            <a:off x="7143809" y="4305414"/>
            <a:ext cx="1624046" cy="1064368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SQL database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730C3F-1E88-E0E4-1A28-1F15764F1064}"/>
              </a:ext>
            </a:extLst>
          </p:cNvPr>
          <p:cNvGrpSpPr/>
          <p:nvPr/>
        </p:nvGrpSpPr>
        <p:grpSpPr>
          <a:xfrm>
            <a:off x="7858274" y="4338684"/>
            <a:ext cx="745526" cy="523311"/>
            <a:chOff x="7941274" y="4074284"/>
            <a:chExt cx="745526" cy="523311"/>
          </a:xfrm>
        </p:grpSpPr>
        <p:sp>
          <p:nvSpPr>
            <p:cNvPr id="30" name="Rechthoek 29"/>
            <p:cNvSpPr/>
            <p:nvPr/>
          </p:nvSpPr>
          <p:spPr>
            <a:xfrm rot="1800000" flipH="1" flipV="1">
              <a:off x="8396322" y="4185512"/>
              <a:ext cx="56233" cy="58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Rechthoek 32"/>
            <p:cNvSpPr/>
            <p:nvPr/>
          </p:nvSpPr>
          <p:spPr>
            <a:xfrm rot="2400000" flipH="1" flipV="1">
              <a:off x="8011742" y="4197052"/>
              <a:ext cx="102309" cy="1200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1274" y="4074284"/>
              <a:ext cx="745526" cy="52331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F018EF-7EB9-BA00-653D-1303A31E76AD}"/>
              </a:ext>
            </a:extLst>
          </p:cNvPr>
          <p:cNvGrpSpPr/>
          <p:nvPr/>
        </p:nvGrpSpPr>
        <p:grpSpPr>
          <a:xfrm>
            <a:off x="7287404" y="3463733"/>
            <a:ext cx="498058" cy="1016162"/>
            <a:chOff x="7287404" y="3463733"/>
            <a:chExt cx="498058" cy="1016162"/>
          </a:xfrm>
        </p:grpSpPr>
        <p:sp>
          <p:nvSpPr>
            <p:cNvPr id="39" name="Right Arrow 53"/>
            <p:cNvSpPr/>
            <p:nvPr/>
          </p:nvSpPr>
          <p:spPr>
            <a:xfrm rot="3530335">
              <a:off x="7028352" y="3722785"/>
              <a:ext cx="1016162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cxnSp>
          <p:nvCxnSpPr>
            <p:cNvPr id="38" name="Straight Arrow Connector 41"/>
            <p:cNvCxnSpPr/>
            <p:nvPr/>
          </p:nvCxnSpPr>
          <p:spPr>
            <a:xfrm flipH="1">
              <a:off x="7402873" y="3806607"/>
              <a:ext cx="117267" cy="54441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1"/>
            <p:cNvCxnSpPr/>
            <p:nvPr/>
          </p:nvCxnSpPr>
          <p:spPr>
            <a:xfrm flipH="1">
              <a:off x="7515553" y="3981312"/>
              <a:ext cx="107811" cy="8793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9952" y="2304630"/>
            <a:ext cx="901639" cy="6410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593EF-295C-2449-B1F0-D4D96484FD49}"/>
              </a:ext>
            </a:extLst>
          </p:cNvPr>
          <p:cNvSpPr/>
          <p:nvPr/>
        </p:nvSpPr>
        <p:spPr>
          <a:xfrm>
            <a:off x="4661988" y="3806607"/>
            <a:ext cx="914400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E4DF55-79DD-DD85-65A1-83BCAEAD2802}"/>
              </a:ext>
            </a:extLst>
          </p:cNvPr>
          <p:cNvSpPr/>
          <p:nvPr/>
        </p:nvSpPr>
        <p:spPr>
          <a:xfrm>
            <a:off x="5722952" y="4295635"/>
            <a:ext cx="1170948" cy="78708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file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system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28A37D-56DE-A38E-88E8-E6E6ECF3B155}"/>
              </a:ext>
            </a:extLst>
          </p:cNvPr>
          <p:cNvGrpSpPr/>
          <p:nvPr/>
        </p:nvGrpSpPr>
        <p:grpSpPr>
          <a:xfrm rot="4795825">
            <a:off x="5573507" y="3181667"/>
            <a:ext cx="498058" cy="1016162"/>
            <a:chOff x="7287404" y="3463733"/>
            <a:chExt cx="498058" cy="1016162"/>
          </a:xfrm>
        </p:grpSpPr>
        <p:sp>
          <p:nvSpPr>
            <p:cNvPr id="22" name="Right Arrow 53">
              <a:extLst>
                <a:ext uri="{FF2B5EF4-FFF2-40B4-BE49-F238E27FC236}">
                  <a16:creationId xmlns:a16="http://schemas.microsoft.com/office/drawing/2014/main" id="{8CE6FFBF-142B-3ACC-7AB1-3A18C10D8619}"/>
                </a:ext>
              </a:extLst>
            </p:cNvPr>
            <p:cNvSpPr/>
            <p:nvPr/>
          </p:nvSpPr>
          <p:spPr>
            <a:xfrm rot="3530335">
              <a:off x="7028352" y="3722785"/>
              <a:ext cx="1016162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cxnSp>
          <p:nvCxnSpPr>
            <p:cNvPr id="23" name="Straight Arrow Connector 41">
              <a:extLst>
                <a:ext uri="{FF2B5EF4-FFF2-40B4-BE49-F238E27FC236}">
                  <a16:creationId xmlns:a16="http://schemas.microsoft.com/office/drawing/2014/main" id="{89476FEB-A905-3173-2916-722719BA039F}"/>
                </a:ext>
              </a:extLst>
            </p:cNvPr>
            <p:cNvCxnSpPr/>
            <p:nvPr/>
          </p:nvCxnSpPr>
          <p:spPr>
            <a:xfrm flipH="1">
              <a:off x="7402873" y="3806607"/>
              <a:ext cx="117267" cy="54441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41">
              <a:extLst>
                <a:ext uri="{FF2B5EF4-FFF2-40B4-BE49-F238E27FC236}">
                  <a16:creationId xmlns:a16="http://schemas.microsoft.com/office/drawing/2014/main" id="{3910EAA8-03DA-2273-42BC-5ECEB0B79D15}"/>
                </a:ext>
              </a:extLst>
            </p:cNvPr>
            <p:cNvCxnSpPr/>
            <p:nvPr/>
          </p:nvCxnSpPr>
          <p:spPr>
            <a:xfrm flipH="1">
              <a:off x="7515553" y="3981312"/>
              <a:ext cx="107811" cy="8793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A5B80E-5404-9713-F92C-682932AA8AD8}"/>
              </a:ext>
            </a:extLst>
          </p:cNvPr>
          <p:cNvGrpSpPr/>
          <p:nvPr/>
        </p:nvGrpSpPr>
        <p:grpSpPr>
          <a:xfrm rot="3684785">
            <a:off x="6132541" y="3570935"/>
            <a:ext cx="498058" cy="1016162"/>
            <a:chOff x="7287404" y="3463733"/>
            <a:chExt cx="498058" cy="1016162"/>
          </a:xfrm>
        </p:grpSpPr>
        <p:sp>
          <p:nvSpPr>
            <p:cNvPr id="37" name="Right Arrow 53">
              <a:extLst>
                <a:ext uri="{FF2B5EF4-FFF2-40B4-BE49-F238E27FC236}">
                  <a16:creationId xmlns:a16="http://schemas.microsoft.com/office/drawing/2014/main" id="{88FE8BA7-4A39-F421-6EAD-26ACEF7A6D41}"/>
                </a:ext>
              </a:extLst>
            </p:cNvPr>
            <p:cNvSpPr/>
            <p:nvPr/>
          </p:nvSpPr>
          <p:spPr>
            <a:xfrm rot="3530335">
              <a:off x="7028352" y="3722785"/>
              <a:ext cx="1016162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  <p:cxnSp>
          <p:nvCxnSpPr>
            <p:cNvPr id="40" name="Straight Arrow Connector 41">
              <a:extLst>
                <a:ext uri="{FF2B5EF4-FFF2-40B4-BE49-F238E27FC236}">
                  <a16:creationId xmlns:a16="http://schemas.microsoft.com/office/drawing/2014/main" id="{D4259F40-362E-29E3-17B6-E9EEF824E6E5}"/>
                </a:ext>
              </a:extLst>
            </p:cNvPr>
            <p:cNvCxnSpPr/>
            <p:nvPr/>
          </p:nvCxnSpPr>
          <p:spPr>
            <a:xfrm flipH="1">
              <a:off x="7402873" y="3806607"/>
              <a:ext cx="117267" cy="54441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BFB615B-1408-62F9-4F8B-A13155EACAD2}"/>
                </a:ext>
              </a:extLst>
            </p:cNvPr>
            <p:cNvCxnSpPr/>
            <p:nvPr/>
          </p:nvCxnSpPr>
          <p:spPr>
            <a:xfrm flipH="1">
              <a:off x="7515553" y="3981312"/>
              <a:ext cx="107811" cy="8793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885AFC-EA2C-2F7D-BEA0-0A370F055FB2}"/>
              </a:ext>
            </a:extLst>
          </p:cNvPr>
          <p:cNvGrpSpPr/>
          <p:nvPr/>
        </p:nvGrpSpPr>
        <p:grpSpPr>
          <a:xfrm>
            <a:off x="4815492" y="3800048"/>
            <a:ext cx="600141" cy="373457"/>
            <a:chOff x="7941274" y="4074284"/>
            <a:chExt cx="745526" cy="523311"/>
          </a:xfrm>
        </p:grpSpPr>
        <p:sp>
          <p:nvSpPr>
            <p:cNvPr id="48" name="Rechthoek 29">
              <a:extLst>
                <a:ext uri="{FF2B5EF4-FFF2-40B4-BE49-F238E27FC236}">
                  <a16:creationId xmlns:a16="http://schemas.microsoft.com/office/drawing/2014/main" id="{EC7150C5-01D2-49FF-D207-5874D49B7F7F}"/>
                </a:ext>
              </a:extLst>
            </p:cNvPr>
            <p:cNvSpPr/>
            <p:nvPr/>
          </p:nvSpPr>
          <p:spPr>
            <a:xfrm rot="1800000" flipH="1" flipV="1">
              <a:off x="8396322" y="4185512"/>
              <a:ext cx="56233" cy="58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Rechthoek 32">
              <a:extLst>
                <a:ext uri="{FF2B5EF4-FFF2-40B4-BE49-F238E27FC236}">
                  <a16:creationId xmlns:a16="http://schemas.microsoft.com/office/drawing/2014/main" id="{65EA58D3-DCD6-9FEE-E37B-FC3E0FB78063}"/>
                </a:ext>
              </a:extLst>
            </p:cNvPr>
            <p:cNvSpPr/>
            <p:nvPr/>
          </p:nvSpPr>
          <p:spPr>
            <a:xfrm rot="2400000" flipH="1" flipV="1">
              <a:off x="8011742" y="4197052"/>
              <a:ext cx="102309" cy="1200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0" name="Afbeelding 34">
              <a:extLst>
                <a:ext uri="{FF2B5EF4-FFF2-40B4-BE49-F238E27FC236}">
                  <a16:creationId xmlns:a16="http://schemas.microsoft.com/office/drawing/2014/main" id="{67D0D9FA-3217-689E-E36F-231728749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1274" y="4074284"/>
              <a:ext cx="745526" cy="5233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12607F-7189-C80A-9606-49A95336CF7B}"/>
              </a:ext>
            </a:extLst>
          </p:cNvPr>
          <p:cNvGrpSpPr/>
          <p:nvPr/>
        </p:nvGrpSpPr>
        <p:grpSpPr>
          <a:xfrm>
            <a:off x="6350424" y="4420536"/>
            <a:ext cx="600141" cy="373457"/>
            <a:chOff x="7941274" y="4074284"/>
            <a:chExt cx="745526" cy="523311"/>
          </a:xfrm>
        </p:grpSpPr>
        <p:sp>
          <p:nvSpPr>
            <p:cNvPr id="52" name="Rechthoek 29">
              <a:extLst>
                <a:ext uri="{FF2B5EF4-FFF2-40B4-BE49-F238E27FC236}">
                  <a16:creationId xmlns:a16="http://schemas.microsoft.com/office/drawing/2014/main" id="{1093E6F6-A497-3FE4-29ED-1EDE728DF3E8}"/>
                </a:ext>
              </a:extLst>
            </p:cNvPr>
            <p:cNvSpPr/>
            <p:nvPr/>
          </p:nvSpPr>
          <p:spPr>
            <a:xfrm rot="1800000" flipH="1" flipV="1">
              <a:off x="8396322" y="4185512"/>
              <a:ext cx="56233" cy="58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Rechthoek 32">
              <a:extLst>
                <a:ext uri="{FF2B5EF4-FFF2-40B4-BE49-F238E27FC236}">
                  <a16:creationId xmlns:a16="http://schemas.microsoft.com/office/drawing/2014/main" id="{7EFF8579-162B-ED40-A20D-803CD40C6E89}"/>
                </a:ext>
              </a:extLst>
            </p:cNvPr>
            <p:cNvSpPr/>
            <p:nvPr/>
          </p:nvSpPr>
          <p:spPr>
            <a:xfrm rot="2400000" flipH="1" flipV="1">
              <a:off x="8011742" y="4197052"/>
              <a:ext cx="102309" cy="1200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4" name="Afbeelding 34">
              <a:extLst>
                <a:ext uri="{FF2B5EF4-FFF2-40B4-BE49-F238E27FC236}">
                  <a16:creationId xmlns:a16="http://schemas.microsoft.com/office/drawing/2014/main" id="{59C3F6DC-D364-9BA1-3250-8FB631112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1274" y="4074284"/>
              <a:ext cx="745526" cy="523311"/>
            </a:xfrm>
            <a:prstGeom prst="rect">
              <a:avLst/>
            </a:prstGeom>
          </p:spPr>
        </p:pic>
      </p:grpSp>
      <p:pic>
        <p:nvPicPr>
          <p:cNvPr id="13" name="Afbeelding 17">
            <a:extLst>
              <a:ext uri="{FF2B5EF4-FFF2-40B4-BE49-F238E27FC236}">
                <a16:creationId xmlns:a16="http://schemas.microsoft.com/office/drawing/2014/main" id="{F9AF5A84-A3F4-C0BC-F14B-AB41A0359C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68" y="3822806"/>
            <a:ext cx="354081" cy="389100"/>
          </a:xfrm>
          <a:prstGeom prst="rect">
            <a:avLst/>
          </a:prstGeom>
        </p:spPr>
      </p:pic>
      <p:pic>
        <p:nvPicPr>
          <p:cNvPr id="20" name="Afbeelding 17">
            <a:extLst>
              <a:ext uri="{FF2B5EF4-FFF2-40B4-BE49-F238E27FC236}">
                <a16:creationId xmlns:a16="http://schemas.microsoft.com/office/drawing/2014/main" id="{D0698410-62BA-33B6-EE78-99302AEF6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414" y="4050690"/>
            <a:ext cx="354081" cy="389100"/>
          </a:xfrm>
          <a:prstGeom prst="rect">
            <a:avLst/>
          </a:prstGeom>
        </p:spPr>
      </p:pic>
      <p:pic>
        <p:nvPicPr>
          <p:cNvPr id="43" name="Afbeelding 17">
            <a:extLst>
              <a:ext uri="{FF2B5EF4-FFF2-40B4-BE49-F238E27FC236}">
                <a16:creationId xmlns:a16="http://schemas.microsoft.com/office/drawing/2014/main" id="{78CE7951-2EF8-B4D8-165C-BFDCCB78C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619" y="4737032"/>
            <a:ext cx="354081" cy="3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111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Sandboxing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iframes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005288"/>
            <a:ext cx="8229600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solidFill>
                  <a:srgbClr val="0033CC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sandbox</a:t>
            </a:r>
            <a:r>
              <a:rPr lang="nl-NL" dirty="0"/>
              <a:t> option instructs browser to restrict what an iframe can do</a:t>
            </a:r>
          </a:p>
          <a:p>
            <a:r>
              <a:rPr lang="nl-NL" sz="1800" dirty="0">
                <a:cs typeface="Courier New" panose="02070309020205020404" pitchFamily="49" charset="0"/>
              </a:rPr>
              <a:t>Turning this option on with</a:t>
            </a:r>
          </a:p>
          <a:p>
            <a:pPr marL="0" indent="0">
              <a:buNone/>
            </a:pPr>
            <a:r>
              <a:rPr lang="nl-NL" sz="1800" b="1" dirty="0">
                <a:latin typeface="Arial Narrow" panose="020B0606020202030204" pitchFamily="34" charset="0"/>
                <a:cs typeface="Courier New" panose="02070309020205020404" pitchFamily="49" charset="0"/>
              </a:rPr>
              <a:t>            &lt;iframe </a:t>
            </a:r>
            <a:r>
              <a:rPr lang="nl-NL" sz="1800" b="1" dirty="0">
                <a:solidFill>
                  <a:srgbClr val="0033CC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sandbox</a:t>
            </a:r>
            <a:r>
              <a:rPr lang="nl-NL" sz="1800" b="1" dirty="0">
                <a:latin typeface="Arial Narrow" panose="020B0606020202030204" pitchFamily="34" charset="0"/>
                <a:cs typeface="Courier New" panose="02070309020205020404" pitchFamily="49" charset="0"/>
              </a:rPr>
              <a:t> src="..."&gt;  &lt;/iframe&gt;</a:t>
            </a:r>
          </a:p>
          <a:p>
            <a:pPr marL="0" indent="0">
              <a:buNone/>
            </a:pPr>
            <a:r>
              <a:rPr lang="nl-NL" sz="1800" b="1" dirty="0">
                <a:latin typeface="Arial Narrow" panose="020B0606020202030204" pitchFamily="34" charset="0"/>
                <a:cs typeface="Courier New" panose="02070309020205020404" pitchFamily="49" charset="0"/>
              </a:rPr>
              <a:t>      </a:t>
            </a:r>
            <a:r>
              <a:rPr lang="nl-NL" sz="1800" dirty="0" err="1">
                <a:cs typeface="Courier New" panose="02070309020205020404" pitchFamily="49" charset="0"/>
              </a:rPr>
              <a:t>imposes</a:t>
            </a:r>
            <a:r>
              <a:rPr lang="nl-NL" sz="1800" dirty="0">
                <a:cs typeface="Courier New" panose="02070309020205020404" pitchFamily="49" charset="0"/>
              </a:rPr>
              <a:t> many restrictions, incl.</a:t>
            </a:r>
          </a:p>
          <a:p>
            <a:pPr lvl="1"/>
            <a:r>
              <a:rPr lang="nl-NL" sz="1800" dirty="0">
                <a:solidFill>
                  <a:srgbClr val="008000"/>
                </a:solidFill>
                <a:cs typeface="Courier New" panose="02070309020205020404" pitchFamily="49" charset="0"/>
              </a:rPr>
              <a:t>no JavaScript can be executed  </a:t>
            </a:r>
          </a:p>
          <a:p>
            <a:pPr lvl="1"/>
            <a:r>
              <a:rPr lang="nl-NL" sz="1800" dirty="0">
                <a:solidFill>
                  <a:srgbClr val="008000"/>
                </a:solidFill>
                <a:cs typeface="Courier New" panose="02070309020205020404" pitchFamily="49" charset="0"/>
              </a:rPr>
              <a:t>pop-up windows are blocked</a:t>
            </a:r>
          </a:p>
          <a:p>
            <a:pPr lvl="1"/>
            <a:r>
              <a:rPr lang="nl-NL" sz="1800" dirty="0">
                <a:solidFill>
                  <a:srgbClr val="008000"/>
                </a:solidFill>
                <a:cs typeface="Courier New" panose="02070309020205020404" pitchFamily="49" charset="0"/>
              </a:rPr>
              <a:t>sending of forms is blocked</a:t>
            </a:r>
          </a:p>
          <a:p>
            <a:pPr lvl="1"/>
            <a:r>
              <a:rPr lang="nl-NL" sz="1800" dirty="0">
                <a:solidFill>
                  <a:srgbClr val="008000"/>
                </a:solidFill>
                <a:cs typeface="Courier New" panose="02070309020205020404" pitchFamily="49" charset="0"/>
              </a:rPr>
              <a:t>frame content is given special origin that always fails SOP check</a:t>
            </a:r>
            <a:endParaRPr lang="nl-NL" sz="1800" dirty="0">
              <a:cs typeface="Courier New" panose="02070309020205020404" pitchFamily="49" charset="0"/>
            </a:endParaRPr>
          </a:p>
          <a:p>
            <a:r>
              <a:rPr lang="nl-NL" sz="1800" dirty="0">
                <a:cs typeface="Courier New" panose="02070309020205020404" pitchFamily="49" charset="0"/>
              </a:rPr>
              <a:t>These restrictions can be lifted one-by-one, eg</a:t>
            </a:r>
          </a:p>
          <a:p>
            <a:pPr marL="0" indent="0">
              <a:buNone/>
            </a:pPr>
            <a:r>
              <a:rPr lang="nl-NL" b="1" dirty="0">
                <a:latin typeface="Arial Narrow" panose="020B0606020202030204" pitchFamily="34" charset="0"/>
                <a:cs typeface="Courier New" panose="02070309020205020404" pitchFamily="49" charset="0"/>
              </a:rPr>
              <a:t>          &lt;iframe </a:t>
            </a:r>
            <a:r>
              <a:rPr lang="nl-NL" b="1" dirty="0">
                <a:solidFill>
                  <a:srgbClr val="0033CC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sandbox</a:t>
            </a:r>
            <a:r>
              <a:rPr lang="nl-NL" b="1" dirty="0">
                <a:latin typeface="Arial Narrow" panose="020B0606020202030204" pitchFamily="34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allow-scripts allow-forms allow-pop-ups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8000"/>
                </a:solidFill>
                <a:latin typeface="Arial Narrow" panose="020B0606020202030204" pitchFamily="34" charset="0"/>
              </a:rPr>
              <a:t>                                        allow-same-origin </a:t>
            </a:r>
            <a:r>
              <a:rPr lang="nl-NL" b="1" dirty="0">
                <a:latin typeface="Arial Narrow" panose="020B0606020202030204" pitchFamily="34" charset="0"/>
                <a:cs typeface="Courier New" panose="02070309020205020404" pitchFamily="49" charset="0"/>
              </a:rPr>
              <a:t>src="..."&gt; &lt;/ &gt;</a:t>
            </a:r>
            <a:endParaRPr lang="nl-NL" sz="16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6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nl-NL" sz="1600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600" dirty="0">
                <a:cs typeface="Courier New" panose="02070309020205020404" pitchFamily="49" charset="0"/>
              </a:rPr>
              <a:t>For full list of options see                                                                              </a:t>
            </a:r>
          </a:p>
          <a:p>
            <a:pPr marL="0" indent="0">
              <a:buNone/>
            </a:pPr>
            <a:r>
              <a:rPr lang="nl-NL" sz="1600" b="1" dirty="0">
                <a:latin typeface="Arial Narrow" panose="020B0606020202030204" pitchFamily="34" charset="0"/>
                <a:cs typeface="Courier New" panose="02070309020205020404" pitchFamily="49" charset="0"/>
              </a:rPr>
              <a:t>https://developer.mozilla.org/en-US/docs/Web/HTML/Element/iframe#attr-sandbox</a:t>
            </a:r>
          </a:p>
          <a:p>
            <a:pPr marL="0" indent="0">
              <a:buNone/>
            </a:pPr>
            <a:endParaRPr lang="en-GB" sz="1600" b="1" dirty="0"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C7E18-7A77-A071-8789-B50E3CD6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865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400" dirty="0"/>
              <a:t>CSP (Content Security Policy) 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/>
              <a:t>CSP header specifies </a:t>
            </a:r>
            <a:r>
              <a:rPr lang="nl-NL" sz="1800" dirty="0">
                <a:solidFill>
                  <a:srgbClr val="0033CC"/>
                </a:solidFill>
              </a:rPr>
              <a:t>allow-list of resources (eg scripts, images, ..) </a:t>
            </a:r>
            <a:r>
              <a:rPr lang="nl-NL" sz="1800" dirty="0"/>
              <a:t>to the browser</a:t>
            </a:r>
          </a:p>
          <a:p>
            <a:pPr marL="0" indent="0">
              <a:buNone/>
            </a:pPr>
            <a:r>
              <a:rPr lang="nl-NL" sz="1600" dirty="0"/>
              <a:t>        </a:t>
            </a:r>
            <a:r>
              <a:rPr lang="nl-NL" sz="1800" dirty="0"/>
              <a:t>For example   </a:t>
            </a:r>
            <a:r>
              <a:rPr lang="en-GB" sz="1800" b="1" dirty="0">
                <a:latin typeface="Arial Narrow" panose="020B0606020202030204" pitchFamily="34" charset="0"/>
                <a:cs typeface="Courier New" panose="02070309020205020404" pitchFamily="49" charset="0"/>
              </a:rPr>
              <a:t>Content-Security-Policy: </a:t>
            </a: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script-</a:t>
            </a:r>
            <a:r>
              <a:rPr lang="en-GB" sz="1800" b="1" dirty="0" err="1">
                <a:solidFill>
                  <a:srgbClr val="0033CC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src</a:t>
            </a:r>
            <a:r>
              <a:rPr lang="en-GB" sz="1800" b="1" dirty="0">
                <a:latin typeface="Arial Narrow" panose="020B0606020202030204" pitchFamily="34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'self' https://apis.google.com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9900"/>
                </a:solidFill>
              </a:rPr>
              <a:t>                                                                 </a:t>
            </a:r>
            <a:r>
              <a:rPr lang="en-GB" sz="1800" b="1" dirty="0" err="1">
                <a:solidFill>
                  <a:srgbClr val="0033CC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img-src</a:t>
            </a:r>
            <a:r>
              <a:rPr lang="en-GB" sz="1800" b="1" dirty="0">
                <a:latin typeface="Arial Narrow" panose="020B0606020202030204" pitchFamily="34" charset="0"/>
                <a:cs typeface="Courier New" panose="02070309020205020404" pitchFamily="49" charset="0"/>
              </a:rPr>
              <a:t> </a:t>
            </a: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https://</a:t>
            </a:r>
            <a:r>
              <a:rPr lang="en-US" sz="1800" b="1" dirty="0">
                <a:solidFill>
                  <a:srgbClr val="008000"/>
                </a:solidFill>
                <a:latin typeface="Arial Narrow" panose="020B0606020202030204" pitchFamily="34" charset="0"/>
                <a:cs typeface="Courier New" panose="02070309020205020404" pitchFamily="49" charset="0"/>
              </a:rPr>
              <a:t>disney.com</a:t>
            </a:r>
            <a:endParaRPr lang="nl-NL" sz="1800" dirty="0">
              <a:solidFill>
                <a:srgbClr val="008000"/>
              </a:solidFill>
            </a:endParaRPr>
          </a:p>
          <a:p>
            <a:pPr marL="400050" lvl="1" indent="0">
              <a:buNone/>
            </a:pPr>
            <a:r>
              <a:rPr lang="nl-NL" sz="1800" dirty="0"/>
              <a:t>only allows </a:t>
            </a:r>
          </a:p>
          <a:p>
            <a:pPr lvl="1" indent="-342900"/>
            <a:r>
              <a:rPr lang="nl-NL" sz="1800" dirty="0"/>
              <a:t>scripts </a:t>
            </a:r>
            <a:r>
              <a:rPr lang="nl-NL" sz="1800" dirty="0" err="1"/>
              <a:t>downloaded</a:t>
            </a:r>
            <a:r>
              <a:rPr lang="nl-NL" sz="1800" dirty="0"/>
              <a:t> </a:t>
            </a:r>
            <a:r>
              <a:rPr lang="nl-NL" sz="1800" dirty="0" err="1"/>
              <a:t>from</a:t>
            </a:r>
            <a:r>
              <a:rPr lang="nl-NL" sz="1800" dirty="0"/>
              <a:t> </a:t>
            </a:r>
            <a:r>
              <a:rPr lang="nl-NL" sz="1800" dirty="0" err="1"/>
              <a:t>the</a:t>
            </a:r>
            <a:r>
              <a:rPr lang="nl-NL" sz="1800" dirty="0"/>
              <a:t> </a:t>
            </a:r>
            <a:r>
              <a:rPr lang="nl-NL" sz="1800" dirty="0" err="1"/>
              <a:t>same</a:t>
            </a:r>
            <a:r>
              <a:rPr lang="nl-NL" sz="1800" dirty="0"/>
              <a:t> domain (</a:t>
            </a:r>
            <a:r>
              <a:rPr lang="nl-NL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self</a:t>
            </a:r>
            <a:r>
              <a:rPr lang="nl-NL" sz="1800" dirty="0"/>
              <a:t>)  </a:t>
            </a:r>
          </a:p>
          <a:p>
            <a:pPr marL="400050" lvl="1" indent="0">
              <a:buNone/>
            </a:pPr>
            <a:r>
              <a:rPr lang="nl-NL" sz="1800" dirty="0"/>
              <a:t>                                                                                 and </a:t>
            </a:r>
            <a:r>
              <a:rPr lang="nl-NL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apis.google.com</a:t>
            </a:r>
          </a:p>
          <a:p>
            <a:pPr lvl="2" indent="-342900"/>
            <a:r>
              <a:rPr lang="nl-NL" dirty="0"/>
              <a:t>to allow inline scripts, we’d have to add </a:t>
            </a:r>
            <a:r>
              <a:rPr lang="nl-NL" b="1" dirty="0">
                <a:solidFill>
                  <a:srgbClr val="008000"/>
                </a:solidFill>
                <a:latin typeface="Arial Narrow" panose="020B0606020202030204" pitchFamily="34" charset="0"/>
              </a:rPr>
              <a:t>unsafe inline</a:t>
            </a:r>
            <a:endParaRPr lang="nl-NL" b="1" dirty="0">
              <a:solidFill>
                <a:srgbClr val="008000"/>
              </a:solidFill>
              <a:latin typeface="Arial Narrow" panose="020B0606020202030204" pitchFamily="34" charset="0"/>
              <a:cs typeface="Courier New" panose="02070309020205020404" pitchFamily="49" charset="0"/>
            </a:endParaRPr>
          </a:p>
          <a:p>
            <a:pPr lvl="1" indent="-342900"/>
            <a:r>
              <a:rPr lang="nl-NL" sz="1800" dirty="0"/>
              <a:t>images downloaded from</a:t>
            </a:r>
            <a:r>
              <a:rPr lang="nl-NL" sz="1800" dirty="0">
                <a:solidFill>
                  <a:srgbClr val="009900"/>
                </a:solidFill>
              </a:rPr>
              <a:t> </a:t>
            </a:r>
            <a:r>
              <a:rPr lang="nl-NL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disney.com</a:t>
            </a:r>
          </a:p>
          <a:p>
            <a:pPr marL="0" indent="0">
              <a:buNone/>
            </a:pPr>
            <a:r>
              <a:rPr lang="nl-NL" sz="1800" dirty="0">
                <a:cs typeface="Courier New" panose="02070309020205020404" pitchFamily="49" charset="0"/>
              </a:rPr>
              <a:t>The browser enforces this policy at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669" r="1696" b="1707"/>
          <a:stretch/>
        </p:blipFill>
        <p:spPr>
          <a:xfrm>
            <a:off x="2411760" y="4339864"/>
            <a:ext cx="5894312" cy="2329496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54390E3-D52B-FB73-A523-FBA9E8E7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7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CSP problems </a:t>
            </a:r>
            <a:r>
              <a:rPr lang="en-GB" sz="2000" dirty="0"/>
              <a:t>[not exam material]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6856" y="1095464"/>
            <a:ext cx="8229600" cy="5159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33CC"/>
                </a:solidFill>
              </a:rPr>
              <a:t>CSP is very complex and error-prone to use</a:t>
            </a:r>
          </a:p>
          <a:p>
            <a:r>
              <a:rPr lang="en-GB" sz="1600" dirty="0"/>
              <a:t>Simple typos in a CSP policy may mean parts are silently ignored</a:t>
            </a:r>
          </a:p>
          <a:p>
            <a:r>
              <a:rPr lang="en-GB" sz="1600" dirty="0"/>
              <a:t>CSP distinguishes different types of content; if a policy only blocks one type but not the other,  it can be by-passed  </a:t>
            </a:r>
          </a:p>
          <a:p>
            <a:r>
              <a:rPr lang="en-GB" sz="1600" dirty="0"/>
              <a:t>To help in configuring a policy, CSP can run in report-only mode.                </a:t>
            </a:r>
          </a:p>
          <a:p>
            <a:pPr marL="457200" lvl="1" indent="0">
              <a:buNone/>
            </a:pPr>
            <a:r>
              <a:rPr lang="en-GB" sz="1600" dirty="0"/>
              <a:t>The browser then lets violations pas, logs them, and report them to the server.  But many sites run CSP in report-only mode without telling the browser to send the logs anywhere…</a:t>
            </a:r>
          </a:p>
          <a:p>
            <a:r>
              <a:rPr lang="en-GB" sz="1600" dirty="0"/>
              <a:t>If a CSP policy includes certain rich JavaScript libraries as trusted,   it can be by-passed because the libraries can be abused to execute arbitrary code</a:t>
            </a:r>
          </a:p>
          <a:p>
            <a:pPr marL="457200" lvl="1" indent="0">
              <a:buNone/>
            </a:pPr>
            <a:r>
              <a:rPr lang="en-US" sz="1400" dirty="0"/>
              <a:t>[</a:t>
            </a:r>
            <a:r>
              <a:rPr lang="en-GB" sz="1400" dirty="0"/>
              <a:t>Weichselbaum et al., </a:t>
            </a:r>
            <a:r>
              <a:rPr lang="en-US" sz="1400" dirty="0"/>
              <a:t>CSP Is Dead, Long Live CSP! On the Insecurity of Whitelists and the Future of Content Security Policy, CCS 2016]</a:t>
            </a:r>
          </a:p>
          <a:p>
            <a:pPr marL="457200" lvl="1" indent="0">
              <a:buNone/>
            </a:pPr>
            <a:r>
              <a:rPr lang="en-US" sz="1400" dirty="0"/>
              <a:t>[</a:t>
            </a:r>
            <a:r>
              <a:rPr lang="en-GB" sz="1400" dirty="0" err="1"/>
              <a:t>Calzavara</a:t>
            </a:r>
            <a:r>
              <a:rPr lang="en-GB" sz="1400" dirty="0"/>
              <a:t> et al., </a:t>
            </a:r>
            <a:r>
              <a:rPr lang="en-US" sz="1400" dirty="0"/>
              <a:t>Content Security Problems? Evaluating the Effectiveness of Content Security Policy in the Wild, CSS 2016] </a:t>
            </a:r>
            <a:br>
              <a:rPr lang="en-GB" sz="1600" dirty="0"/>
            </a:br>
            <a:endParaRPr lang="en-GB" sz="1600" dirty="0"/>
          </a:p>
          <a:p>
            <a:pPr marL="0" indent="0">
              <a:buNone/>
            </a:pPr>
            <a:r>
              <a:rPr lang="en-GB" dirty="0">
                <a:solidFill>
                  <a:srgbClr val="0033CC"/>
                </a:solidFill>
              </a:rPr>
              <a:t>CSP cannot be used if the webpage is too dynamic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       </a:t>
            </a:r>
            <a:r>
              <a:rPr lang="en-GB" sz="1600" dirty="0"/>
              <a:t>Esp. if `customised’ scripts are used, tailored to specific user or session;</a:t>
            </a:r>
          </a:p>
          <a:p>
            <a:pPr marL="0" indent="0">
              <a:buNone/>
            </a:pPr>
            <a:r>
              <a:rPr lang="en-GB" sz="1600" dirty="0"/>
              <a:t>        More complex variants of CSP are then needed.</a:t>
            </a:r>
          </a:p>
          <a:p>
            <a:pPr marL="457200" lvl="1" indent="0">
              <a:buNone/>
            </a:pPr>
            <a:r>
              <a:rPr lang="en-US" sz="1400" dirty="0"/>
              <a:t>[Steyn Hommes: Canceled Security Policy - Examining the applicability of the Content Security Policy for WordPress websites, Bachelor thesis, Radboud University, 2024]</a:t>
            </a:r>
            <a:endParaRPr lang="en-US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3F6000-27E6-6CA7-B2EA-6C14A4E36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DOM-based XSS</a:t>
            </a:r>
            <a:br>
              <a:rPr lang="en-US" b="0" dirty="0"/>
            </a:br>
            <a:r>
              <a:rPr lang="en-US" b="0" dirty="0"/>
              <a:t>-</a:t>
            </a:r>
            <a:br>
              <a:rPr lang="en-US" b="0" dirty="0"/>
            </a:br>
            <a:r>
              <a:rPr lang="en-US" sz="2700" b="0" dirty="0"/>
              <a:t>yet more XSS problems...</a:t>
            </a:r>
            <a:endParaRPr lang="en-GB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>
                <a:solidFill>
                  <a:srgbClr val="0033CC"/>
                </a:solidFill>
              </a:rPr>
              <a:t> </a:t>
            </a:r>
          </a:p>
          <a:p>
            <a:pPr algn="l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6B20593-7D21-881B-2636-2F039CF9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586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5E469-E1D8-8713-E4D7-DECDC780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Some more DOM examples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86139-94D6-1008-7D8A-EA44F9CB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dirty="0"/>
              <a:t>Try out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b="1" dirty="0">
                <a:latin typeface="Arial Narrow" panose="020B0606020202030204" pitchFamily="34" charset="0"/>
              </a:rPr>
              <a:t>          https://www.cs.ru.nl/~erikpoll/websec/demo/demo_DOM2.html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dirty="0"/>
              <a:t>with some arguments for query parameters </a:t>
            </a:r>
            <a:r>
              <a:rPr lang="en-GB" sz="1600" b="1" dirty="0" err="1">
                <a:solidFill>
                  <a:srgbClr val="0033CC"/>
                </a:solidFill>
                <a:latin typeface="Arial Narrow" panose="020B0606020202030204" pitchFamily="34" charset="0"/>
              </a:rPr>
              <a:t>uid</a:t>
            </a:r>
            <a:r>
              <a:rPr lang="en-GB" sz="1600" dirty="0"/>
              <a:t> and </a:t>
            </a:r>
            <a:r>
              <a:rPr lang="en-GB" sz="1600" b="1" dirty="0">
                <a:solidFill>
                  <a:srgbClr val="0033CC"/>
                </a:solidFill>
                <a:latin typeface="Arial Narrow" panose="020B0606020202030204" pitchFamily="34" charset="0"/>
              </a:rPr>
              <a:t>name</a:t>
            </a:r>
            <a:r>
              <a:rPr lang="en-GB" sz="1600" dirty="0"/>
              <a:t> and/or a </a:t>
            </a:r>
            <a:r>
              <a:rPr lang="en-GB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fragment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 err="1"/>
              <a:t>Eg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600" b="1" dirty="0">
                <a:latin typeface="Arial Narrow" panose="020B0606020202030204" pitchFamily="34" charset="0"/>
              </a:rPr>
              <a:t>    https://www.cs.ru.nl/~erikpoll/websec/demo/demo_DOM2.html?</a:t>
            </a:r>
            <a:r>
              <a:rPr lang="en-GB" sz="1600" b="1" dirty="0">
                <a:solidFill>
                  <a:srgbClr val="0033CC"/>
                </a:solidFill>
                <a:latin typeface="Arial Narrow" panose="020B0606020202030204" pitchFamily="34" charset="0"/>
              </a:rPr>
              <a:t>uid</a:t>
            </a:r>
            <a:r>
              <a:rPr lang="en-GB" sz="1600" b="1" dirty="0">
                <a:latin typeface="Arial Narrow" panose="020B0606020202030204" pitchFamily="34" charset="0"/>
              </a:rPr>
              <a:t>=1234&amp;</a:t>
            </a:r>
            <a:r>
              <a:rPr lang="en-GB" sz="1600" b="1" dirty="0">
                <a:solidFill>
                  <a:srgbClr val="0033CC"/>
                </a:solidFill>
                <a:latin typeface="Arial Narrow" panose="020B0606020202030204" pitchFamily="34" charset="0"/>
              </a:rPr>
              <a:t>name</a:t>
            </a:r>
            <a:r>
              <a:rPr lang="en-GB" sz="1600" b="1" dirty="0">
                <a:latin typeface="Arial Narrow" panose="020B0606020202030204" pitchFamily="34" charset="0"/>
              </a:rPr>
              <a:t>=Jan</a:t>
            </a:r>
            <a:r>
              <a:rPr lang="en-GB" sz="1600" b="1" dirty="0">
                <a:solidFill>
                  <a:srgbClr val="008000"/>
                </a:solidFill>
                <a:latin typeface="Arial Narrow" panose="020B0606020202030204" pitchFamily="34" charset="0"/>
              </a:rPr>
              <a:t>#56767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822EA-9CFA-A2B4-32F9-DF41D82A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FA3B3-4695-10C9-B410-477871FC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10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Example: DOM-based XSS via URL parameter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493727" y="93622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sz="1800" dirty="0"/>
              <a:t>Suppose webpage contains the vulnerable JS code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             &lt;script&gt; </a:t>
            </a:r>
            <a:r>
              <a:rPr lang="en-GB" sz="1800" b="1" dirty="0" err="1">
                <a:latin typeface="Arial Narrow" pitchFamily="34" charset="0"/>
                <a:cs typeface="Courier New" pitchFamily="49" charset="0"/>
              </a:rPr>
              <a:t>var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  </a:t>
            </a:r>
            <a:r>
              <a:rPr lang="en-GB" sz="1800" b="1" dirty="0" err="1">
                <a:latin typeface="Arial Narrow" pitchFamily="34" charset="0"/>
                <a:cs typeface="Courier New" pitchFamily="49" charset="0"/>
              </a:rPr>
              <a:t>params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 = </a:t>
            </a:r>
            <a:r>
              <a:rPr lang="en-GB" sz="1800" b="1" dirty="0" err="1">
                <a:latin typeface="Arial Narrow" pitchFamily="34" charset="0"/>
                <a:cs typeface="Courier New" pitchFamily="49" charset="0"/>
              </a:rPr>
              <a:t>URLSearchParams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((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  <a:cs typeface="Courier New" pitchFamily="49" charset="0"/>
              </a:rPr>
              <a:t>document.URL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).search);</a:t>
            </a:r>
            <a:br>
              <a:rPr lang="en-GB" sz="1800" b="1" dirty="0">
                <a:latin typeface="Arial Narrow" pitchFamily="34" charset="0"/>
                <a:cs typeface="Courier New" pitchFamily="49" charset="0"/>
              </a:rPr>
            </a:b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                      </a:t>
            </a:r>
            <a:r>
              <a:rPr lang="en-GB" sz="1800" b="1" dirty="0" err="1">
                <a:solidFill>
                  <a:srgbClr val="FF0000"/>
                </a:solidFill>
                <a:latin typeface="Arial Narrow" pitchFamily="34" charset="0"/>
                <a:cs typeface="Courier New" pitchFamily="49" charset="0"/>
              </a:rPr>
              <a:t>document.write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Arial Narrow" pitchFamily="34" charset="0"/>
                <a:cs typeface="Courier New" pitchFamily="49" charset="0"/>
              </a:rPr>
              <a:t>params.get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(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  <a:cs typeface="Courier New" pitchFamily="49" charset="0"/>
              </a:rPr>
              <a:t>’name’ 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));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US" sz="1800" b="1" dirty="0">
                <a:latin typeface="Arial Narrow" pitchFamily="34" charset="0"/>
                <a:cs typeface="Courier New" pitchFamily="49" charset="0"/>
              </a:rPr>
              <a:t>             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&lt;/script&gt;</a:t>
            </a:r>
          </a:p>
          <a:p>
            <a:pPr marL="0" indent="0">
              <a:buNone/>
              <a:defRPr/>
            </a:pPr>
            <a:r>
              <a:rPr lang="en-GB" sz="1800" dirty="0"/>
              <a:t>This  writes the 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</a:rPr>
              <a:t>name</a:t>
            </a:r>
            <a:r>
              <a:rPr lang="en-GB" sz="1800" dirty="0"/>
              <a:t> parameter from the </a:t>
            </a:r>
            <a:r>
              <a:rPr lang="en-GB" sz="1800" b="1" dirty="0">
                <a:latin typeface="Arial Narrow" panose="020B0606020202030204" pitchFamily="34" charset="0"/>
              </a:rPr>
              <a:t>URL</a:t>
            </a:r>
            <a:r>
              <a:rPr lang="en-GB" sz="1800" dirty="0"/>
              <a:t> into the webpage.</a:t>
            </a:r>
          </a:p>
          <a:p>
            <a:pPr>
              <a:defRPr/>
            </a:pPr>
            <a:r>
              <a:rPr lang="en-GB" sz="1800" dirty="0" err="1"/>
              <a:t>Eg</a:t>
            </a:r>
            <a:r>
              <a:rPr lang="en-GB" sz="1800" dirty="0"/>
              <a:t>, for 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  <a:cs typeface="Courier New" pitchFamily="49" charset="0"/>
              </a:rPr>
              <a:t>http://bla.com/welcome.html?name=John  </a:t>
            </a:r>
            <a:r>
              <a:rPr lang="en-GB" sz="1800" dirty="0"/>
              <a:t>it will return 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</a:rPr>
              <a:t>John</a:t>
            </a:r>
          </a:p>
          <a:p>
            <a:pPr>
              <a:defRPr/>
            </a:pPr>
            <a:r>
              <a:rPr lang="en-GB" sz="1800" dirty="0"/>
              <a:t>But what if the URL contains JavaScript in the name?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GB" sz="1800" dirty="0"/>
              <a:t>                 </a:t>
            </a:r>
            <a:r>
              <a:rPr lang="en-GB" sz="1800" dirty="0">
                <a:solidFill>
                  <a:srgbClr val="009900"/>
                </a:solidFill>
              </a:rPr>
              <a:t>  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  <a:cs typeface="Courier New" pitchFamily="49" charset="0"/>
              </a:rPr>
              <a:t>http://bla.com/</a:t>
            </a:r>
            <a:r>
              <a:rPr lang="en-GB" sz="1800" b="1" dirty="0" err="1">
                <a:solidFill>
                  <a:srgbClr val="0033CC"/>
                </a:solidFill>
                <a:latin typeface="Arial Narrow" pitchFamily="34" charset="0"/>
                <a:cs typeface="Courier New" pitchFamily="49" charset="0"/>
              </a:rPr>
              <a:t>welcome.html?name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  <a:cs typeface="Courier New" pitchFamily="49" charset="0"/>
              </a:rPr>
              <a:t>=</a:t>
            </a:r>
            <a:r>
              <a:rPr lang="en-GB" sz="1800" b="1" dirty="0">
                <a:solidFill>
                  <a:srgbClr val="FF0000"/>
                </a:solidFill>
                <a:latin typeface="Arial Narrow" pitchFamily="34" charset="0"/>
                <a:cs typeface="Courier New" pitchFamily="49" charset="0"/>
              </a:rPr>
              <a:t>&lt;script&gt;... &lt;/script&gt;</a:t>
            </a:r>
          </a:p>
          <a:p>
            <a:pPr>
              <a:defRPr/>
            </a:pPr>
            <a:r>
              <a:rPr lang="en-GB" sz="1800" dirty="0"/>
              <a:t>Attacker can create malicious URLs to inject JavaScript</a:t>
            </a:r>
          </a:p>
          <a:p>
            <a:pPr>
              <a:buFont typeface="Times New Roman" pitchFamily="18" charset="0"/>
              <a:buNone/>
              <a:defRPr/>
            </a:pPr>
            <a:r>
              <a:rPr lang="en-GB" sz="1800" dirty="0"/>
              <a:t>       </a:t>
            </a:r>
            <a:endParaRPr lang="en-US" sz="1800" dirty="0">
              <a:solidFill>
                <a:srgbClr val="009900"/>
              </a:solidFill>
              <a:cs typeface="Arial" pitchFamily="34" charset="0"/>
            </a:endParaRPr>
          </a:p>
          <a:p>
            <a:pPr>
              <a:buFont typeface="Times New Roman" pitchFamily="18" charset="0"/>
              <a:buNone/>
              <a:defRPr/>
            </a:pPr>
            <a:r>
              <a:rPr lang="en-US" sz="1800" i="1" dirty="0">
                <a:cs typeface="Arial" pitchFamily="34" charset="0"/>
              </a:rPr>
              <a:t>Solution?</a:t>
            </a:r>
          </a:p>
          <a:p>
            <a:pPr>
              <a:defRPr/>
            </a:pPr>
            <a:r>
              <a:rPr lang="en-US" sz="1800" dirty="0">
                <a:cs typeface="Arial" pitchFamily="34" charset="0"/>
              </a:rPr>
              <a:t>JS code should carefully validate and/or encode untrusted data</a:t>
            </a:r>
          </a:p>
          <a:p>
            <a:pPr>
              <a:buNone/>
              <a:defRPr/>
            </a:pP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                </a:t>
            </a:r>
            <a:r>
              <a:rPr lang="en-GB" sz="1800" b="1" dirty="0" err="1">
                <a:solidFill>
                  <a:srgbClr val="FF0000"/>
                </a:solidFill>
                <a:latin typeface="Arial Narrow" pitchFamily="34" charset="0"/>
                <a:cs typeface="Courier New" pitchFamily="49" charset="0"/>
              </a:rPr>
              <a:t>document.write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(</a:t>
            </a:r>
            <a:r>
              <a:rPr lang="en-GB" sz="1800" b="1" dirty="0" err="1">
                <a:solidFill>
                  <a:srgbClr val="008000"/>
                </a:solidFill>
                <a:latin typeface="Arial Narrow" pitchFamily="34" charset="0"/>
                <a:cs typeface="Courier New" pitchFamily="49" charset="0"/>
              </a:rPr>
              <a:t>HTMLencode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(</a:t>
            </a:r>
            <a:r>
              <a:rPr lang="en-GB" sz="1800" b="1" dirty="0" err="1">
                <a:latin typeface="Arial Narrow" pitchFamily="34" charset="0"/>
                <a:cs typeface="Courier New" pitchFamily="49" charset="0"/>
              </a:rPr>
              <a:t>params.get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(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  <a:cs typeface="Courier New" pitchFamily="49" charset="0"/>
              </a:rPr>
              <a:t>’name’</a:t>
            </a:r>
            <a:r>
              <a:rPr lang="en-GB" sz="1800" b="1" dirty="0">
                <a:solidFill>
                  <a:srgbClr val="009900"/>
                </a:solidFill>
                <a:latin typeface="Arial Narrow" pitchFamily="34" charset="0"/>
                <a:cs typeface="Courier New" pitchFamily="49" charset="0"/>
              </a:rPr>
              <a:t> </a:t>
            </a:r>
            <a:r>
              <a:rPr lang="en-GB" sz="1800" b="1" dirty="0">
                <a:latin typeface="Arial Narrow" pitchFamily="34" charset="0"/>
                <a:cs typeface="Courier New" pitchFamily="49" charset="0"/>
              </a:rPr>
              <a:t>));</a:t>
            </a:r>
          </a:p>
          <a:p>
            <a:pPr>
              <a:buNone/>
              <a:defRPr/>
            </a:pPr>
            <a:endParaRPr lang="en-GB" sz="1900" b="1" dirty="0">
              <a:latin typeface="Arial Narrow" pitchFamily="34" charset="0"/>
              <a:cs typeface="Courier New" pitchFamily="49" charset="0"/>
            </a:endParaRPr>
          </a:p>
          <a:p>
            <a:pPr>
              <a:buNone/>
              <a:defRPr/>
            </a:pPr>
            <a:endParaRPr lang="en-GB" sz="1900" b="1" dirty="0">
              <a:latin typeface="Arial Narrow" pitchFamily="34" charset="0"/>
              <a:cs typeface="Courier New" pitchFamily="49" charset="0"/>
            </a:endParaRPr>
          </a:p>
          <a:p>
            <a:pPr>
              <a:buNone/>
              <a:defRPr/>
            </a:pPr>
            <a:r>
              <a:rPr lang="en-US" sz="1400" dirty="0">
                <a:cs typeface="Arial" pitchFamily="34" charset="0"/>
              </a:rPr>
              <a:t>Example at  http://www.cs.ru.nl/~erikpoll/websec/demo/xss_via_DOM.html</a:t>
            </a:r>
            <a:endParaRPr lang="en-US" sz="1400" dirty="0">
              <a:solidFill>
                <a:srgbClr val="009900"/>
              </a:solidFill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60188C5-D1D1-4561-9898-B33054BADCB7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35</a:t>
            </a:fld>
            <a:endParaRPr lang="en-GB" dirty="0">
              <a:cs typeface="Times New Roman" pitchFamily="18" charset="0"/>
            </a:endParaRP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E653B36-9235-F433-740C-806DE566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4600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</a:pPr>
            <a:r>
              <a:rPr lang="en-GB" sz="2400" dirty="0"/>
              <a:t>DOM-based XSS -  in more detail  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D3754-F7FE-BCF4-D825-EDCFA919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63" y="1204243"/>
            <a:ext cx="8229600" cy="5661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  <a:endParaRPr lang="en-US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Webpage contains vulnerable script </a:t>
            </a:r>
            <a:r>
              <a:rPr lang="en-US" sz="1800" dirty="0">
                <a:solidFill>
                  <a:srgbClr val="FF0000"/>
                </a:solidFill>
              </a:rPr>
              <a:t>f.js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Attacker sneaks in malicious argument </a:t>
            </a:r>
            <a:r>
              <a:rPr lang="en-US" sz="1800" dirty="0">
                <a:solidFill>
                  <a:srgbClr val="FF0000"/>
                </a:solidFill>
              </a:rPr>
              <a:t>bad </a:t>
            </a:r>
            <a:r>
              <a:rPr lang="en-US" sz="1800" dirty="0"/>
              <a:t>to this vulnerable script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Execution of </a:t>
            </a:r>
            <a:r>
              <a:rPr lang="en-US" sz="1800" dirty="0">
                <a:solidFill>
                  <a:srgbClr val="FF0000"/>
                </a:solidFill>
              </a:rPr>
              <a:t>f(bad) </a:t>
            </a:r>
            <a:r>
              <a:rPr lang="en-US" sz="1800" dirty="0"/>
              <a:t>creates &amp; injects malicious script into the DOM</a:t>
            </a:r>
          </a:p>
          <a:p>
            <a:r>
              <a:rPr lang="en-US" sz="1800" dirty="0"/>
              <a:t>Different ways to inject the malicious argument, </a:t>
            </a:r>
            <a:r>
              <a:rPr lang="en-US" sz="1800" dirty="0" err="1"/>
              <a:t>eg.</a:t>
            </a:r>
            <a:r>
              <a:rPr lang="en-US" sz="1800" dirty="0"/>
              <a:t> </a:t>
            </a:r>
            <a:r>
              <a:rPr lang="en-US" sz="2400" dirty="0"/>
              <a:t> </a:t>
            </a:r>
            <a:endParaRPr lang="en-US" sz="1800" dirty="0"/>
          </a:p>
          <a:p>
            <a:pPr lvl="1"/>
            <a:r>
              <a:rPr lang="en-US" sz="1800" dirty="0"/>
              <a:t>from a URL parameter</a:t>
            </a:r>
          </a:p>
          <a:p>
            <a:pPr lvl="1"/>
            <a:r>
              <a:rPr lang="en-US" sz="1800" dirty="0"/>
              <a:t>`from the server, where it was injected (as with stored XSS);                               it is then retrieved via </a:t>
            </a:r>
            <a:r>
              <a:rPr lang="en-US" sz="1800" dirty="0" err="1"/>
              <a:t>XMLHttpRequest</a:t>
            </a:r>
            <a:endParaRPr lang="en-US" sz="1800" dirty="0"/>
          </a:p>
          <a:p>
            <a:pPr lvl="1"/>
            <a:r>
              <a:rPr lang="en-US" sz="1800" dirty="0"/>
              <a:t>from another web server</a:t>
            </a:r>
          </a:p>
          <a:p>
            <a:r>
              <a:rPr lang="en-US" sz="1800" dirty="0"/>
              <a:t>Any sanitization/encoding has to be done client-side, by JS code in the web page – i.e. in the JS function </a:t>
            </a:r>
            <a:r>
              <a:rPr lang="en-US" sz="1800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idx="4294967295"/>
          </p:nvPr>
        </p:nvSpPr>
        <p:spPr bwMode="auto">
          <a:xfrm>
            <a:off x="6102351" y="6237312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kern="120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buFont typeface="Times New Roman" pitchFamily="18" charset="0"/>
              <a:buNone/>
              <a:defRPr/>
            </a:pPr>
            <a:fld id="{3E61BF67-ACF3-4BC0-8580-DE31188868CD}" type="slidenum">
              <a:rPr lang="en-US" altLang="nl-NL" smtClean="0">
                <a:latin typeface="Arial Rounded MT Bold" panose="020F0704030504030204" pitchFamily="34" charset="0"/>
              </a:rPr>
              <a:pPr>
                <a:buFont typeface="Times New Roman" pitchFamily="18" charset="0"/>
                <a:buNone/>
                <a:defRPr/>
              </a:pPr>
              <a:t>36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pic>
        <p:nvPicPr>
          <p:cNvPr id="3" name="Picture 2" descr="C:\Users\erikpoll\Desktop\.png">
            <a:extLst>
              <a:ext uri="{FF2B5EF4-FFF2-40B4-BE49-F238E27FC236}">
                <a16:creationId xmlns:a16="http://schemas.microsoft.com/office/drawing/2014/main" id="{B1FD8DA0-BA9B-57F1-4AC8-DA4BA354E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205" y="1082505"/>
            <a:ext cx="641146" cy="689386"/>
          </a:xfrm>
          <a:prstGeom prst="rect">
            <a:avLst/>
          </a:prstGeom>
          <a:noFill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9561050-BADC-1AF1-03FD-83B6720F06B6}"/>
              </a:ext>
            </a:extLst>
          </p:cNvPr>
          <p:cNvGrpSpPr/>
          <p:nvPr/>
        </p:nvGrpSpPr>
        <p:grpSpPr>
          <a:xfrm>
            <a:off x="2005525" y="1052737"/>
            <a:ext cx="3784394" cy="1656184"/>
            <a:chOff x="1577979" y="5294536"/>
            <a:chExt cx="1460196" cy="929862"/>
          </a:xfrm>
        </p:grpSpPr>
        <p:sp>
          <p:nvSpPr>
            <p:cNvPr id="4" name="Afgeronde rechthoek 12">
              <a:extLst>
                <a:ext uri="{FF2B5EF4-FFF2-40B4-BE49-F238E27FC236}">
                  <a16:creationId xmlns:a16="http://schemas.microsoft.com/office/drawing/2014/main" id="{E1873FED-9040-6405-98B1-0527FDB8D53D}"/>
                </a:ext>
              </a:extLst>
            </p:cNvPr>
            <p:cNvSpPr/>
            <p:nvPr/>
          </p:nvSpPr>
          <p:spPr bwMode="auto">
            <a:xfrm>
              <a:off x="1577979" y="5308539"/>
              <a:ext cx="1457270" cy="915859"/>
            </a:xfrm>
            <a:prstGeom prst="roundRect">
              <a:avLst>
                <a:gd name="adj" fmla="val 4817"/>
              </a:avLst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6" name="Afgeronde rechthoek 12">
              <a:extLst>
                <a:ext uri="{FF2B5EF4-FFF2-40B4-BE49-F238E27FC236}">
                  <a16:creationId xmlns:a16="http://schemas.microsoft.com/office/drawing/2014/main" id="{D6F1FB2B-ADDE-4E49-5E4A-8693DB13EFE5}"/>
                </a:ext>
              </a:extLst>
            </p:cNvPr>
            <p:cNvSpPr/>
            <p:nvPr/>
          </p:nvSpPr>
          <p:spPr bwMode="auto">
            <a:xfrm>
              <a:off x="1577979" y="5294536"/>
              <a:ext cx="1460196" cy="132715"/>
            </a:xfrm>
            <a:prstGeom prst="roundRect">
              <a:avLst>
                <a:gd name="adj" fmla="val 4817"/>
              </a:avLst>
            </a:prstGeom>
            <a:solidFill>
              <a:srgbClr val="0033CC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767BD13-9F06-D5C1-CEF2-5E8DA771732C}"/>
              </a:ext>
            </a:extLst>
          </p:cNvPr>
          <p:cNvSpPr/>
          <p:nvPr/>
        </p:nvSpPr>
        <p:spPr bwMode="auto">
          <a:xfrm>
            <a:off x="4651808" y="1777244"/>
            <a:ext cx="836307" cy="476589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f(bad)  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B8752D8D-3800-CCD4-B698-5FF3E7B64AAC}"/>
              </a:ext>
            </a:extLst>
          </p:cNvPr>
          <p:cNvSpPr txBox="1"/>
          <p:nvPr/>
        </p:nvSpPr>
        <p:spPr>
          <a:xfrm>
            <a:off x="967417" y="1649430"/>
            <a:ext cx="1030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2. bad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40">
            <a:extLst>
              <a:ext uri="{FF2B5EF4-FFF2-40B4-BE49-F238E27FC236}">
                <a16:creationId xmlns:a16="http://schemas.microsoft.com/office/drawing/2014/main" id="{A496B6C1-3D63-0A25-0FE0-334E874EB18E}"/>
              </a:ext>
            </a:extLst>
          </p:cNvPr>
          <p:cNvSpPr txBox="1"/>
          <p:nvPr/>
        </p:nvSpPr>
        <p:spPr>
          <a:xfrm>
            <a:off x="5933136" y="1450703"/>
            <a:ext cx="1452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1. page.html</a:t>
            </a: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D795E39-65EF-152E-52BC-74C99966478A}"/>
              </a:ext>
            </a:extLst>
          </p:cNvPr>
          <p:cNvSpPr/>
          <p:nvPr/>
        </p:nvSpPr>
        <p:spPr bwMode="auto">
          <a:xfrm>
            <a:off x="2197409" y="1496870"/>
            <a:ext cx="1542353" cy="1044255"/>
          </a:xfrm>
          <a:prstGeom prst="roundRect">
            <a:avLst/>
          </a:prstGeom>
          <a:solidFill>
            <a:srgbClr val="88CC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algn="ctr"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page.html</a:t>
            </a:r>
            <a:endParaRPr lang="en-NL" sz="1600" dirty="0">
              <a:solidFill>
                <a:schemeClr val="tx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40">
            <a:extLst>
              <a:ext uri="{FF2B5EF4-FFF2-40B4-BE49-F238E27FC236}">
                <a16:creationId xmlns:a16="http://schemas.microsoft.com/office/drawing/2014/main" id="{03806EE4-CA90-307C-CAAC-FB88945F709D}"/>
              </a:ext>
            </a:extLst>
          </p:cNvPr>
          <p:cNvSpPr txBox="1"/>
          <p:nvPr/>
        </p:nvSpPr>
        <p:spPr>
          <a:xfrm>
            <a:off x="3701732" y="1456193"/>
            <a:ext cx="1204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3a. f(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bad)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Afgeronde rechthoek 12">
            <a:extLst>
              <a:ext uri="{FF2B5EF4-FFF2-40B4-BE49-F238E27FC236}">
                <a16:creationId xmlns:a16="http://schemas.microsoft.com/office/drawing/2014/main" id="{7D11D80D-2D0B-4BBB-7505-A6C2BE0331B0}"/>
              </a:ext>
            </a:extLst>
          </p:cNvPr>
          <p:cNvSpPr/>
          <p:nvPr/>
        </p:nvSpPr>
        <p:spPr bwMode="auto">
          <a:xfrm>
            <a:off x="7346206" y="1121180"/>
            <a:ext cx="1338922" cy="1146581"/>
          </a:xfrm>
          <a:prstGeom prst="roundRect">
            <a:avLst/>
          </a:prstGeom>
          <a:solidFill>
            <a:srgbClr val="8CD2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</a:t>
            </a:r>
          </a:p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server</a:t>
            </a:r>
          </a:p>
        </p:txBody>
      </p:sp>
      <p:sp>
        <p:nvSpPr>
          <p:cNvPr id="48" name="Right Arrow 28">
            <a:extLst>
              <a:ext uri="{FF2B5EF4-FFF2-40B4-BE49-F238E27FC236}">
                <a16:creationId xmlns:a16="http://schemas.microsoft.com/office/drawing/2014/main" id="{2374DA66-D46B-F125-6D94-1B8A2D41C726}"/>
              </a:ext>
            </a:extLst>
          </p:cNvPr>
          <p:cNvSpPr/>
          <p:nvPr/>
        </p:nvSpPr>
        <p:spPr>
          <a:xfrm rot="21349264" flipH="1">
            <a:off x="5956361" y="1834435"/>
            <a:ext cx="1107933" cy="30709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7" dirty="0">
              <a:latin typeface="Arial Rounded MT Bold" panose="020F0704030504030204" pitchFamily="34" charset="0"/>
            </a:endParaRPr>
          </a:p>
        </p:txBody>
      </p:sp>
      <p:sp>
        <p:nvSpPr>
          <p:cNvPr id="50" name="TextBox 40">
            <a:extLst>
              <a:ext uri="{FF2B5EF4-FFF2-40B4-BE49-F238E27FC236}">
                <a16:creationId xmlns:a16="http://schemas.microsoft.com/office/drawing/2014/main" id="{9AB6953F-357D-F09C-4A3B-8B9AC7A5AAF6}"/>
              </a:ext>
            </a:extLst>
          </p:cNvPr>
          <p:cNvSpPr txBox="1"/>
          <p:nvPr/>
        </p:nvSpPr>
        <p:spPr>
          <a:xfrm>
            <a:off x="3747766" y="2220023"/>
            <a:ext cx="141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  <a:cs typeface="Arial" panose="020B0604020202020204" pitchFamily="34" charset="0"/>
              </a:rPr>
              <a:t>3b.</a:t>
            </a:r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bad.html</a:t>
            </a:r>
            <a:endParaRPr lang="en-GB" sz="1600" dirty="0">
              <a:solidFill>
                <a:srgbClr val="FF0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23">
            <a:extLst>
              <a:ext uri="{FF2B5EF4-FFF2-40B4-BE49-F238E27FC236}">
                <a16:creationId xmlns:a16="http://schemas.microsoft.com/office/drawing/2014/main" id="{BE11888D-C5A1-A5DD-F322-0A7A0BCD3F15}"/>
              </a:ext>
            </a:extLst>
          </p:cNvPr>
          <p:cNvSpPr/>
          <p:nvPr/>
        </p:nvSpPr>
        <p:spPr>
          <a:xfrm rot="1602807">
            <a:off x="1411137" y="1517190"/>
            <a:ext cx="630507" cy="19767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77" dirty="0">
              <a:latin typeface="Arial Rounded MT Bold" panose="020F07040305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F38490-EE39-4275-43FF-FED700AD40AF}"/>
              </a:ext>
            </a:extLst>
          </p:cNvPr>
          <p:cNvGrpSpPr/>
          <p:nvPr/>
        </p:nvGrpSpPr>
        <p:grpSpPr>
          <a:xfrm flipH="1">
            <a:off x="3788194" y="1748281"/>
            <a:ext cx="768255" cy="258445"/>
            <a:chOff x="4232999" y="3728584"/>
            <a:chExt cx="2094631" cy="338554"/>
          </a:xfrm>
        </p:grpSpPr>
        <p:sp>
          <p:nvSpPr>
            <p:cNvPr id="29" name="Right Arrow 28">
              <a:extLst>
                <a:ext uri="{FF2B5EF4-FFF2-40B4-BE49-F238E27FC236}">
                  <a16:creationId xmlns:a16="http://schemas.microsoft.com/office/drawing/2014/main" id="{84B7ED47-4990-8D3E-3C72-586D47315840}"/>
                </a:ext>
              </a:extLst>
            </p:cNvPr>
            <p:cNvSpPr/>
            <p:nvPr/>
          </p:nvSpPr>
          <p:spPr>
            <a:xfrm flipH="1">
              <a:off x="4232999" y="3728584"/>
              <a:ext cx="2094631" cy="3385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33" name="Straight Arrow Connector 31">
              <a:extLst>
                <a:ext uri="{FF2B5EF4-FFF2-40B4-BE49-F238E27FC236}">
                  <a16:creationId xmlns:a16="http://schemas.microsoft.com/office/drawing/2014/main" id="{69D789C3-42B7-4328-51DA-660C5F89F3DF}"/>
                </a:ext>
              </a:extLst>
            </p:cNvPr>
            <p:cNvCxnSpPr>
              <a:cxnSpLocks/>
            </p:cNvCxnSpPr>
            <p:nvPr/>
          </p:nvCxnSpPr>
          <p:spPr>
            <a:xfrm>
              <a:off x="5353340" y="3889679"/>
              <a:ext cx="624833" cy="0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57021-1A42-8DDA-10CC-9918EA5A7345}"/>
              </a:ext>
            </a:extLst>
          </p:cNvPr>
          <p:cNvGrpSpPr/>
          <p:nvPr/>
        </p:nvGrpSpPr>
        <p:grpSpPr>
          <a:xfrm>
            <a:off x="3788194" y="2006726"/>
            <a:ext cx="712269" cy="234715"/>
            <a:chOff x="4438329" y="3765945"/>
            <a:chExt cx="2094631" cy="338554"/>
          </a:xfrm>
        </p:grpSpPr>
        <p:sp>
          <p:nvSpPr>
            <p:cNvPr id="18" name="Right Arrow 28">
              <a:extLst>
                <a:ext uri="{FF2B5EF4-FFF2-40B4-BE49-F238E27FC236}">
                  <a16:creationId xmlns:a16="http://schemas.microsoft.com/office/drawing/2014/main" id="{C64FCA96-42B2-47C1-85C9-FAB10822DA2E}"/>
                </a:ext>
              </a:extLst>
            </p:cNvPr>
            <p:cNvSpPr/>
            <p:nvPr/>
          </p:nvSpPr>
          <p:spPr>
            <a:xfrm flipH="1">
              <a:off x="4438329" y="3765945"/>
              <a:ext cx="2094631" cy="338554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9" name="Straight Arrow Connector 31">
              <a:extLst>
                <a:ext uri="{FF2B5EF4-FFF2-40B4-BE49-F238E27FC236}">
                  <a16:creationId xmlns:a16="http://schemas.microsoft.com/office/drawing/2014/main" id="{260B9C18-E84B-FEB8-3A6F-70A65B29ED19}"/>
                </a:ext>
              </a:extLst>
            </p:cNvPr>
            <p:cNvCxnSpPr>
              <a:cxnSpLocks/>
            </p:cNvCxnSpPr>
            <p:nvPr/>
          </p:nvCxnSpPr>
          <p:spPr>
            <a:xfrm rot="1474745" flipV="1">
              <a:off x="5348894" y="3894400"/>
              <a:ext cx="507612" cy="82680"/>
            </a:xfrm>
            <a:prstGeom prst="straightConnector1">
              <a:avLst/>
            </a:prstGeom>
            <a:ln w="127000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hthoek 20">
            <a:extLst>
              <a:ext uri="{FF2B5EF4-FFF2-40B4-BE49-F238E27FC236}">
                <a16:creationId xmlns:a16="http://schemas.microsoft.com/office/drawing/2014/main" id="{8AF37638-4D1B-6EBA-2AF3-91FE11140A7E}"/>
              </a:ext>
            </a:extLst>
          </p:cNvPr>
          <p:cNvSpPr/>
          <p:nvPr/>
        </p:nvSpPr>
        <p:spPr bwMode="auto">
          <a:xfrm>
            <a:off x="2629969" y="1922558"/>
            <a:ext cx="569713" cy="385617"/>
          </a:xfrm>
          <a:prstGeom prst="rect">
            <a:avLst/>
          </a:prstGeom>
          <a:solidFill>
            <a:srgbClr val="FF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f.js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89748A7-334A-1CDA-DD48-F33D60A27520}"/>
              </a:ext>
            </a:extLst>
          </p:cNvPr>
          <p:cNvSpPr/>
          <p:nvPr/>
        </p:nvSpPr>
        <p:spPr bwMode="auto">
          <a:xfrm>
            <a:off x="2359205" y="1958560"/>
            <a:ext cx="289765" cy="209974"/>
          </a:xfrm>
          <a:custGeom>
            <a:avLst/>
            <a:gdLst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1325880 w 3226308"/>
              <a:gd name="connsiteY6" fmla="*/ 457200 h 925381"/>
              <a:gd name="connsiteX7" fmla="*/ 1821180 w 3226308"/>
              <a:gd name="connsiteY7" fmla="*/ 449580 h 925381"/>
              <a:gd name="connsiteX8" fmla="*/ 2263140 w 3226308"/>
              <a:gd name="connsiteY8" fmla="*/ 449580 h 925381"/>
              <a:gd name="connsiteX9" fmla="*/ 2468880 w 3226308"/>
              <a:gd name="connsiteY9" fmla="*/ 327660 h 925381"/>
              <a:gd name="connsiteX10" fmla="*/ 2781300 w 3226308"/>
              <a:gd name="connsiteY10" fmla="*/ 434340 h 925381"/>
              <a:gd name="connsiteX11" fmla="*/ 3116580 w 3226308"/>
              <a:gd name="connsiteY11" fmla="*/ 381000 h 925381"/>
              <a:gd name="connsiteX12" fmla="*/ 3223260 w 3226308"/>
              <a:gd name="connsiteY12" fmla="*/ 541020 h 925381"/>
              <a:gd name="connsiteX13" fmla="*/ 3177540 w 3226308"/>
              <a:gd name="connsiteY13" fmla="*/ 769620 h 925381"/>
              <a:gd name="connsiteX14" fmla="*/ 2979420 w 3226308"/>
              <a:gd name="connsiteY14" fmla="*/ 906780 h 925381"/>
              <a:gd name="connsiteX15" fmla="*/ 2735580 w 3226308"/>
              <a:gd name="connsiteY15" fmla="*/ 906780 h 925381"/>
              <a:gd name="connsiteX16" fmla="*/ 2415540 w 3226308"/>
              <a:gd name="connsiteY16" fmla="*/ 746760 h 925381"/>
              <a:gd name="connsiteX17" fmla="*/ 2263140 w 3226308"/>
              <a:gd name="connsiteY17" fmla="*/ 822960 h 925381"/>
              <a:gd name="connsiteX18" fmla="*/ 1874520 w 3226308"/>
              <a:gd name="connsiteY18" fmla="*/ 861060 h 925381"/>
              <a:gd name="connsiteX19" fmla="*/ 838200 w 3226308"/>
              <a:gd name="connsiteY19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1821180 w 3226308"/>
              <a:gd name="connsiteY6" fmla="*/ 449580 h 925381"/>
              <a:gd name="connsiteX7" fmla="*/ 2263140 w 3226308"/>
              <a:gd name="connsiteY7" fmla="*/ 449580 h 925381"/>
              <a:gd name="connsiteX8" fmla="*/ 2468880 w 3226308"/>
              <a:gd name="connsiteY8" fmla="*/ 327660 h 925381"/>
              <a:gd name="connsiteX9" fmla="*/ 2781300 w 3226308"/>
              <a:gd name="connsiteY9" fmla="*/ 434340 h 925381"/>
              <a:gd name="connsiteX10" fmla="*/ 3116580 w 3226308"/>
              <a:gd name="connsiteY10" fmla="*/ 381000 h 925381"/>
              <a:gd name="connsiteX11" fmla="*/ 3223260 w 3226308"/>
              <a:gd name="connsiteY11" fmla="*/ 541020 h 925381"/>
              <a:gd name="connsiteX12" fmla="*/ 3177540 w 3226308"/>
              <a:gd name="connsiteY12" fmla="*/ 769620 h 925381"/>
              <a:gd name="connsiteX13" fmla="*/ 2979420 w 3226308"/>
              <a:gd name="connsiteY13" fmla="*/ 906780 h 925381"/>
              <a:gd name="connsiteX14" fmla="*/ 2735580 w 3226308"/>
              <a:gd name="connsiteY14" fmla="*/ 906780 h 925381"/>
              <a:gd name="connsiteX15" fmla="*/ 2415540 w 3226308"/>
              <a:gd name="connsiteY15" fmla="*/ 746760 h 925381"/>
              <a:gd name="connsiteX16" fmla="*/ 2263140 w 3226308"/>
              <a:gd name="connsiteY16" fmla="*/ 822960 h 925381"/>
              <a:gd name="connsiteX17" fmla="*/ 1874520 w 3226308"/>
              <a:gd name="connsiteY17" fmla="*/ 861060 h 925381"/>
              <a:gd name="connsiteX18" fmla="*/ 838200 w 3226308"/>
              <a:gd name="connsiteY18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263140 w 3226308"/>
              <a:gd name="connsiteY6" fmla="*/ 449580 h 925381"/>
              <a:gd name="connsiteX7" fmla="*/ 2468880 w 3226308"/>
              <a:gd name="connsiteY7" fmla="*/ 327660 h 925381"/>
              <a:gd name="connsiteX8" fmla="*/ 2781300 w 3226308"/>
              <a:gd name="connsiteY8" fmla="*/ 434340 h 925381"/>
              <a:gd name="connsiteX9" fmla="*/ 3116580 w 3226308"/>
              <a:gd name="connsiteY9" fmla="*/ 381000 h 925381"/>
              <a:gd name="connsiteX10" fmla="*/ 3223260 w 3226308"/>
              <a:gd name="connsiteY10" fmla="*/ 541020 h 925381"/>
              <a:gd name="connsiteX11" fmla="*/ 3177540 w 3226308"/>
              <a:gd name="connsiteY11" fmla="*/ 769620 h 925381"/>
              <a:gd name="connsiteX12" fmla="*/ 2979420 w 3226308"/>
              <a:gd name="connsiteY12" fmla="*/ 906780 h 925381"/>
              <a:gd name="connsiteX13" fmla="*/ 2735580 w 3226308"/>
              <a:gd name="connsiteY13" fmla="*/ 906780 h 925381"/>
              <a:gd name="connsiteX14" fmla="*/ 2415540 w 3226308"/>
              <a:gd name="connsiteY14" fmla="*/ 746760 h 925381"/>
              <a:gd name="connsiteX15" fmla="*/ 2263140 w 3226308"/>
              <a:gd name="connsiteY15" fmla="*/ 822960 h 925381"/>
              <a:gd name="connsiteX16" fmla="*/ 1874520 w 3226308"/>
              <a:gd name="connsiteY16" fmla="*/ 861060 h 925381"/>
              <a:gd name="connsiteX17" fmla="*/ 838200 w 3226308"/>
              <a:gd name="connsiteY17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468880 w 3226308"/>
              <a:gd name="connsiteY6" fmla="*/ 327660 h 925381"/>
              <a:gd name="connsiteX7" fmla="*/ 2781300 w 3226308"/>
              <a:gd name="connsiteY7" fmla="*/ 434340 h 925381"/>
              <a:gd name="connsiteX8" fmla="*/ 3116580 w 3226308"/>
              <a:gd name="connsiteY8" fmla="*/ 381000 h 925381"/>
              <a:gd name="connsiteX9" fmla="*/ 3223260 w 3226308"/>
              <a:gd name="connsiteY9" fmla="*/ 541020 h 925381"/>
              <a:gd name="connsiteX10" fmla="*/ 3177540 w 3226308"/>
              <a:gd name="connsiteY10" fmla="*/ 769620 h 925381"/>
              <a:gd name="connsiteX11" fmla="*/ 2979420 w 3226308"/>
              <a:gd name="connsiteY11" fmla="*/ 906780 h 925381"/>
              <a:gd name="connsiteX12" fmla="*/ 2735580 w 3226308"/>
              <a:gd name="connsiteY12" fmla="*/ 906780 h 925381"/>
              <a:gd name="connsiteX13" fmla="*/ 2415540 w 3226308"/>
              <a:gd name="connsiteY13" fmla="*/ 746760 h 925381"/>
              <a:gd name="connsiteX14" fmla="*/ 2263140 w 3226308"/>
              <a:gd name="connsiteY14" fmla="*/ 822960 h 925381"/>
              <a:gd name="connsiteX15" fmla="*/ 1874520 w 3226308"/>
              <a:gd name="connsiteY15" fmla="*/ 861060 h 925381"/>
              <a:gd name="connsiteX16" fmla="*/ 838200 w 3226308"/>
              <a:gd name="connsiteY16" fmla="*/ 845820 h 925381"/>
              <a:gd name="connsiteX0" fmla="*/ 0 w 3226308"/>
              <a:gd name="connsiteY0" fmla="*/ 0 h 925381"/>
              <a:gd name="connsiteX1" fmla="*/ 175260 w 3226308"/>
              <a:gd name="connsiteY1" fmla="*/ 259080 h 925381"/>
              <a:gd name="connsiteX2" fmla="*/ 381000 w 3226308"/>
              <a:gd name="connsiteY2" fmla="*/ 259080 h 925381"/>
              <a:gd name="connsiteX3" fmla="*/ 632460 w 3226308"/>
              <a:gd name="connsiteY3" fmla="*/ 38100 h 925381"/>
              <a:gd name="connsiteX4" fmla="*/ 838200 w 3226308"/>
              <a:gd name="connsiteY4" fmla="*/ 99060 h 925381"/>
              <a:gd name="connsiteX5" fmla="*/ 914400 w 3226308"/>
              <a:gd name="connsiteY5" fmla="*/ 358140 h 925381"/>
              <a:gd name="connsiteX6" fmla="*/ 2781300 w 3226308"/>
              <a:gd name="connsiteY6" fmla="*/ 434340 h 925381"/>
              <a:gd name="connsiteX7" fmla="*/ 3116580 w 3226308"/>
              <a:gd name="connsiteY7" fmla="*/ 381000 h 925381"/>
              <a:gd name="connsiteX8" fmla="*/ 3223260 w 3226308"/>
              <a:gd name="connsiteY8" fmla="*/ 541020 h 925381"/>
              <a:gd name="connsiteX9" fmla="*/ 3177540 w 3226308"/>
              <a:gd name="connsiteY9" fmla="*/ 769620 h 925381"/>
              <a:gd name="connsiteX10" fmla="*/ 2979420 w 3226308"/>
              <a:gd name="connsiteY10" fmla="*/ 906780 h 925381"/>
              <a:gd name="connsiteX11" fmla="*/ 2735580 w 3226308"/>
              <a:gd name="connsiteY11" fmla="*/ 906780 h 925381"/>
              <a:gd name="connsiteX12" fmla="*/ 2415540 w 3226308"/>
              <a:gd name="connsiteY12" fmla="*/ 746760 h 925381"/>
              <a:gd name="connsiteX13" fmla="*/ 2263140 w 3226308"/>
              <a:gd name="connsiteY13" fmla="*/ 822960 h 925381"/>
              <a:gd name="connsiteX14" fmla="*/ 1874520 w 3226308"/>
              <a:gd name="connsiteY14" fmla="*/ 861060 h 925381"/>
              <a:gd name="connsiteX15" fmla="*/ 838200 w 3226308"/>
              <a:gd name="connsiteY15" fmla="*/ 845820 h 925381"/>
              <a:gd name="connsiteX0" fmla="*/ 0 w 3317451"/>
              <a:gd name="connsiteY0" fmla="*/ 0 h 925381"/>
              <a:gd name="connsiteX1" fmla="*/ 175260 w 3317451"/>
              <a:gd name="connsiteY1" fmla="*/ 259080 h 925381"/>
              <a:gd name="connsiteX2" fmla="*/ 381000 w 3317451"/>
              <a:gd name="connsiteY2" fmla="*/ 259080 h 925381"/>
              <a:gd name="connsiteX3" fmla="*/ 632460 w 3317451"/>
              <a:gd name="connsiteY3" fmla="*/ 38100 h 925381"/>
              <a:gd name="connsiteX4" fmla="*/ 838200 w 3317451"/>
              <a:gd name="connsiteY4" fmla="*/ 99060 h 925381"/>
              <a:gd name="connsiteX5" fmla="*/ 914400 w 3317451"/>
              <a:gd name="connsiteY5" fmla="*/ 358140 h 925381"/>
              <a:gd name="connsiteX6" fmla="*/ 3116580 w 3317451"/>
              <a:gd name="connsiteY6" fmla="*/ 381000 h 925381"/>
              <a:gd name="connsiteX7" fmla="*/ 3223260 w 3317451"/>
              <a:gd name="connsiteY7" fmla="*/ 541020 h 925381"/>
              <a:gd name="connsiteX8" fmla="*/ 3177540 w 3317451"/>
              <a:gd name="connsiteY8" fmla="*/ 769620 h 925381"/>
              <a:gd name="connsiteX9" fmla="*/ 2979420 w 3317451"/>
              <a:gd name="connsiteY9" fmla="*/ 906780 h 925381"/>
              <a:gd name="connsiteX10" fmla="*/ 2735580 w 3317451"/>
              <a:gd name="connsiteY10" fmla="*/ 906780 h 925381"/>
              <a:gd name="connsiteX11" fmla="*/ 2415540 w 3317451"/>
              <a:gd name="connsiteY11" fmla="*/ 746760 h 925381"/>
              <a:gd name="connsiteX12" fmla="*/ 2263140 w 3317451"/>
              <a:gd name="connsiteY12" fmla="*/ 822960 h 925381"/>
              <a:gd name="connsiteX13" fmla="*/ 1874520 w 3317451"/>
              <a:gd name="connsiteY13" fmla="*/ 861060 h 925381"/>
              <a:gd name="connsiteX14" fmla="*/ 838200 w 3317451"/>
              <a:gd name="connsiteY14" fmla="*/ 845820 h 925381"/>
              <a:gd name="connsiteX0" fmla="*/ 0 w 3388164"/>
              <a:gd name="connsiteY0" fmla="*/ 0 h 925381"/>
              <a:gd name="connsiteX1" fmla="*/ 175260 w 3388164"/>
              <a:gd name="connsiteY1" fmla="*/ 259080 h 925381"/>
              <a:gd name="connsiteX2" fmla="*/ 381000 w 3388164"/>
              <a:gd name="connsiteY2" fmla="*/ 259080 h 925381"/>
              <a:gd name="connsiteX3" fmla="*/ 632460 w 3388164"/>
              <a:gd name="connsiteY3" fmla="*/ 38100 h 925381"/>
              <a:gd name="connsiteX4" fmla="*/ 838200 w 3388164"/>
              <a:gd name="connsiteY4" fmla="*/ 99060 h 925381"/>
              <a:gd name="connsiteX5" fmla="*/ 914400 w 3388164"/>
              <a:gd name="connsiteY5" fmla="*/ 358140 h 925381"/>
              <a:gd name="connsiteX6" fmla="*/ 3223260 w 3388164"/>
              <a:gd name="connsiteY6" fmla="*/ 541020 h 925381"/>
              <a:gd name="connsiteX7" fmla="*/ 3177540 w 3388164"/>
              <a:gd name="connsiteY7" fmla="*/ 769620 h 925381"/>
              <a:gd name="connsiteX8" fmla="*/ 2979420 w 3388164"/>
              <a:gd name="connsiteY8" fmla="*/ 906780 h 925381"/>
              <a:gd name="connsiteX9" fmla="*/ 2735580 w 3388164"/>
              <a:gd name="connsiteY9" fmla="*/ 906780 h 925381"/>
              <a:gd name="connsiteX10" fmla="*/ 2415540 w 3388164"/>
              <a:gd name="connsiteY10" fmla="*/ 746760 h 925381"/>
              <a:gd name="connsiteX11" fmla="*/ 2263140 w 3388164"/>
              <a:gd name="connsiteY11" fmla="*/ 822960 h 925381"/>
              <a:gd name="connsiteX12" fmla="*/ 1874520 w 3388164"/>
              <a:gd name="connsiteY12" fmla="*/ 861060 h 925381"/>
              <a:gd name="connsiteX13" fmla="*/ 838200 w 3388164"/>
              <a:gd name="connsiteY13" fmla="*/ 845820 h 925381"/>
              <a:gd name="connsiteX0" fmla="*/ 0 w 3302399"/>
              <a:gd name="connsiteY0" fmla="*/ 0 h 925381"/>
              <a:gd name="connsiteX1" fmla="*/ 175260 w 3302399"/>
              <a:gd name="connsiteY1" fmla="*/ 259080 h 925381"/>
              <a:gd name="connsiteX2" fmla="*/ 381000 w 3302399"/>
              <a:gd name="connsiteY2" fmla="*/ 259080 h 925381"/>
              <a:gd name="connsiteX3" fmla="*/ 632460 w 3302399"/>
              <a:gd name="connsiteY3" fmla="*/ 38100 h 925381"/>
              <a:gd name="connsiteX4" fmla="*/ 838200 w 3302399"/>
              <a:gd name="connsiteY4" fmla="*/ 99060 h 925381"/>
              <a:gd name="connsiteX5" fmla="*/ 914400 w 3302399"/>
              <a:gd name="connsiteY5" fmla="*/ 358140 h 925381"/>
              <a:gd name="connsiteX6" fmla="*/ 3177540 w 3302399"/>
              <a:gd name="connsiteY6" fmla="*/ 769620 h 925381"/>
              <a:gd name="connsiteX7" fmla="*/ 2979420 w 3302399"/>
              <a:gd name="connsiteY7" fmla="*/ 906780 h 925381"/>
              <a:gd name="connsiteX8" fmla="*/ 2735580 w 3302399"/>
              <a:gd name="connsiteY8" fmla="*/ 906780 h 925381"/>
              <a:gd name="connsiteX9" fmla="*/ 2415540 w 3302399"/>
              <a:gd name="connsiteY9" fmla="*/ 746760 h 925381"/>
              <a:gd name="connsiteX10" fmla="*/ 2263140 w 3302399"/>
              <a:gd name="connsiteY10" fmla="*/ 822960 h 925381"/>
              <a:gd name="connsiteX11" fmla="*/ 1874520 w 3302399"/>
              <a:gd name="connsiteY11" fmla="*/ 861060 h 925381"/>
              <a:gd name="connsiteX12" fmla="*/ 838200 w 3302399"/>
              <a:gd name="connsiteY12" fmla="*/ 845820 h 925381"/>
              <a:gd name="connsiteX0" fmla="*/ 0 w 3082630"/>
              <a:gd name="connsiteY0" fmla="*/ 0 h 954019"/>
              <a:gd name="connsiteX1" fmla="*/ 175260 w 3082630"/>
              <a:gd name="connsiteY1" fmla="*/ 259080 h 954019"/>
              <a:gd name="connsiteX2" fmla="*/ 381000 w 3082630"/>
              <a:gd name="connsiteY2" fmla="*/ 259080 h 954019"/>
              <a:gd name="connsiteX3" fmla="*/ 632460 w 3082630"/>
              <a:gd name="connsiteY3" fmla="*/ 38100 h 954019"/>
              <a:gd name="connsiteX4" fmla="*/ 838200 w 3082630"/>
              <a:gd name="connsiteY4" fmla="*/ 99060 h 954019"/>
              <a:gd name="connsiteX5" fmla="*/ 914400 w 3082630"/>
              <a:gd name="connsiteY5" fmla="*/ 358140 h 954019"/>
              <a:gd name="connsiteX6" fmla="*/ 2979420 w 3082630"/>
              <a:gd name="connsiteY6" fmla="*/ 906780 h 954019"/>
              <a:gd name="connsiteX7" fmla="*/ 2735580 w 3082630"/>
              <a:gd name="connsiteY7" fmla="*/ 906780 h 954019"/>
              <a:gd name="connsiteX8" fmla="*/ 2415540 w 3082630"/>
              <a:gd name="connsiteY8" fmla="*/ 746760 h 954019"/>
              <a:gd name="connsiteX9" fmla="*/ 2263140 w 3082630"/>
              <a:gd name="connsiteY9" fmla="*/ 822960 h 954019"/>
              <a:gd name="connsiteX10" fmla="*/ 1874520 w 3082630"/>
              <a:gd name="connsiteY10" fmla="*/ 861060 h 954019"/>
              <a:gd name="connsiteX11" fmla="*/ 838200 w 3082630"/>
              <a:gd name="connsiteY11" fmla="*/ 845820 h 954019"/>
              <a:gd name="connsiteX0" fmla="*/ 0 w 2805927"/>
              <a:gd name="connsiteY0" fmla="*/ 0 h 919111"/>
              <a:gd name="connsiteX1" fmla="*/ 175260 w 2805927"/>
              <a:gd name="connsiteY1" fmla="*/ 259080 h 919111"/>
              <a:gd name="connsiteX2" fmla="*/ 381000 w 2805927"/>
              <a:gd name="connsiteY2" fmla="*/ 259080 h 919111"/>
              <a:gd name="connsiteX3" fmla="*/ 632460 w 2805927"/>
              <a:gd name="connsiteY3" fmla="*/ 38100 h 919111"/>
              <a:gd name="connsiteX4" fmla="*/ 838200 w 2805927"/>
              <a:gd name="connsiteY4" fmla="*/ 99060 h 919111"/>
              <a:gd name="connsiteX5" fmla="*/ 914400 w 2805927"/>
              <a:gd name="connsiteY5" fmla="*/ 358140 h 919111"/>
              <a:gd name="connsiteX6" fmla="*/ 2735580 w 2805927"/>
              <a:gd name="connsiteY6" fmla="*/ 906780 h 919111"/>
              <a:gd name="connsiteX7" fmla="*/ 2415540 w 2805927"/>
              <a:gd name="connsiteY7" fmla="*/ 746760 h 919111"/>
              <a:gd name="connsiteX8" fmla="*/ 2263140 w 2805927"/>
              <a:gd name="connsiteY8" fmla="*/ 822960 h 919111"/>
              <a:gd name="connsiteX9" fmla="*/ 1874520 w 2805927"/>
              <a:gd name="connsiteY9" fmla="*/ 861060 h 919111"/>
              <a:gd name="connsiteX10" fmla="*/ 838200 w 2805927"/>
              <a:gd name="connsiteY10" fmla="*/ 845820 h 919111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632460 w 2805927"/>
              <a:gd name="connsiteY2" fmla="*/ 38100 h 919110"/>
              <a:gd name="connsiteX3" fmla="*/ 838200 w 2805927"/>
              <a:gd name="connsiteY3" fmla="*/ 99060 h 919110"/>
              <a:gd name="connsiteX4" fmla="*/ 914400 w 2805927"/>
              <a:gd name="connsiteY4" fmla="*/ 358140 h 919110"/>
              <a:gd name="connsiteX5" fmla="*/ 2735580 w 2805927"/>
              <a:gd name="connsiteY5" fmla="*/ 906780 h 919110"/>
              <a:gd name="connsiteX6" fmla="*/ 2415540 w 2805927"/>
              <a:gd name="connsiteY6" fmla="*/ 746760 h 919110"/>
              <a:gd name="connsiteX7" fmla="*/ 2263140 w 2805927"/>
              <a:gd name="connsiteY7" fmla="*/ 822960 h 919110"/>
              <a:gd name="connsiteX8" fmla="*/ 1874520 w 2805927"/>
              <a:gd name="connsiteY8" fmla="*/ 861060 h 919110"/>
              <a:gd name="connsiteX9" fmla="*/ 838200 w 2805927"/>
              <a:gd name="connsiteY9" fmla="*/ 845820 h 919110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838200 w 2805927"/>
              <a:gd name="connsiteY2" fmla="*/ 99060 h 919110"/>
              <a:gd name="connsiteX3" fmla="*/ 914400 w 2805927"/>
              <a:gd name="connsiteY3" fmla="*/ 358140 h 919110"/>
              <a:gd name="connsiteX4" fmla="*/ 2735580 w 2805927"/>
              <a:gd name="connsiteY4" fmla="*/ 906780 h 919110"/>
              <a:gd name="connsiteX5" fmla="*/ 2415540 w 2805927"/>
              <a:gd name="connsiteY5" fmla="*/ 746760 h 919110"/>
              <a:gd name="connsiteX6" fmla="*/ 2263140 w 2805927"/>
              <a:gd name="connsiteY6" fmla="*/ 822960 h 919110"/>
              <a:gd name="connsiteX7" fmla="*/ 1874520 w 2805927"/>
              <a:gd name="connsiteY7" fmla="*/ 861060 h 919110"/>
              <a:gd name="connsiteX8" fmla="*/ 838200 w 2805927"/>
              <a:gd name="connsiteY8" fmla="*/ 845820 h 919110"/>
              <a:gd name="connsiteX0" fmla="*/ 0 w 2805927"/>
              <a:gd name="connsiteY0" fmla="*/ 0 h 919110"/>
              <a:gd name="connsiteX1" fmla="*/ 175260 w 2805927"/>
              <a:gd name="connsiteY1" fmla="*/ 259080 h 919110"/>
              <a:gd name="connsiteX2" fmla="*/ 914400 w 2805927"/>
              <a:gd name="connsiteY2" fmla="*/ 358140 h 919110"/>
              <a:gd name="connsiteX3" fmla="*/ 2735580 w 2805927"/>
              <a:gd name="connsiteY3" fmla="*/ 906780 h 919110"/>
              <a:gd name="connsiteX4" fmla="*/ 2415540 w 2805927"/>
              <a:gd name="connsiteY4" fmla="*/ 746760 h 919110"/>
              <a:gd name="connsiteX5" fmla="*/ 2263140 w 2805927"/>
              <a:gd name="connsiteY5" fmla="*/ 822960 h 919110"/>
              <a:gd name="connsiteX6" fmla="*/ 1874520 w 2805927"/>
              <a:gd name="connsiteY6" fmla="*/ 861060 h 919110"/>
              <a:gd name="connsiteX7" fmla="*/ 838200 w 2805927"/>
              <a:gd name="connsiteY7" fmla="*/ 845820 h 919110"/>
              <a:gd name="connsiteX0" fmla="*/ 67620 w 2922569"/>
              <a:gd name="connsiteY0" fmla="*/ 0 h 924287"/>
              <a:gd name="connsiteX1" fmla="*/ 242880 w 2922569"/>
              <a:gd name="connsiteY1" fmla="*/ 259080 h 924287"/>
              <a:gd name="connsiteX2" fmla="*/ 2803200 w 2922569"/>
              <a:gd name="connsiteY2" fmla="*/ 906780 h 924287"/>
              <a:gd name="connsiteX3" fmla="*/ 2483160 w 2922569"/>
              <a:gd name="connsiteY3" fmla="*/ 746760 h 924287"/>
              <a:gd name="connsiteX4" fmla="*/ 2330760 w 2922569"/>
              <a:gd name="connsiteY4" fmla="*/ 822960 h 924287"/>
              <a:gd name="connsiteX5" fmla="*/ 1942140 w 2922569"/>
              <a:gd name="connsiteY5" fmla="*/ 861060 h 924287"/>
              <a:gd name="connsiteX6" fmla="*/ 905820 w 2922569"/>
              <a:gd name="connsiteY6" fmla="*/ 845820 h 924287"/>
              <a:gd name="connsiteX0" fmla="*/ 67620 w 2901467"/>
              <a:gd name="connsiteY0" fmla="*/ 0 h 935005"/>
              <a:gd name="connsiteX1" fmla="*/ 242880 w 2901467"/>
              <a:gd name="connsiteY1" fmla="*/ 259080 h 935005"/>
              <a:gd name="connsiteX2" fmla="*/ 2803200 w 2901467"/>
              <a:gd name="connsiteY2" fmla="*/ 906780 h 935005"/>
              <a:gd name="connsiteX3" fmla="*/ 2330760 w 2901467"/>
              <a:gd name="connsiteY3" fmla="*/ 822960 h 935005"/>
              <a:gd name="connsiteX4" fmla="*/ 1942140 w 2901467"/>
              <a:gd name="connsiteY4" fmla="*/ 861060 h 935005"/>
              <a:gd name="connsiteX5" fmla="*/ 905820 w 2901467"/>
              <a:gd name="connsiteY5" fmla="*/ 845820 h 935005"/>
              <a:gd name="connsiteX0" fmla="*/ 34651 w 2297790"/>
              <a:gd name="connsiteY0" fmla="*/ 0 h 862284"/>
              <a:gd name="connsiteX1" fmla="*/ 209911 w 2297790"/>
              <a:gd name="connsiteY1" fmla="*/ 259080 h 862284"/>
              <a:gd name="connsiteX2" fmla="*/ 2297791 w 2297790"/>
              <a:gd name="connsiteY2" fmla="*/ 822960 h 862284"/>
              <a:gd name="connsiteX3" fmla="*/ 1909171 w 2297790"/>
              <a:gd name="connsiteY3" fmla="*/ 861060 h 862284"/>
              <a:gd name="connsiteX4" fmla="*/ 872851 w 2297790"/>
              <a:gd name="connsiteY4" fmla="*/ 845820 h 862284"/>
              <a:gd name="connsiteX0" fmla="*/ 8685 w 1883206"/>
              <a:gd name="connsiteY0" fmla="*/ 0 h 862284"/>
              <a:gd name="connsiteX1" fmla="*/ 183945 w 1883206"/>
              <a:gd name="connsiteY1" fmla="*/ 259080 h 862284"/>
              <a:gd name="connsiteX2" fmla="*/ 1883205 w 1883206"/>
              <a:gd name="connsiteY2" fmla="*/ 861060 h 862284"/>
              <a:gd name="connsiteX3" fmla="*/ 846885 w 1883206"/>
              <a:gd name="connsiteY3" fmla="*/ 845820 h 862284"/>
              <a:gd name="connsiteX0" fmla="*/ 0 w 838200"/>
              <a:gd name="connsiteY0" fmla="*/ 0 h 845820"/>
              <a:gd name="connsiteX1" fmla="*/ 175260 w 838200"/>
              <a:gd name="connsiteY1" fmla="*/ 259080 h 845820"/>
              <a:gd name="connsiteX2" fmla="*/ 838200 w 838200"/>
              <a:gd name="connsiteY2" fmla="*/ 84582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845820">
                <a:moveTo>
                  <a:pt x="0" y="0"/>
                </a:moveTo>
                <a:cubicBezTo>
                  <a:pt x="55880" y="107950"/>
                  <a:pt x="35560" y="118110"/>
                  <a:pt x="175260" y="259080"/>
                </a:cubicBezTo>
                <a:cubicBezTo>
                  <a:pt x="314960" y="400050"/>
                  <a:pt x="700088" y="723583"/>
                  <a:pt x="838200" y="845820"/>
                </a:cubicBezTo>
              </a:path>
            </a:pathLst>
          </a:cu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46407" eaLnBrk="1">
              <a:lnSpc>
                <a:spcPct val="116000"/>
              </a:lnSpc>
              <a:buClr>
                <a:srgbClr val="000000"/>
              </a:buClr>
              <a:buSzPct val="100000"/>
            </a:pPr>
            <a:endParaRPr lang="en-NL" sz="1633" dirty="0">
              <a:latin typeface="Comic Sans MS" pitchFamily="64" charset="0"/>
            </a:endParaRPr>
          </a:p>
        </p:txBody>
      </p:sp>
      <p:cxnSp>
        <p:nvCxnSpPr>
          <p:cNvPr id="13" name="Straight Arrow Connector 31">
            <a:extLst>
              <a:ext uri="{FF2B5EF4-FFF2-40B4-BE49-F238E27FC236}">
                <a16:creationId xmlns:a16="http://schemas.microsoft.com/office/drawing/2014/main" id="{49B33226-D0BA-5D9D-6F32-CD2261D6B881}"/>
              </a:ext>
            </a:extLst>
          </p:cNvPr>
          <p:cNvCxnSpPr>
            <a:cxnSpLocks/>
          </p:cNvCxnSpPr>
          <p:nvPr/>
        </p:nvCxnSpPr>
        <p:spPr bwMode="auto">
          <a:xfrm>
            <a:off x="2268290" y="1922558"/>
            <a:ext cx="159338" cy="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687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0" grpId="0"/>
      <p:bldP spid="21" grpId="0" animBg="1"/>
      <p:bldP spid="34" grpId="0"/>
      <p:bldP spid="48" grpId="0" animBg="1"/>
      <p:bldP spid="50" grpId="0"/>
      <p:bldP spid="5" grpId="0" animBg="1"/>
      <p:bldP spid="10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‘Normal’ XSS </a:t>
            </a:r>
            <a:r>
              <a:rPr lang="en-US" sz="1800" dirty="0"/>
              <a:t>(reflected or stored) </a:t>
            </a:r>
            <a:r>
              <a:rPr lang="en-US" sz="2400" dirty="0"/>
              <a:t> vs  DOM-based XSS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85740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0033CC"/>
                </a:solidFill>
              </a:rPr>
              <a:t>‘Normal’ XSS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Attacker injects </a:t>
            </a:r>
            <a:r>
              <a:rPr lang="en-US" sz="1800" dirty="0">
                <a:solidFill>
                  <a:srgbClr val="FF0000"/>
                </a:solidFill>
              </a:rPr>
              <a:t>payload     </a:t>
            </a:r>
            <a:r>
              <a:rPr lang="en-US" sz="1800" dirty="0"/>
              <a:t>, via stored or reflected attack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800" dirty="0"/>
              <a:t>Server includes this payload in web page sent to the client</a:t>
            </a:r>
          </a:p>
          <a:p>
            <a:pPr marL="685800" lvl="1">
              <a:defRPr/>
            </a:pPr>
            <a:r>
              <a:rPr lang="en-US" sz="1800" dirty="0"/>
              <a:t>Web server can prevent this by careful </a:t>
            </a:r>
            <a:r>
              <a:rPr lang="en-US" sz="1800" dirty="0" err="1">
                <a:solidFill>
                  <a:srgbClr val="008000"/>
                </a:solidFill>
              </a:rPr>
              <a:t>sanitisation</a:t>
            </a:r>
            <a:r>
              <a:rPr lang="en-US" sz="1800" dirty="0"/>
              <a:t>/</a:t>
            </a:r>
            <a:r>
              <a:rPr lang="en-US" sz="1800" dirty="0">
                <a:solidFill>
                  <a:srgbClr val="008000"/>
                </a:solidFill>
              </a:rPr>
              <a:t>encoding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1800" dirty="0"/>
          </a:p>
          <a:p>
            <a:pPr marL="0" indent="0">
              <a:buNone/>
              <a:defRPr/>
            </a:pPr>
            <a:endParaRPr lang="en-US" sz="1800" dirty="0"/>
          </a:p>
          <a:p>
            <a:pPr marL="0" indent="0" eaLnBrk="1" hangingPunct="1">
              <a:lnSpc>
                <a:spcPct val="100000"/>
              </a:lnSpc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2000" dirty="0">
                <a:solidFill>
                  <a:srgbClr val="0033CC"/>
                </a:solidFill>
              </a:rPr>
              <a:t>DOM-based XSS: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1800" dirty="0"/>
              <a:t>Web page sent to the client does not contain script – </a:t>
            </a:r>
            <a:r>
              <a:rPr lang="en-US" sz="1800" i="1" dirty="0"/>
              <a:t>yet </a:t>
            </a:r>
            <a:r>
              <a:rPr lang="en-US" sz="1800" dirty="0"/>
              <a:t>...</a:t>
            </a:r>
          </a:p>
          <a:p>
            <a:pPr marL="457200" indent="-457200" eaLnBrk="1" hangingPunct="1">
              <a:lnSpc>
                <a:spcPct val="100000"/>
              </a:lnSpc>
              <a:buFont typeface="+mj-lt"/>
              <a:buAutoNum type="arabicPeriod"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1800" dirty="0"/>
              <a:t>Execution of JavaScript in the browser introduces the malicious script into the webpage using the DOM API </a:t>
            </a:r>
          </a:p>
          <a:p>
            <a:pPr marL="400050" lvl="1" indent="0">
              <a:buNone/>
              <a:tabLst>
                <a:tab pos="457153" algn="l"/>
                <a:tab pos="569854" algn="l"/>
                <a:tab pos="1027007" algn="l"/>
                <a:tab pos="1484159" algn="l"/>
                <a:tab pos="1941312" algn="l"/>
                <a:tab pos="2398464" algn="l"/>
                <a:tab pos="2855617" algn="l"/>
                <a:tab pos="3312769" algn="l"/>
                <a:tab pos="3769922" algn="l"/>
                <a:tab pos="4227075" algn="l"/>
                <a:tab pos="4684227" algn="l"/>
                <a:tab pos="5141380" algn="l"/>
                <a:tab pos="5598532" algn="l"/>
                <a:tab pos="6055685" algn="l"/>
                <a:tab pos="6512837" algn="l"/>
                <a:tab pos="6969990" algn="l"/>
                <a:tab pos="7427142" algn="l"/>
                <a:tab pos="7884295" algn="l"/>
                <a:tab pos="8341448" algn="l"/>
                <a:tab pos="8798601" algn="l"/>
                <a:tab pos="9255754" algn="l"/>
              </a:tabLst>
              <a:defRPr/>
            </a:pPr>
            <a:r>
              <a:rPr lang="en-US" sz="1800" dirty="0" err="1">
                <a:solidFill>
                  <a:srgbClr val="008000"/>
                </a:solidFill>
              </a:rPr>
              <a:t>Sanitisation</a:t>
            </a:r>
            <a:r>
              <a:rPr lang="en-US" sz="1800" dirty="0"/>
              <a:t> to prevent it </a:t>
            </a:r>
            <a:r>
              <a:rPr lang="en-US" sz="1800" dirty="0" err="1"/>
              <a:t>hasto</a:t>
            </a:r>
            <a:r>
              <a:rPr lang="en-US" sz="1800" dirty="0"/>
              <a:t> happen client-side, and has to be done by JavaScript code that modifies the webpage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37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EC0C1B-4900-C298-1852-D59CB9521CE9}"/>
              </a:ext>
            </a:extLst>
          </p:cNvPr>
          <p:cNvGrpSpPr/>
          <p:nvPr/>
        </p:nvGrpSpPr>
        <p:grpSpPr>
          <a:xfrm>
            <a:off x="1115616" y="2636804"/>
            <a:ext cx="6618795" cy="1301246"/>
            <a:chOff x="685800" y="2471817"/>
            <a:chExt cx="6618795" cy="1301246"/>
          </a:xfrm>
        </p:grpSpPr>
        <p:pic>
          <p:nvPicPr>
            <p:cNvPr id="4" name="Picture 3" descr="C:\Users\erikpoll\Desktop\Alice-PNG-alice-in-wonderland-33922018-444-800.png">
              <a:extLst>
                <a:ext uri="{FF2B5EF4-FFF2-40B4-BE49-F238E27FC236}">
                  <a16:creationId xmlns:a16="http://schemas.microsoft.com/office/drawing/2014/main" id="{2D978E61-FAB2-3866-C3C7-823C28353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5800" y="2570533"/>
              <a:ext cx="699372" cy="120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ight Arrow 28">
              <a:extLst>
                <a:ext uri="{FF2B5EF4-FFF2-40B4-BE49-F238E27FC236}">
                  <a16:creationId xmlns:a16="http://schemas.microsoft.com/office/drawing/2014/main" id="{D040B341-4AA3-47D7-CFD0-205E3CD3B873}"/>
                </a:ext>
              </a:extLst>
            </p:cNvPr>
            <p:cNvSpPr/>
            <p:nvPr/>
          </p:nvSpPr>
          <p:spPr bwMode="auto">
            <a:xfrm flipH="1">
              <a:off x="3303557" y="2607600"/>
              <a:ext cx="2274004" cy="42099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2177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7" name="Straight Arrow Connector 31">
              <a:extLst>
                <a:ext uri="{FF2B5EF4-FFF2-40B4-BE49-F238E27FC236}">
                  <a16:creationId xmlns:a16="http://schemas.microsoft.com/office/drawing/2014/main" id="{079EBD94-0345-92F6-83FA-3E01058BAA8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64806" y="2818097"/>
              <a:ext cx="266724" cy="0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40">
              <a:extLst>
                <a:ext uri="{FF2B5EF4-FFF2-40B4-BE49-F238E27FC236}">
                  <a16:creationId xmlns:a16="http://schemas.microsoft.com/office/drawing/2014/main" id="{2BB07323-3D17-E48F-AED0-C25EB20A4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676" y="3071820"/>
              <a:ext cx="272222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page.html </a:t>
              </a:r>
              <a:r>
                <a:rPr lang="en-US" altLang="en-US" sz="14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containing </a:t>
              </a:r>
            </a:p>
            <a:p>
              <a:pPr algn="ctr"/>
              <a:r>
                <a:rPr lang="en-GB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&lt;script&gt;...&lt;/script&gt;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840D15-1E6F-11DB-DFC7-81381603B114}"/>
                </a:ext>
              </a:extLst>
            </p:cNvPr>
            <p:cNvGrpSpPr/>
            <p:nvPr/>
          </p:nvGrpSpPr>
          <p:grpSpPr>
            <a:xfrm>
              <a:off x="1662664" y="2570531"/>
              <a:ext cx="1240500" cy="959162"/>
              <a:chOff x="1577657" y="5278773"/>
              <a:chExt cx="1465515" cy="1057411"/>
            </a:xfrm>
          </p:grpSpPr>
          <p:sp>
            <p:nvSpPr>
              <p:cNvPr id="14" name="Afgeronde rechthoek 12">
                <a:extLst>
                  <a:ext uri="{FF2B5EF4-FFF2-40B4-BE49-F238E27FC236}">
                    <a16:creationId xmlns:a16="http://schemas.microsoft.com/office/drawing/2014/main" id="{2666DC48-FBAC-B9FF-6B27-AC2852F34A63}"/>
                  </a:ext>
                </a:extLst>
              </p:cNvPr>
              <p:cNvSpPr/>
              <p:nvPr/>
            </p:nvSpPr>
            <p:spPr bwMode="auto">
              <a:xfrm>
                <a:off x="1582976" y="5296852"/>
                <a:ext cx="1460196" cy="1039332"/>
              </a:xfrm>
              <a:prstGeom prst="roundRect">
                <a:avLst>
                  <a:gd name="adj" fmla="val 4817"/>
                </a:avLst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victim’s</a:t>
                </a:r>
              </a:p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r>
                  <a:rPr lang="en-GB" sz="1600" dirty="0">
                    <a:solidFill>
                      <a:schemeClr val="tx1"/>
                    </a:solidFill>
                    <a:latin typeface="Arial Rounded MT Bold" panose="020F0704030504030204" pitchFamily="34" charset="0"/>
                  </a:rPr>
                  <a:t>browser</a:t>
                </a:r>
              </a:p>
            </p:txBody>
          </p:sp>
          <p:sp>
            <p:nvSpPr>
              <p:cNvPr id="15" name="Afgeronde rechthoek 12">
                <a:extLst>
                  <a:ext uri="{FF2B5EF4-FFF2-40B4-BE49-F238E27FC236}">
                    <a16:creationId xmlns:a16="http://schemas.microsoft.com/office/drawing/2014/main" id="{7C2EF795-6754-9C95-B289-322E8383D536}"/>
                  </a:ext>
                </a:extLst>
              </p:cNvPr>
              <p:cNvSpPr/>
              <p:nvPr/>
            </p:nvSpPr>
            <p:spPr bwMode="auto">
              <a:xfrm>
                <a:off x="1577657" y="5278773"/>
                <a:ext cx="1460196" cy="272925"/>
              </a:xfrm>
              <a:prstGeom prst="roundRect">
                <a:avLst>
                  <a:gd name="adj" fmla="val 4817"/>
                </a:avLst>
              </a:prstGeom>
              <a:solidFill>
                <a:srgbClr val="0033CC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1">
                  <a:lnSpc>
                    <a:spcPct val="116000"/>
                  </a:lnSpc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GB" sz="2177" dirty="0">
                  <a:solidFill>
                    <a:schemeClr val="tx1"/>
                  </a:solidFill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11" name="Afgeronde rechthoek 12">
              <a:extLst>
                <a:ext uri="{FF2B5EF4-FFF2-40B4-BE49-F238E27FC236}">
                  <a16:creationId xmlns:a16="http://schemas.microsoft.com/office/drawing/2014/main" id="{A208447F-7CA2-35B0-F503-106B113D56DF}"/>
                </a:ext>
              </a:extLst>
            </p:cNvPr>
            <p:cNvSpPr/>
            <p:nvPr/>
          </p:nvSpPr>
          <p:spPr bwMode="auto">
            <a:xfrm>
              <a:off x="5980071" y="2471817"/>
              <a:ext cx="1324524" cy="985869"/>
            </a:xfrm>
            <a:prstGeom prst="roundRect">
              <a:avLst>
                <a:gd name="adj" fmla="val 21412"/>
              </a:avLst>
            </a:prstGeom>
            <a:solidFill>
              <a:srgbClr val="8CD2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 sz="2177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 eaLnBrk="1">
                <a:lnSpc>
                  <a:spcPct val="11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server</a:t>
              </a:r>
              <a:endParaRPr lang="en-GB" sz="18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985F3F4-A15F-BB98-F6E2-B0C9A4AC1DBD}"/>
                </a:ext>
              </a:extLst>
            </p:cNvPr>
            <p:cNvSpPr/>
            <p:nvPr/>
          </p:nvSpPr>
          <p:spPr bwMode="auto">
            <a:xfrm>
              <a:off x="6038062" y="2621291"/>
              <a:ext cx="1236947" cy="752442"/>
            </a:xfrm>
            <a:custGeom>
              <a:avLst/>
              <a:gdLst>
                <a:gd name="connsiteX0" fmla="*/ 20782 w 1251401"/>
                <a:gd name="connsiteY0" fmla="*/ 257806 h 833375"/>
                <a:gd name="connsiteX1" fmla="*/ 180109 w 1251401"/>
                <a:gd name="connsiteY1" fmla="*/ 181606 h 833375"/>
                <a:gd name="connsiteX2" fmla="*/ 311727 w 1251401"/>
                <a:gd name="connsiteY2" fmla="*/ 105406 h 833375"/>
                <a:gd name="connsiteX3" fmla="*/ 311727 w 1251401"/>
                <a:gd name="connsiteY3" fmla="*/ 8424 h 833375"/>
                <a:gd name="connsiteX4" fmla="*/ 519545 w 1251401"/>
                <a:gd name="connsiteY4" fmla="*/ 22279 h 833375"/>
                <a:gd name="connsiteX5" fmla="*/ 526473 w 1251401"/>
                <a:gd name="connsiteY5" fmla="*/ 160824 h 833375"/>
                <a:gd name="connsiteX6" fmla="*/ 297873 w 1251401"/>
                <a:gd name="connsiteY6" fmla="*/ 285515 h 833375"/>
                <a:gd name="connsiteX7" fmla="*/ 678873 w 1251401"/>
                <a:gd name="connsiteY7" fmla="*/ 250879 h 833375"/>
                <a:gd name="connsiteX8" fmla="*/ 817418 w 1251401"/>
                <a:gd name="connsiteY8" fmla="*/ 98479 h 833375"/>
                <a:gd name="connsiteX9" fmla="*/ 949036 w 1251401"/>
                <a:gd name="connsiteY9" fmla="*/ 167752 h 833375"/>
                <a:gd name="connsiteX10" fmla="*/ 1108364 w 1251401"/>
                <a:gd name="connsiteY10" fmla="*/ 347861 h 833375"/>
                <a:gd name="connsiteX11" fmla="*/ 1246909 w 1251401"/>
                <a:gd name="connsiteY11" fmla="*/ 735788 h 833375"/>
                <a:gd name="connsiteX12" fmla="*/ 935182 w 1251401"/>
                <a:gd name="connsiteY12" fmla="*/ 832770 h 833375"/>
                <a:gd name="connsiteX13" fmla="*/ 658091 w 1251401"/>
                <a:gd name="connsiteY13" fmla="*/ 708079 h 833375"/>
                <a:gd name="connsiteX14" fmla="*/ 311727 w 1251401"/>
                <a:gd name="connsiteY14" fmla="*/ 749643 h 833375"/>
                <a:gd name="connsiteX15" fmla="*/ 0 w 1251401"/>
                <a:gd name="connsiteY15" fmla="*/ 784279 h 833375"/>
                <a:gd name="connsiteX0" fmla="*/ 180109 w 1251401"/>
                <a:gd name="connsiteY0" fmla="*/ 181606 h 833375"/>
                <a:gd name="connsiteX1" fmla="*/ 311727 w 1251401"/>
                <a:gd name="connsiteY1" fmla="*/ 105406 h 833375"/>
                <a:gd name="connsiteX2" fmla="*/ 311727 w 1251401"/>
                <a:gd name="connsiteY2" fmla="*/ 8424 h 833375"/>
                <a:gd name="connsiteX3" fmla="*/ 519545 w 1251401"/>
                <a:gd name="connsiteY3" fmla="*/ 22279 h 833375"/>
                <a:gd name="connsiteX4" fmla="*/ 526473 w 1251401"/>
                <a:gd name="connsiteY4" fmla="*/ 160824 h 833375"/>
                <a:gd name="connsiteX5" fmla="*/ 297873 w 1251401"/>
                <a:gd name="connsiteY5" fmla="*/ 285515 h 833375"/>
                <a:gd name="connsiteX6" fmla="*/ 678873 w 1251401"/>
                <a:gd name="connsiteY6" fmla="*/ 250879 h 833375"/>
                <a:gd name="connsiteX7" fmla="*/ 817418 w 1251401"/>
                <a:gd name="connsiteY7" fmla="*/ 98479 h 833375"/>
                <a:gd name="connsiteX8" fmla="*/ 949036 w 1251401"/>
                <a:gd name="connsiteY8" fmla="*/ 167752 h 833375"/>
                <a:gd name="connsiteX9" fmla="*/ 1108364 w 1251401"/>
                <a:gd name="connsiteY9" fmla="*/ 347861 h 833375"/>
                <a:gd name="connsiteX10" fmla="*/ 1246909 w 1251401"/>
                <a:gd name="connsiteY10" fmla="*/ 735788 h 833375"/>
                <a:gd name="connsiteX11" fmla="*/ 935182 w 1251401"/>
                <a:gd name="connsiteY11" fmla="*/ 832770 h 833375"/>
                <a:gd name="connsiteX12" fmla="*/ 658091 w 1251401"/>
                <a:gd name="connsiteY12" fmla="*/ 708079 h 833375"/>
                <a:gd name="connsiteX13" fmla="*/ 311727 w 1251401"/>
                <a:gd name="connsiteY13" fmla="*/ 749643 h 833375"/>
                <a:gd name="connsiteX14" fmla="*/ 0 w 1251401"/>
                <a:gd name="connsiteY14" fmla="*/ 784279 h 833375"/>
                <a:gd name="connsiteX0" fmla="*/ 311727 w 1251401"/>
                <a:gd name="connsiteY0" fmla="*/ 105406 h 833375"/>
                <a:gd name="connsiteX1" fmla="*/ 311727 w 1251401"/>
                <a:gd name="connsiteY1" fmla="*/ 8424 h 833375"/>
                <a:gd name="connsiteX2" fmla="*/ 519545 w 1251401"/>
                <a:gd name="connsiteY2" fmla="*/ 22279 h 833375"/>
                <a:gd name="connsiteX3" fmla="*/ 526473 w 1251401"/>
                <a:gd name="connsiteY3" fmla="*/ 160824 h 833375"/>
                <a:gd name="connsiteX4" fmla="*/ 297873 w 1251401"/>
                <a:gd name="connsiteY4" fmla="*/ 285515 h 833375"/>
                <a:gd name="connsiteX5" fmla="*/ 678873 w 1251401"/>
                <a:gd name="connsiteY5" fmla="*/ 250879 h 833375"/>
                <a:gd name="connsiteX6" fmla="*/ 817418 w 1251401"/>
                <a:gd name="connsiteY6" fmla="*/ 98479 h 833375"/>
                <a:gd name="connsiteX7" fmla="*/ 949036 w 1251401"/>
                <a:gd name="connsiteY7" fmla="*/ 167752 h 833375"/>
                <a:gd name="connsiteX8" fmla="*/ 1108364 w 1251401"/>
                <a:gd name="connsiteY8" fmla="*/ 347861 h 833375"/>
                <a:gd name="connsiteX9" fmla="*/ 1246909 w 1251401"/>
                <a:gd name="connsiteY9" fmla="*/ 735788 h 833375"/>
                <a:gd name="connsiteX10" fmla="*/ 935182 w 1251401"/>
                <a:gd name="connsiteY10" fmla="*/ 832770 h 833375"/>
                <a:gd name="connsiteX11" fmla="*/ 658091 w 1251401"/>
                <a:gd name="connsiteY11" fmla="*/ 708079 h 833375"/>
                <a:gd name="connsiteX12" fmla="*/ 311727 w 1251401"/>
                <a:gd name="connsiteY12" fmla="*/ 749643 h 833375"/>
                <a:gd name="connsiteX13" fmla="*/ 0 w 1251401"/>
                <a:gd name="connsiteY13" fmla="*/ 784279 h 833375"/>
                <a:gd name="connsiteX0" fmla="*/ 311727 w 1251401"/>
                <a:gd name="connsiteY0" fmla="*/ 8424 h 833375"/>
                <a:gd name="connsiteX1" fmla="*/ 519545 w 1251401"/>
                <a:gd name="connsiteY1" fmla="*/ 22279 h 833375"/>
                <a:gd name="connsiteX2" fmla="*/ 526473 w 1251401"/>
                <a:gd name="connsiteY2" fmla="*/ 160824 h 833375"/>
                <a:gd name="connsiteX3" fmla="*/ 297873 w 1251401"/>
                <a:gd name="connsiteY3" fmla="*/ 285515 h 833375"/>
                <a:gd name="connsiteX4" fmla="*/ 678873 w 1251401"/>
                <a:gd name="connsiteY4" fmla="*/ 250879 h 833375"/>
                <a:gd name="connsiteX5" fmla="*/ 817418 w 1251401"/>
                <a:gd name="connsiteY5" fmla="*/ 98479 h 833375"/>
                <a:gd name="connsiteX6" fmla="*/ 949036 w 1251401"/>
                <a:gd name="connsiteY6" fmla="*/ 167752 h 833375"/>
                <a:gd name="connsiteX7" fmla="*/ 1108364 w 1251401"/>
                <a:gd name="connsiteY7" fmla="*/ 347861 h 833375"/>
                <a:gd name="connsiteX8" fmla="*/ 1246909 w 1251401"/>
                <a:gd name="connsiteY8" fmla="*/ 735788 h 833375"/>
                <a:gd name="connsiteX9" fmla="*/ 935182 w 1251401"/>
                <a:gd name="connsiteY9" fmla="*/ 832770 h 833375"/>
                <a:gd name="connsiteX10" fmla="*/ 658091 w 1251401"/>
                <a:gd name="connsiteY10" fmla="*/ 708079 h 833375"/>
                <a:gd name="connsiteX11" fmla="*/ 311727 w 1251401"/>
                <a:gd name="connsiteY11" fmla="*/ 749643 h 833375"/>
                <a:gd name="connsiteX12" fmla="*/ 0 w 1251401"/>
                <a:gd name="connsiteY12" fmla="*/ 784279 h 833375"/>
                <a:gd name="connsiteX0" fmla="*/ 519545 w 1251401"/>
                <a:gd name="connsiteY0" fmla="*/ 0 h 811096"/>
                <a:gd name="connsiteX1" fmla="*/ 526473 w 1251401"/>
                <a:gd name="connsiteY1" fmla="*/ 138545 h 811096"/>
                <a:gd name="connsiteX2" fmla="*/ 297873 w 1251401"/>
                <a:gd name="connsiteY2" fmla="*/ 263236 h 811096"/>
                <a:gd name="connsiteX3" fmla="*/ 678873 w 1251401"/>
                <a:gd name="connsiteY3" fmla="*/ 228600 h 811096"/>
                <a:gd name="connsiteX4" fmla="*/ 817418 w 1251401"/>
                <a:gd name="connsiteY4" fmla="*/ 76200 h 811096"/>
                <a:gd name="connsiteX5" fmla="*/ 949036 w 1251401"/>
                <a:gd name="connsiteY5" fmla="*/ 145473 h 811096"/>
                <a:gd name="connsiteX6" fmla="*/ 1108364 w 1251401"/>
                <a:gd name="connsiteY6" fmla="*/ 325582 h 811096"/>
                <a:gd name="connsiteX7" fmla="*/ 1246909 w 1251401"/>
                <a:gd name="connsiteY7" fmla="*/ 713509 h 811096"/>
                <a:gd name="connsiteX8" fmla="*/ 935182 w 1251401"/>
                <a:gd name="connsiteY8" fmla="*/ 810491 h 811096"/>
                <a:gd name="connsiteX9" fmla="*/ 658091 w 1251401"/>
                <a:gd name="connsiteY9" fmla="*/ 685800 h 811096"/>
                <a:gd name="connsiteX10" fmla="*/ 311727 w 1251401"/>
                <a:gd name="connsiteY10" fmla="*/ 727364 h 811096"/>
                <a:gd name="connsiteX11" fmla="*/ 0 w 1251401"/>
                <a:gd name="connsiteY11" fmla="*/ 762000 h 811096"/>
                <a:gd name="connsiteX0" fmla="*/ 867362 w 1599218"/>
                <a:gd name="connsiteY0" fmla="*/ 0 h 811096"/>
                <a:gd name="connsiteX1" fmla="*/ 874290 w 1599218"/>
                <a:gd name="connsiteY1" fmla="*/ 138545 h 811096"/>
                <a:gd name="connsiteX2" fmla="*/ 645690 w 1599218"/>
                <a:gd name="connsiteY2" fmla="*/ 263236 h 811096"/>
                <a:gd name="connsiteX3" fmla="*/ 1026690 w 1599218"/>
                <a:gd name="connsiteY3" fmla="*/ 228600 h 811096"/>
                <a:gd name="connsiteX4" fmla="*/ 1165235 w 1599218"/>
                <a:gd name="connsiteY4" fmla="*/ 76200 h 811096"/>
                <a:gd name="connsiteX5" fmla="*/ 1296853 w 1599218"/>
                <a:gd name="connsiteY5" fmla="*/ 145473 h 811096"/>
                <a:gd name="connsiteX6" fmla="*/ 1456181 w 1599218"/>
                <a:gd name="connsiteY6" fmla="*/ 325582 h 811096"/>
                <a:gd name="connsiteX7" fmla="*/ 1594726 w 1599218"/>
                <a:gd name="connsiteY7" fmla="*/ 713509 h 811096"/>
                <a:gd name="connsiteX8" fmla="*/ 1282999 w 1599218"/>
                <a:gd name="connsiteY8" fmla="*/ 810491 h 811096"/>
                <a:gd name="connsiteX9" fmla="*/ 1005908 w 1599218"/>
                <a:gd name="connsiteY9" fmla="*/ 685800 h 811096"/>
                <a:gd name="connsiteX10" fmla="*/ 659544 w 1599218"/>
                <a:gd name="connsiteY10" fmla="*/ 727364 h 811096"/>
                <a:gd name="connsiteX11" fmla="*/ 0 w 1599218"/>
                <a:gd name="connsiteY11" fmla="*/ 316156 h 811096"/>
                <a:gd name="connsiteX0" fmla="*/ 552989 w 1284845"/>
                <a:gd name="connsiteY0" fmla="*/ 0 h 811096"/>
                <a:gd name="connsiteX1" fmla="*/ 559917 w 1284845"/>
                <a:gd name="connsiteY1" fmla="*/ 138545 h 811096"/>
                <a:gd name="connsiteX2" fmla="*/ 331317 w 1284845"/>
                <a:gd name="connsiteY2" fmla="*/ 263236 h 811096"/>
                <a:gd name="connsiteX3" fmla="*/ 712317 w 1284845"/>
                <a:gd name="connsiteY3" fmla="*/ 228600 h 811096"/>
                <a:gd name="connsiteX4" fmla="*/ 850862 w 1284845"/>
                <a:gd name="connsiteY4" fmla="*/ 76200 h 811096"/>
                <a:gd name="connsiteX5" fmla="*/ 982480 w 1284845"/>
                <a:gd name="connsiteY5" fmla="*/ 145473 h 811096"/>
                <a:gd name="connsiteX6" fmla="*/ 1141808 w 1284845"/>
                <a:gd name="connsiteY6" fmla="*/ 325582 h 811096"/>
                <a:gd name="connsiteX7" fmla="*/ 1280353 w 1284845"/>
                <a:gd name="connsiteY7" fmla="*/ 713509 h 811096"/>
                <a:gd name="connsiteX8" fmla="*/ 968626 w 1284845"/>
                <a:gd name="connsiteY8" fmla="*/ 810491 h 811096"/>
                <a:gd name="connsiteX9" fmla="*/ 691535 w 1284845"/>
                <a:gd name="connsiteY9" fmla="*/ 685800 h 811096"/>
                <a:gd name="connsiteX10" fmla="*/ 345171 w 1284845"/>
                <a:gd name="connsiteY10" fmla="*/ 727364 h 811096"/>
                <a:gd name="connsiteX11" fmla="*/ 0 w 1284845"/>
                <a:gd name="connsiteY11" fmla="*/ 349428 h 811096"/>
                <a:gd name="connsiteX0" fmla="*/ 552989 w 1284845"/>
                <a:gd name="connsiteY0" fmla="*/ 0 h 811096"/>
                <a:gd name="connsiteX1" fmla="*/ 559917 w 1284845"/>
                <a:gd name="connsiteY1" fmla="*/ 138545 h 811096"/>
                <a:gd name="connsiteX2" fmla="*/ 331317 w 1284845"/>
                <a:gd name="connsiteY2" fmla="*/ 263236 h 811096"/>
                <a:gd name="connsiteX3" fmla="*/ 712317 w 1284845"/>
                <a:gd name="connsiteY3" fmla="*/ 228600 h 811096"/>
                <a:gd name="connsiteX4" fmla="*/ 850862 w 1284845"/>
                <a:gd name="connsiteY4" fmla="*/ 76200 h 811096"/>
                <a:gd name="connsiteX5" fmla="*/ 982480 w 1284845"/>
                <a:gd name="connsiteY5" fmla="*/ 145473 h 811096"/>
                <a:gd name="connsiteX6" fmla="*/ 1141808 w 1284845"/>
                <a:gd name="connsiteY6" fmla="*/ 325582 h 811096"/>
                <a:gd name="connsiteX7" fmla="*/ 1280353 w 1284845"/>
                <a:gd name="connsiteY7" fmla="*/ 713509 h 811096"/>
                <a:gd name="connsiteX8" fmla="*/ 968626 w 1284845"/>
                <a:gd name="connsiteY8" fmla="*/ 810491 h 811096"/>
                <a:gd name="connsiteX9" fmla="*/ 691535 w 1284845"/>
                <a:gd name="connsiteY9" fmla="*/ 685800 h 811096"/>
                <a:gd name="connsiteX10" fmla="*/ 44175 w 1284845"/>
                <a:gd name="connsiteY10" fmla="*/ 740673 h 811096"/>
                <a:gd name="connsiteX11" fmla="*/ 0 w 1284845"/>
                <a:gd name="connsiteY11" fmla="*/ 349428 h 811096"/>
                <a:gd name="connsiteX0" fmla="*/ 552989 w 1284845"/>
                <a:gd name="connsiteY0" fmla="*/ 0 h 810837"/>
                <a:gd name="connsiteX1" fmla="*/ 559917 w 1284845"/>
                <a:gd name="connsiteY1" fmla="*/ 138545 h 810837"/>
                <a:gd name="connsiteX2" fmla="*/ 331317 w 1284845"/>
                <a:gd name="connsiteY2" fmla="*/ 263236 h 810837"/>
                <a:gd name="connsiteX3" fmla="*/ 712317 w 1284845"/>
                <a:gd name="connsiteY3" fmla="*/ 228600 h 810837"/>
                <a:gd name="connsiteX4" fmla="*/ 850862 w 1284845"/>
                <a:gd name="connsiteY4" fmla="*/ 76200 h 810837"/>
                <a:gd name="connsiteX5" fmla="*/ 982480 w 1284845"/>
                <a:gd name="connsiteY5" fmla="*/ 145473 h 810837"/>
                <a:gd name="connsiteX6" fmla="*/ 1141808 w 1284845"/>
                <a:gd name="connsiteY6" fmla="*/ 325582 h 810837"/>
                <a:gd name="connsiteX7" fmla="*/ 1280353 w 1284845"/>
                <a:gd name="connsiteY7" fmla="*/ 713509 h 810837"/>
                <a:gd name="connsiteX8" fmla="*/ 968626 w 1284845"/>
                <a:gd name="connsiteY8" fmla="*/ 810491 h 810837"/>
                <a:gd name="connsiteX9" fmla="*/ 457428 w 1284845"/>
                <a:gd name="connsiteY9" fmla="*/ 745689 h 810837"/>
                <a:gd name="connsiteX10" fmla="*/ 44175 w 1284845"/>
                <a:gd name="connsiteY10" fmla="*/ 740673 h 810837"/>
                <a:gd name="connsiteX11" fmla="*/ 0 w 1284845"/>
                <a:gd name="connsiteY11" fmla="*/ 349428 h 810837"/>
                <a:gd name="connsiteX0" fmla="*/ 552989 w 1284845"/>
                <a:gd name="connsiteY0" fmla="*/ 0 h 811982"/>
                <a:gd name="connsiteX1" fmla="*/ 559917 w 1284845"/>
                <a:gd name="connsiteY1" fmla="*/ 138545 h 811982"/>
                <a:gd name="connsiteX2" fmla="*/ 331317 w 1284845"/>
                <a:gd name="connsiteY2" fmla="*/ 263236 h 811982"/>
                <a:gd name="connsiteX3" fmla="*/ 712317 w 1284845"/>
                <a:gd name="connsiteY3" fmla="*/ 228600 h 811982"/>
                <a:gd name="connsiteX4" fmla="*/ 850862 w 1284845"/>
                <a:gd name="connsiteY4" fmla="*/ 76200 h 811982"/>
                <a:gd name="connsiteX5" fmla="*/ 982480 w 1284845"/>
                <a:gd name="connsiteY5" fmla="*/ 145473 h 811982"/>
                <a:gd name="connsiteX6" fmla="*/ 1141808 w 1284845"/>
                <a:gd name="connsiteY6" fmla="*/ 325582 h 811982"/>
                <a:gd name="connsiteX7" fmla="*/ 1280353 w 1284845"/>
                <a:gd name="connsiteY7" fmla="*/ 713509 h 811982"/>
                <a:gd name="connsiteX8" fmla="*/ 968626 w 1284845"/>
                <a:gd name="connsiteY8" fmla="*/ 810491 h 811982"/>
                <a:gd name="connsiteX9" fmla="*/ 457428 w 1284845"/>
                <a:gd name="connsiteY9" fmla="*/ 745689 h 811982"/>
                <a:gd name="connsiteX10" fmla="*/ 177950 w 1284845"/>
                <a:gd name="connsiteY10" fmla="*/ 427917 h 811982"/>
                <a:gd name="connsiteX11" fmla="*/ 0 w 1284845"/>
                <a:gd name="connsiteY11" fmla="*/ 349428 h 81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845" h="811982">
                  <a:moveTo>
                    <a:pt x="552989" y="0"/>
                  </a:moveTo>
                  <a:cubicBezTo>
                    <a:pt x="588780" y="25400"/>
                    <a:pt x="596862" y="94672"/>
                    <a:pt x="559917" y="138545"/>
                  </a:cubicBezTo>
                  <a:cubicBezTo>
                    <a:pt x="522972" y="182418"/>
                    <a:pt x="305917" y="248227"/>
                    <a:pt x="331317" y="263236"/>
                  </a:cubicBezTo>
                  <a:cubicBezTo>
                    <a:pt x="356717" y="278245"/>
                    <a:pt x="625726" y="259773"/>
                    <a:pt x="712317" y="228600"/>
                  </a:cubicBezTo>
                  <a:cubicBezTo>
                    <a:pt x="798908" y="197427"/>
                    <a:pt x="805835" y="90054"/>
                    <a:pt x="850862" y="76200"/>
                  </a:cubicBezTo>
                  <a:cubicBezTo>
                    <a:pt x="895889" y="62345"/>
                    <a:pt x="933989" y="103909"/>
                    <a:pt x="982480" y="145473"/>
                  </a:cubicBezTo>
                  <a:cubicBezTo>
                    <a:pt x="1030971" y="187037"/>
                    <a:pt x="1092163" y="230910"/>
                    <a:pt x="1141808" y="325582"/>
                  </a:cubicBezTo>
                  <a:cubicBezTo>
                    <a:pt x="1191453" y="420254"/>
                    <a:pt x="1309217" y="632691"/>
                    <a:pt x="1280353" y="713509"/>
                  </a:cubicBezTo>
                  <a:cubicBezTo>
                    <a:pt x="1251489" y="794327"/>
                    <a:pt x="1105780" y="805128"/>
                    <a:pt x="968626" y="810491"/>
                  </a:cubicBezTo>
                  <a:cubicBezTo>
                    <a:pt x="831472" y="815854"/>
                    <a:pt x="589207" y="809451"/>
                    <a:pt x="457428" y="745689"/>
                  </a:cubicBezTo>
                  <a:cubicBezTo>
                    <a:pt x="325649" y="681927"/>
                    <a:pt x="271109" y="533841"/>
                    <a:pt x="177950" y="427917"/>
                  </a:cubicBezTo>
                  <a:lnTo>
                    <a:pt x="0" y="349428"/>
                  </a:ln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82944" tIns="41472" rIns="82944" bIns="41472" numCol="1" rtlCol="0" anchor="t" anchorCtr="0" compatLnSpc="1">
              <a:prstTxWarp prst="textNoShape">
                <a:avLst/>
              </a:prstTxWarp>
            </a:bodyPr>
            <a:lstStyle/>
            <a:p>
              <a:pPr defTabSz="446407" eaLnBrk="1">
                <a:lnSpc>
                  <a:spcPct val="116000"/>
                </a:lnSpc>
                <a:buClr>
                  <a:srgbClr val="000000"/>
                </a:buClr>
                <a:buSzPct val="100000"/>
              </a:pPr>
              <a:endParaRPr lang="en-NL" sz="1633">
                <a:latin typeface="Comic Sans MS" pitchFamily="64" charset="0"/>
              </a:endParaRPr>
            </a:p>
          </p:txBody>
        </p:sp>
        <p:cxnSp>
          <p:nvCxnSpPr>
            <p:cNvPr id="13" name="Straight Arrow Connector 31">
              <a:extLst>
                <a:ext uri="{FF2B5EF4-FFF2-40B4-BE49-F238E27FC236}">
                  <a16:creationId xmlns:a16="http://schemas.microsoft.com/office/drawing/2014/main" id="{75B8BDB4-DA63-4DC4-1EAD-EFE9CA2F8B0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46440" y="2586930"/>
              <a:ext cx="159338" cy="0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1">
            <a:extLst>
              <a:ext uri="{FF2B5EF4-FFF2-40B4-BE49-F238E27FC236}">
                <a16:creationId xmlns:a16="http://schemas.microsoft.com/office/drawing/2014/main" id="{369B79B6-5C45-E7A7-6FB7-6CDDA5848FC4}"/>
              </a:ext>
            </a:extLst>
          </p:cNvPr>
          <p:cNvCxnSpPr>
            <a:cxnSpLocks/>
          </p:cNvCxnSpPr>
          <p:nvPr/>
        </p:nvCxnSpPr>
        <p:spPr bwMode="auto">
          <a:xfrm>
            <a:off x="3779912" y="1700808"/>
            <a:ext cx="159338" cy="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1B64AF66-2AB3-AB9C-6004-E8FEC864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4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Preventing DOM-based attacks can be hard!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cs typeface="Courier New" panose="02070309020205020404" pitchFamily="49" charset="0"/>
              </a:rPr>
              <a:t>In a complex dynamic web page, it may be hard to tell which pieces data might end up in a place where they are rendered as HTML</a:t>
            </a:r>
          </a:p>
          <a:p>
            <a:pPr marL="457200" lvl="1" indent="0">
              <a:buNone/>
            </a:pPr>
            <a:endParaRPr lang="en-US" sz="1800" dirty="0"/>
          </a:p>
          <a:p>
            <a:pPr marL="57150" indent="0">
              <a:buNone/>
            </a:pPr>
            <a:r>
              <a:rPr lang="en-US" sz="1800" dirty="0"/>
              <a:t>There are even examples where </a:t>
            </a:r>
            <a:r>
              <a:rPr lang="en-US" sz="1800" dirty="0">
                <a:solidFill>
                  <a:srgbClr val="0033CC"/>
                </a:solidFill>
              </a:rPr>
              <a:t>HTML-</a:t>
            </a:r>
            <a:r>
              <a:rPr lang="en-US" sz="1800" i="1" dirty="0">
                <a:solidFill>
                  <a:srgbClr val="0033CC"/>
                </a:solidFill>
              </a:rPr>
              <a:t>encoded</a:t>
            </a:r>
            <a:r>
              <a:rPr lang="en-US" sz="1800" i="1" dirty="0">
                <a:solidFill>
                  <a:srgbClr val="7030A0"/>
                </a:solidFill>
              </a:rPr>
              <a:t>  </a:t>
            </a:r>
            <a:r>
              <a:rPr lang="en-US" sz="1800" dirty="0"/>
              <a:t>strings, </a:t>
            </a:r>
            <a:r>
              <a:rPr lang="en-US" sz="1800" dirty="0" err="1"/>
              <a:t>eg</a:t>
            </a:r>
            <a:endParaRPr lang="en-US" sz="1800" i="1" dirty="0"/>
          </a:p>
          <a:p>
            <a:pPr marL="514350" lvl="1" indent="0">
              <a:buNone/>
            </a:pPr>
            <a:r>
              <a:rPr lang="nl-NL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&amp;lt;script&amp;gt; alert('XSS') &amp;lt;/script&amp;gt;             </a:t>
            </a:r>
          </a:p>
          <a:p>
            <a:pPr marL="57150" indent="0">
              <a:buNone/>
            </a:pPr>
            <a:r>
              <a:rPr lang="en-US" sz="1800" dirty="0"/>
              <a:t>are executed because some  JS library functions do HTML-</a:t>
            </a:r>
            <a:r>
              <a:rPr lang="en-US" sz="1800" i="1" dirty="0"/>
              <a:t>de</a:t>
            </a:r>
            <a:r>
              <a:rPr lang="en-US" sz="1800" dirty="0"/>
              <a:t>coding</a:t>
            </a:r>
          </a:p>
          <a:p>
            <a:pPr marL="114300" indent="0">
              <a:buNone/>
            </a:pPr>
            <a:endParaRPr lang="en-US" sz="1800" dirty="0">
              <a:solidFill>
                <a:srgbClr val="0033CC"/>
              </a:solidFill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sz="1800" dirty="0">
              <a:solidFill>
                <a:srgbClr val="0033CC"/>
              </a:solidFill>
              <a:cs typeface="Courier New" panose="02070309020205020404" pitchFamily="49" charset="0"/>
            </a:endParaRPr>
          </a:p>
          <a:p>
            <a:pPr marL="114300" indent="0">
              <a:buNone/>
            </a:pPr>
            <a:endParaRPr lang="en-US" sz="1800" dirty="0">
              <a:solidFill>
                <a:srgbClr val="0033CC"/>
              </a:solidFill>
              <a:cs typeface="Courier New" panose="02070309020205020404" pitchFamily="49" charset="0"/>
            </a:endParaRPr>
          </a:p>
          <a:p>
            <a:pPr marL="114300" lvl="1" indent="0">
              <a:buNone/>
            </a:pPr>
            <a:r>
              <a:rPr lang="en-US" sz="1600" dirty="0">
                <a:cs typeface="Courier New" panose="02070309020205020404" pitchFamily="49" charset="0"/>
              </a:rPr>
              <a:t>To structurally prevent DOM-based XSS Google has proposed a new DOM API.           </a:t>
            </a:r>
          </a:p>
          <a:p>
            <a:pPr marL="114300" lvl="1" indent="0">
              <a:buNone/>
            </a:pPr>
            <a:r>
              <a:rPr lang="en-US" sz="1600" dirty="0"/>
              <a:t>(See https://web.dev/trusted-types) </a:t>
            </a:r>
          </a:p>
          <a:p>
            <a:pPr marL="114300" lvl="1" indent="0">
              <a:buNone/>
            </a:pPr>
            <a:r>
              <a:rPr lang="en-US" sz="1600" dirty="0">
                <a:cs typeface="Courier New" panose="02070309020205020404" pitchFamily="49" charset="0"/>
              </a:rPr>
              <a:t>Chrome supports this new DOM API since 2019.</a:t>
            </a:r>
            <a:endParaRPr lang="en-US" sz="1600" dirty="0"/>
          </a:p>
          <a:p>
            <a:pPr marL="114300" indent="0">
              <a:buNone/>
            </a:pPr>
            <a:r>
              <a:rPr lang="en-US" sz="1600" dirty="0">
                <a:cs typeface="Courier New" panose="02070309020205020404" pitchFamily="49" charset="0"/>
              </a:rPr>
              <a:t>This is not exam material, but if </a:t>
            </a:r>
            <a:r>
              <a:rPr lang="en-US" sz="1600" dirty="0"/>
              <a:t>you ever go on to make a complex web application, you should consider using this. </a:t>
            </a:r>
          </a:p>
          <a:p>
            <a:pPr marL="514350" lvl="1" indent="0">
              <a:buNone/>
            </a:pPr>
            <a:r>
              <a:rPr lang="en-US" sz="1800" dirty="0"/>
              <a:t> </a:t>
            </a:r>
            <a:endParaRPr lang="en-US" sz="1800" dirty="0">
              <a:cs typeface="Courier New" panose="02070309020205020404" pitchFamily="49" charset="0"/>
            </a:endParaRPr>
          </a:p>
          <a:p>
            <a:endParaRPr lang="en-US" sz="1600" dirty="0"/>
          </a:p>
          <a:p>
            <a:pPr lvl="1">
              <a:buNone/>
            </a:pP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A7882-6A96-C0B5-9F4D-03FEE6B8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9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157A-F1DF-ECFC-93F1-7D9A0E78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1FFA7-A257-41C9-38DB-2BE84BE67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Check out the web </a:t>
            </a:r>
          </a:p>
          <a:p>
            <a:pPr marL="0" indent="0">
              <a:buNone/>
            </a:pPr>
            <a:r>
              <a:rPr lang="en-GB" sz="1800" dirty="0"/>
              <a:t>       </a:t>
            </a:r>
            <a:br>
              <a:rPr lang="en-GB" sz="1800" dirty="0"/>
            </a:br>
            <a:r>
              <a:rPr lang="en-GB" sz="1800" dirty="0"/>
              <a:t>     </a:t>
            </a:r>
            <a:r>
              <a:rPr lang="en-GB" sz="1800" dirty="0">
                <a:hlinkClick r:id="rId2"/>
              </a:rPr>
              <a:t>https://www.cs.ru.nl/~erikpoll/websec/demo/xss_via_DOM.html</a:t>
            </a:r>
            <a:br>
              <a:rPr lang="en-GB" sz="1800" dirty="0"/>
            </a:br>
            <a:br>
              <a:rPr lang="en-GB" sz="1800" dirty="0"/>
            </a:br>
            <a:r>
              <a:rPr lang="en-GB" dirty="0"/>
              <a:t>and experiment with it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2918A-22F6-4B7F-F0D5-372F3F3A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2C025-5103-2F12-C6D2-1A4DD041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99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HTML injection &amp; XSS: reflected or stored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5" name="CustomShape 5"/>
          <p:cNvSpPr/>
          <p:nvPr/>
        </p:nvSpPr>
        <p:spPr>
          <a:xfrm>
            <a:off x="837011" y="2623237"/>
            <a:ext cx="1880368" cy="8317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browser</a:t>
            </a:r>
            <a:endParaRPr kumimoji="0" lang="en-US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5" y="2983203"/>
            <a:ext cx="431140" cy="497183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 flipH="1">
            <a:off x="1115762" y="2555870"/>
            <a:ext cx="794516" cy="501041"/>
          </a:xfrm>
          <a:prstGeom prst="curvedDownArrow">
            <a:avLst>
              <a:gd name="adj1" fmla="val 25000"/>
              <a:gd name="adj2" fmla="val 67231"/>
              <a:gd name="adj3" fmla="val 274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Arrow Connector 49"/>
          <p:cNvCxnSpPr/>
          <p:nvPr/>
        </p:nvCxnSpPr>
        <p:spPr>
          <a:xfrm>
            <a:off x="1294833" y="2650980"/>
            <a:ext cx="202993" cy="12526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1"/>
          <p:cNvCxnSpPr/>
          <p:nvPr/>
        </p:nvCxnSpPr>
        <p:spPr>
          <a:xfrm flipH="1">
            <a:off x="1674494" y="2663310"/>
            <a:ext cx="135328" cy="6263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65356A2-E039-8B14-BB9C-881F1B055B2B}"/>
              </a:ext>
            </a:extLst>
          </p:cNvPr>
          <p:cNvGrpSpPr/>
          <p:nvPr/>
        </p:nvGrpSpPr>
        <p:grpSpPr>
          <a:xfrm rot="20752490">
            <a:off x="2823069" y="2713551"/>
            <a:ext cx="2786678" cy="437354"/>
            <a:chOff x="3479585" y="2038019"/>
            <a:chExt cx="2349488" cy="498058"/>
          </a:xfrm>
        </p:grpSpPr>
        <p:sp>
          <p:nvSpPr>
            <p:cNvPr id="24" name="Right Arrow 53"/>
            <p:cNvSpPr/>
            <p:nvPr/>
          </p:nvSpPr>
          <p:spPr>
            <a:xfrm flipH="1">
              <a:off x="3479585" y="2038019"/>
              <a:ext cx="2349488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5" name="Rechthoek 24"/>
            <p:cNvSpPr/>
            <p:nvPr/>
          </p:nvSpPr>
          <p:spPr>
            <a:xfrm flipH="1" flipV="1">
              <a:off x="4489345" y="2188879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hoek 25"/>
            <p:cNvSpPr/>
            <p:nvPr/>
          </p:nvSpPr>
          <p:spPr>
            <a:xfrm flipH="1" flipV="1">
              <a:off x="4812343" y="2206564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hoek 26"/>
            <p:cNvSpPr/>
            <p:nvPr/>
          </p:nvSpPr>
          <p:spPr>
            <a:xfrm flipH="1" flipV="1">
              <a:off x="4139952" y="2198416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ustomShape 5">
            <a:extLst>
              <a:ext uri="{FF2B5EF4-FFF2-40B4-BE49-F238E27FC236}">
                <a16:creationId xmlns:a16="http://schemas.microsoft.com/office/drawing/2014/main" id="{51FAF63B-8397-9252-F090-5619989E1352}"/>
              </a:ext>
            </a:extLst>
          </p:cNvPr>
          <p:cNvSpPr/>
          <p:nvPr/>
        </p:nvSpPr>
        <p:spPr>
          <a:xfrm>
            <a:off x="5820281" y="1745822"/>
            <a:ext cx="1607319" cy="10181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server</a:t>
            </a:r>
            <a:endParaRPr kumimoji="0" lang="en-US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28" name="Picture 2" descr="C:\Users\erikpoll\Desktop\.png">
            <a:extLst>
              <a:ext uri="{FF2B5EF4-FFF2-40B4-BE49-F238E27FC236}">
                <a16:creationId xmlns:a16="http://schemas.microsoft.com/office/drawing/2014/main" id="{C8578B37-52BD-6279-85EB-D07C9C06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883" y="974380"/>
            <a:ext cx="487345" cy="487345"/>
          </a:xfrm>
          <a:prstGeom prst="rect">
            <a:avLst/>
          </a:prstGeom>
          <a:noFill/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70F050D-E119-2E48-473D-7D51CC0ECC33}"/>
              </a:ext>
            </a:extLst>
          </p:cNvPr>
          <p:cNvGrpSpPr/>
          <p:nvPr/>
        </p:nvGrpSpPr>
        <p:grpSpPr>
          <a:xfrm rot="10042697">
            <a:off x="2850786" y="2377896"/>
            <a:ext cx="2682555" cy="456076"/>
            <a:chOff x="3479585" y="2038019"/>
            <a:chExt cx="2349488" cy="498058"/>
          </a:xfrm>
        </p:grpSpPr>
        <p:sp>
          <p:nvSpPr>
            <p:cNvPr id="32" name="Right Arrow 53">
              <a:extLst>
                <a:ext uri="{FF2B5EF4-FFF2-40B4-BE49-F238E27FC236}">
                  <a16:creationId xmlns:a16="http://schemas.microsoft.com/office/drawing/2014/main" id="{361E9A79-6887-218E-6C16-744AD4C17B85}"/>
                </a:ext>
              </a:extLst>
            </p:cNvPr>
            <p:cNvSpPr/>
            <p:nvPr/>
          </p:nvSpPr>
          <p:spPr>
            <a:xfrm flipH="1">
              <a:off x="3479585" y="2038019"/>
              <a:ext cx="2349488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Rechthoek 24">
              <a:extLst>
                <a:ext uri="{FF2B5EF4-FFF2-40B4-BE49-F238E27FC236}">
                  <a16:creationId xmlns:a16="http://schemas.microsoft.com/office/drawing/2014/main" id="{1438BD87-16E3-3C61-3F8B-C46117DBBF0B}"/>
                </a:ext>
              </a:extLst>
            </p:cNvPr>
            <p:cNvSpPr/>
            <p:nvPr/>
          </p:nvSpPr>
          <p:spPr>
            <a:xfrm flipH="1" flipV="1">
              <a:off x="4489345" y="2188879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hthoek 25">
              <a:extLst>
                <a:ext uri="{FF2B5EF4-FFF2-40B4-BE49-F238E27FC236}">
                  <a16:creationId xmlns:a16="http://schemas.microsoft.com/office/drawing/2014/main" id="{D1EB33FD-566D-6726-BC2B-5CBBED3BB5C4}"/>
                </a:ext>
              </a:extLst>
            </p:cNvPr>
            <p:cNvSpPr/>
            <p:nvPr/>
          </p:nvSpPr>
          <p:spPr>
            <a:xfrm flipH="1" flipV="1">
              <a:off x="4812343" y="2206564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hthoek 26">
              <a:extLst>
                <a:ext uri="{FF2B5EF4-FFF2-40B4-BE49-F238E27FC236}">
                  <a16:creationId xmlns:a16="http://schemas.microsoft.com/office/drawing/2014/main" id="{050388DC-1825-3915-3C12-04154CFE4375}"/>
                </a:ext>
              </a:extLst>
            </p:cNvPr>
            <p:cNvSpPr/>
            <p:nvPr/>
          </p:nvSpPr>
          <p:spPr>
            <a:xfrm flipH="1" flipV="1">
              <a:off x="4139952" y="2198416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 descr="C:\Users\erikpoll\Desktop\Alice-PNG-alice-in-wonderland-33922018-444-800.png">
            <a:extLst>
              <a:ext uri="{FF2B5EF4-FFF2-40B4-BE49-F238E27FC236}">
                <a16:creationId xmlns:a16="http://schemas.microsoft.com/office/drawing/2014/main" id="{963DD0F9-EB34-5041-738A-BEDBFB28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9041" y="1908381"/>
            <a:ext cx="603596" cy="1018191"/>
          </a:xfrm>
          <a:prstGeom prst="rect">
            <a:avLst/>
          </a:prstGeom>
          <a:noFill/>
        </p:spPr>
      </p:pic>
      <p:pic>
        <p:nvPicPr>
          <p:cNvPr id="53" name="Afbeelding 12">
            <a:extLst>
              <a:ext uri="{FF2B5EF4-FFF2-40B4-BE49-F238E27FC236}">
                <a16:creationId xmlns:a16="http://schemas.microsoft.com/office/drawing/2014/main" id="{8E831703-A4DA-7CF9-E59E-C1707F26B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88" y="2302257"/>
            <a:ext cx="497846" cy="433010"/>
          </a:xfrm>
          <a:prstGeom prst="rect">
            <a:avLst/>
          </a:prstGeom>
        </p:spPr>
      </p:pic>
      <p:sp>
        <p:nvSpPr>
          <p:cNvPr id="54" name="TextBox 16">
            <a:extLst>
              <a:ext uri="{FF2B5EF4-FFF2-40B4-BE49-F238E27FC236}">
                <a16:creationId xmlns:a16="http://schemas.microsoft.com/office/drawing/2014/main" id="{94EA789F-2A2D-7C43-F1A9-761D1A186B08}"/>
              </a:ext>
            </a:extLst>
          </p:cNvPr>
          <p:cNvSpPr txBox="1"/>
          <p:nvPr/>
        </p:nvSpPr>
        <p:spPr>
          <a:xfrm>
            <a:off x="3493580" y="3684056"/>
            <a:ext cx="274312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malicious  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ieces NFI" panose="02000000000000000000" pitchFamily="2" charset="0"/>
                <a:ea typeface="+mn-ea"/>
                <a:cs typeface="+mn-cs"/>
              </a:rPr>
              <a:t>input</a:t>
            </a:r>
            <a: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3200" dirty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1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in forum post, profile page, ...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ieces NFI" panose="02000000000000000000" pitchFamily="2" charset="0"/>
              <a:ea typeface="+mn-ea"/>
              <a:cs typeface="+mn-cs"/>
            </a:endParaRPr>
          </a:p>
        </p:txBody>
      </p:sp>
      <p:sp>
        <p:nvSpPr>
          <p:cNvPr id="55" name="CustomShape 5">
            <a:extLst>
              <a:ext uri="{FF2B5EF4-FFF2-40B4-BE49-F238E27FC236}">
                <a16:creationId xmlns:a16="http://schemas.microsoft.com/office/drawing/2014/main" id="{B83D2A35-0AE0-E9FD-4168-AAC921D00035}"/>
              </a:ext>
            </a:extLst>
          </p:cNvPr>
          <p:cNvSpPr/>
          <p:nvPr/>
        </p:nvSpPr>
        <p:spPr>
          <a:xfrm>
            <a:off x="815164" y="5347288"/>
            <a:ext cx="1880368" cy="8317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browser</a:t>
            </a:r>
            <a:endParaRPr kumimoji="0" lang="en-US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56" name="Afbeelding 9">
            <a:extLst>
              <a:ext uri="{FF2B5EF4-FFF2-40B4-BE49-F238E27FC236}">
                <a16:creationId xmlns:a16="http://schemas.microsoft.com/office/drawing/2014/main" id="{554E7C79-3C8A-F2C6-CECE-778810703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02" y="5753348"/>
            <a:ext cx="431140" cy="497183"/>
          </a:xfrm>
          <a:prstGeom prst="rect">
            <a:avLst/>
          </a:prstGeom>
        </p:spPr>
      </p:pic>
      <p:sp>
        <p:nvSpPr>
          <p:cNvPr id="57" name="Curved Down Arrow 19">
            <a:extLst>
              <a:ext uri="{FF2B5EF4-FFF2-40B4-BE49-F238E27FC236}">
                <a16:creationId xmlns:a16="http://schemas.microsoft.com/office/drawing/2014/main" id="{686C6797-E576-B5A8-C7D6-CDED275E0EB6}"/>
              </a:ext>
            </a:extLst>
          </p:cNvPr>
          <p:cNvSpPr/>
          <p:nvPr/>
        </p:nvSpPr>
        <p:spPr>
          <a:xfrm flipH="1">
            <a:off x="1096459" y="5187140"/>
            <a:ext cx="794516" cy="501041"/>
          </a:xfrm>
          <a:prstGeom prst="curvedDownArrow">
            <a:avLst>
              <a:gd name="adj1" fmla="val 25000"/>
              <a:gd name="adj2" fmla="val 67231"/>
              <a:gd name="adj3" fmla="val 274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58" name="Straight Arrow Connector 49">
            <a:extLst>
              <a:ext uri="{FF2B5EF4-FFF2-40B4-BE49-F238E27FC236}">
                <a16:creationId xmlns:a16="http://schemas.microsoft.com/office/drawing/2014/main" id="{AD1D4EA6-6556-70D7-CE98-28B09B01BF4A}"/>
              </a:ext>
            </a:extLst>
          </p:cNvPr>
          <p:cNvCxnSpPr/>
          <p:nvPr/>
        </p:nvCxnSpPr>
        <p:spPr>
          <a:xfrm>
            <a:off x="1262917" y="5325329"/>
            <a:ext cx="202993" cy="12526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41">
            <a:extLst>
              <a:ext uri="{FF2B5EF4-FFF2-40B4-BE49-F238E27FC236}">
                <a16:creationId xmlns:a16="http://schemas.microsoft.com/office/drawing/2014/main" id="{6CEA3D00-4FC4-9344-CCA6-BD9C0D792B76}"/>
              </a:ext>
            </a:extLst>
          </p:cNvPr>
          <p:cNvCxnSpPr/>
          <p:nvPr/>
        </p:nvCxnSpPr>
        <p:spPr>
          <a:xfrm flipH="1">
            <a:off x="1709807" y="5318049"/>
            <a:ext cx="135328" cy="6263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4232617-20EF-37B8-2D8A-370630A59741}"/>
              </a:ext>
            </a:extLst>
          </p:cNvPr>
          <p:cNvGrpSpPr/>
          <p:nvPr/>
        </p:nvGrpSpPr>
        <p:grpSpPr>
          <a:xfrm rot="20752490">
            <a:off x="2706771" y="5146482"/>
            <a:ext cx="2786678" cy="437354"/>
            <a:chOff x="3479585" y="2038019"/>
            <a:chExt cx="2349488" cy="498058"/>
          </a:xfrm>
        </p:grpSpPr>
        <p:sp>
          <p:nvSpPr>
            <p:cNvPr id="61" name="Right Arrow 53">
              <a:extLst>
                <a:ext uri="{FF2B5EF4-FFF2-40B4-BE49-F238E27FC236}">
                  <a16:creationId xmlns:a16="http://schemas.microsoft.com/office/drawing/2014/main" id="{E2445310-C454-0579-CA0C-123B58BE9DED}"/>
                </a:ext>
              </a:extLst>
            </p:cNvPr>
            <p:cNvSpPr/>
            <p:nvPr/>
          </p:nvSpPr>
          <p:spPr>
            <a:xfrm flipH="1">
              <a:off x="3479585" y="2038019"/>
              <a:ext cx="2349488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62" name="Rechthoek 24">
              <a:extLst>
                <a:ext uri="{FF2B5EF4-FFF2-40B4-BE49-F238E27FC236}">
                  <a16:creationId xmlns:a16="http://schemas.microsoft.com/office/drawing/2014/main" id="{46B53241-23C1-F8D6-2EDE-B2526E624B2F}"/>
                </a:ext>
              </a:extLst>
            </p:cNvPr>
            <p:cNvSpPr/>
            <p:nvPr/>
          </p:nvSpPr>
          <p:spPr>
            <a:xfrm flipH="1" flipV="1">
              <a:off x="4489345" y="2188879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hthoek 25">
              <a:extLst>
                <a:ext uri="{FF2B5EF4-FFF2-40B4-BE49-F238E27FC236}">
                  <a16:creationId xmlns:a16="http://schemas.microsoft.com/office/drawing/2014/main" id="{0FFFFAEF-73BC-6823-E8AC-D7624C79ABF3}"/>
                </a:ext>
              </a:extLst>
            </p:cNvPr>
            <p:cNvSpPr/>
            <p:nvPr/>
          </p:nvSpPr>
          <p:spPr>
            <a:xfrm flipH="1" flipV="1">
              <a:off x="4812343" y="2206564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hthoek 26">
              <a:extLst>
                <a:ext uri="{FF2B5EF4-FFF2-40B4-BE49-F238E27FC236}">
                  <a16:creationId xmlns:a16="http://schemas.microsoft.com/office/drawing/2014/main" id="{C71C7A58-8F4F-F535-FA3D-F80FF42F4DF2}"/>
                </a:ext>
              </a:extLst>
            </p:cNvPr>
            <p:cNvSpPr/>
            <p:nvPr/>
          </p:nvSpPr>
          <p:spPr>
            <a:xfrm flipH="1" flipV="1">
              <a:off x="4139952" y="2198416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CustomShape 5">
            <a:extLst>
              <a:ext uri="{FF2B5EF4-FFF2-40B4-BE49-F238E27FC236}">
                <a16:creationId xmlns:a16="http://schemas.microsoft.com/office/drawing/2014/main" id="{58DD9712-EEEE-FFFF-A478-948220FAA468}"/>
              </a:ext>
            </a:extLst>
          </p:cNvPr>
          <p:cNvSpPr/>
          <p:nvPr/>
        </p:nvSpPr>
        <p:spPr>
          <a:xfrm>
            <a:off x="5820281" y="4591237"/>
            <a:ext cx="1607319" cy="101819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server</a:t>
            </a:r>
            <a:endParaRPr kumimoji="0" lang="en-US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66" name="CustomShape 5">
            <a:extLst>
              <a:ext uri="{FF2B5EF4-FFF2-40B4-BE49-F238E27FC236}">
                <a16:creationId xmlns:a16="http://schemas.microsoft.com/office/drawing/2014/main" id="{538EE123-C347-CB8A-F616-71499A1955F6}"/>
              </a:ext>
            </a:extLst>
          </p:cNvPr>
          <p:cNvSpPr/>
          <p:nvPr/>
        </p:nvSpPr>
        <p:spPr>
          <a:xfrm>
            <a:off x="966628" y="3979830"/>
            <a:ext cx="1600883" cy="8317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browser</a:t>
            </a:r>
            <a:endParaRPr kumimoji="0" lang="en-US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67" name="Picture 2" descr="C:\Users\erikpoll\Desktop\.png">
            <a:extLst>
              <a:ext uri="{FF2B5EF4-FFF2-40B4-BE49-F238E27FC236}">
                <a16:creationId xmlns:a16="http://schemas.microsoft.com/office/drawing/2014/main" id="{CD4BDBA4-17FE-6D40-C130-CAB575D8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572" y="3836204"/>
            <a:ext cx="487345" cy="487345"/>
          </a:xfrm>
          <a:prstGeom prst="rect">
            <a:avLst/>
          </a:prstGeom>
          <a:noFill/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3240029-DEAA-216E-E780-214A20226905}"/>
              </a:ext>
            </a:extLst>
          </p:cNvPr>
          <p:cNvGrpSpPr/>
          <p:nvPr/>
        </p:nvGrpSpPr>
        <p:grpSpPr>
          <a:xfrm rot="11221186">
            <a:off x="2644722" y="4317753"/>
            <a:ext cx="2682555" cy="456076"/>
            <a:chOff x="3479585" y="2038019"/>
            <a:chExt cx="2349488" cy="498058"/>
          </a:xfrm>
        </p:grpSpPr>
        <p:sp>
          <p:nvSpPr>
            <p:cNvPr id="69" name="Right Arrow 53">
              <a:extLst>
                <a:ext uri="{FF2B5EF4-FFF2-40B4-BE49-F238E27FC236}">
                  <a16:creationId xmlns:a16="http://schemas.microsoft.com/office/drawing/2014/main" id="{B675A95F-71F3-5A8B-8248-334E775C8437}"/>
                </a:ext>
              </a:extLst>
            </p:cNvPr>
            <p:cNvSpPr/>
            <p:nvPr/>
          </p:nvSpPr>
          <p:spPr>
            <a:xfrm flipH="1">
              <a:off x="3479585" y="2038019"/>
              <a:ext cx="2349488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0" name="Rechthoek 24">
              <a:extLst>
                <a:ext uri="{FF2B5EF4-FFF2-40B4-BE49-F238E27FC236}">
                  <a16:creationId xmlns:a16="http://schemas.microsoft.com/office/drawing/2014/main" id="{FA88C571-56E9-E19D-8CF7-846878A18680}"/>
                </a:ext>
              </a:extLst>
            </p:cNvPr>
            <p:cNvSpPr/>
            <p:nvPr/>
          </p:nvSpPr>
          <p:spPr>
            <a:xfrm flipH="1" flipV="1">
              <a:off x="4489345" y="2188879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hthoek 25">
              <a:extLst>
                <a:ext uri="{FF2B5EF4-FFF2-40B4-BE49-F238E27FC236}">
                  <a16:creationId xmlns:a16="http://schemas.microsoft.com/office/drawing/2014/main" id="{B14631C2-DEF7-5505-85C5-D7245F7211CA}"/>
                </a:ext>
              </a:extLst>
            </p:cNvPr>
            <p:cNvSpPr/>
            <p:nvPr/>
          </p:nvSpPr>
          <p:spPr>
            <a:xfrm flipH="1" flipV="1">
              <a:off x="4812343" y="2206564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hthoek 26">
              <a:extLst>
                <a:ext uri="{FF2B5EF4-FFF2-40B4-BE49-F238E27FC236}">
                  <a16:creationId xmlns:a16="http://schemas.microsoft.com/office/drawing/2014/main" id="{9978549F-37F7-D2FA-A2C8-C02577C1D6E6}"/>
                </a:ext>
              </a:extLst>
            </p:cNvPr>
            <p:cNvSpPr/>
            <p:nvPr/>
          </p:nvSpPr>
          <p:spPr>
            <a:xfrm flipH="1" flipV="1">
              <a:off x="4139952" y="2198416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3" name="Straight Arrow Connector 41">
            <a:extLst>
              <a:ext uri="{FF2B5EF4-FFF2-40B4-BE49-F238E27FC236}">
                <a16:creationId xmlns:a16="http://schemas.microsoft.com/office/drawing/2014/main" id="{DC67FF71-4EAE-A7E3-E467-74B326566D71}"/>
              </a:ext>
            </a:extLst>
          </p:cNvPr>
          <p:cNvCxnSpPr>
            <a:cxnSpLocks/>
          </p:cNvCxnSpPr>
          <p:nvPr/>
        </p:nvCxnSpPr>
        <p:spPr>
          <a:xfrm>
            <a:off x="2085059" y="5474957"/>
            <a:ext cx="124755" cy="15539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Afbeelding 10">
            <a:extLst>
              <a:ext uri="{FF2B5EF4-FFF2-40B4-BE49-F238E27FC236}">
                <a16:creationId xmlns:a16="http://schemas.microsoft.com/office/drawing/2014/main" id="{8EC8B957-466E-BB83-3355-6DCCD4BA9E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489" y="5441606"/>
            <a:ext cx="746108" cy="416518"/>
          </a:xfrm>
          <a:prstGeom prst="rect">
            <a:avLst/>
          </a:prstGeom>
        </p:spPr>
      </p:pic>
      <p:pic>
        <p:nvPicPr>
          <p:cNvPr id="75" name="Afbeelding 12">
            <a:extLst>
              <a:ext uri="{FF2B5EF4-FFF2-40B4-BE49-F238E27FC236}">
                <a16:creationId xmlns:a16="http://schemas.microsoft.com/office/drawing/2014/main" id="{DA055134-7B5F-51F7-B733-9C7DA47966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62" y="3868156"/>
            <a:ext cx="497846" cy="433010"/>
          </a:xfrm>
          <a:prstGeom prst="rect">
            <a:avLst/>
          </a:prstGeom>
        </p:spPr>
      </p:pic>
      <p:pic>
        <p:nvPicPr>
          <p:cNvPr id="76" name="Afbeelding 8">
            <a:extLst>
              <a:ext uri="{FF2B5EF4-FFF2-40B4-BE49-F238E27FC236}">
                <a16:creationId xmlns:a16="http://schemas.microsoft.com/office/drawing/2014/main" id="{392CEB64-B89C-BEEE-8199-F14A4A5815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98" y="3828213"/>
            <a:ext cx="457622" cy="457622"/>
          </a:xfrm>
          <a:prstGeom prst="rect">
            <a:avLst/>
          </a:prstGeom>
        </p:spPr>
      </p:pic>
      <p:pic>
        <p:nvPicPr>
          <p:cNvPr id="77" name="Afbeelding 12">
            <a:extLst>
              <a:ext uri="{FF2B5EF4-FFF2-40B4-BE49-F238E27FC236}">
                <a16:creationId xmlns:a16="http://schemas.microsoft.com/office/drawing/2014/main" id="{06AED872-01A4-3700-867D-09E7CB81EA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62" y="5004651"/>
            <a:ext cx="497846" cy="433010"/>
          </a:xfrm>
          <a:prstGeom prst="rect">
            <a:avLst/>
          </a:prstGeom>
        </p:spPr>
      </p:pic>
      <p:sp>
        <p:nvSpPr>
          <p:cNvPr id="105" name="Right Arrow 53">
            <a:extLst>
              <a:ext uri="{FF2B5EF4-FFF2-40B4-BE49-F238E27FC236}">
                <a16:creationId xmlns:a16="http://schemas.microsoft.com/office/drawing/2014/main" id="{5ABE85F4-F6FE-1BC4-9943-127FF9A3BE18}"/>
              </a:ext>
            </a:extLst>
          </p:cNvPr>
          <p:cNvSpPr/>
          <p:nvPr/>
        </p:nvSpPr>
        <p:spPr>
          <a:xfrm rot="16689087" flipH="1">
            <a:off x="845251" y="1678645"/>
            <a:ext cx="826304" cy="43735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6" name="Rechthoek 24">
            <a:extLst>
              <a:ext uri="{FF2B5EF4-FFF2-40B4-BE49-F238E27FC236}">
                <a16:creationId xmlns:a16="http://schemas.microsoft.com/office/drawing/2014/main" id="{991C2788-7A47-62A4-DD6C-CF0A61738BDD}"/>
              </a:ext>
            </a:extLst>
          </p:cNvPr>
          <p:cNvSpPr/>
          <p:nvPr/>
        </p:nvSpPr>
        <p:spPr>
          <a:xfrm rot="16689087" flipH="1" flipV="1">
            <a:off x="1287083" y="1673038"/>
            <a:ext cx="68712" cy="1413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hthoek 26">
            <a:extLst>
              <a:ext uri="{FF2B5EF4-FFF2-40B4-BE49-F238E27FC236}">
                <a16:creationId xmlns:a16="http://schemas.microsoft.com/office/drawing/2014/main" id="{4B504A4A-7C9A-170C-7509-4E0BBC7CC3AC}"/>
              </a:ext>
            </a:extLst>
          </p:cNvPr>
          <p:cNvSpPr/>
          <p:nvPr/>
        </p:nvSpPr>
        <p:spPr>
          <a:xfrm rot="16689087" flipH="1" flipV="1">
            <a:off x="1267514" y="1872573"/>
            <a:ext cx="68712" cy="1413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9" name="Afbeelding 10">
            <a:extLst>
              <a:ext uri="{FF2B5EF4-FFF2-40B4-BE49-F238E27FC236}">
                <a16:creationId xmlns:a16="http://schemas.microsoft.com/office/drawing/2014/main" id="{3E13C934-A0C8-2E9C-F9AD-84BF6BCD67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11" y="2698397"/>
            <a:ext cx="746108" cy="416518"/>
          </a:xfrm>
          <a:prstGeom prst="rect">
            <a:avLst/>
          </a:prstGeom>
        </p:spPr>
      </p:pic>
      <p:sp>
        <p:nvSpPr>
          <p:cNvPr id="110" name="TextBox 16">
            <a:extLst>
              <a:ext uri="{FF2B5EF4-FFF2-40B4-BE49-F238E27FC236}">
                <a16:creationId xmlns:a16="http://schemas.microsoft.com/office/drawing/2014/main" id="{B4F32D1F-D5B7-6672-6DA8-4C2E23CD075D}"/>
              </a:ext>
            </a:extLst>
          </p:cNvPr>
          <p:cNvSpPr txBox="1"/>
          <p:nvPr/>
        </p:nvSpPr>
        <p:spPr>
          <a:xfrm>
            <a:off x="1406228" y="1418054"/>
            <a:ext cx="2743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malicious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link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(in email, on webpage, ...)</a:t>
            </a:r>
            <a:endParaRPr kumimoji="0" lang="en-GB" sz="24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ieces NFI" panose="02000000000000000000" pitchFamily="2" charset="0"/>
              <a:ea typeface="+mn-ea"/>
              <a:cs typeface="+mn-cs"/>
            </a:endParaRPr>
          </a:p>
        </p:txBody>
      </p:sp>
      <p:pic>
        <p:nvPicPr>
          <p:cNvPr id="111" name="Picture 110" descr="C:\Users\erikpoll\Desktop\Alice-PNG-alice-in-wonderland-33922018-444-800.png">
            <a:extLst>
              <a:ext uri="{FF2B5EF4-FFF2-40B4-BE49-F238E27FC236}">
                <a16:creationId xmlns:a16="http://schemas.microsoft.com/office/drawing/2014/main" id="{9B0198C4-9706-0DBA-9025-429953EB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63032" y="4855016"/>
            <a:ext cx="603596" cy="1018191"/>
          </a:xfrm>
          <a:prstGeom prst="rect">
            <a:avLst/>
          </a:prstGeom>
          <a:noFill/>
        </p:spPr>
      </p:pic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2FD1BC5-66B2-A184-C6BE-7E6600BD877B}"/>
              </a:ext>
            </a:extLst>
          </p:cNvPr>
          <p:cNvCxnSpPr>
            <a:stCxn id="3" idx="1"/>
          </p:cNvCxnSpPr>
          <p:nvPr/>
        </p:nvCxnSpPr>
        <p:spPr>
          <a:xfrm flipV="1">
            <a:off x="467544" y="3615006"/>
            <a:ext cx="7992888" cy="104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85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48DFB7-9178-E48C-2B4C-64B779C33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Things that can go wrong...</a:t>
            </a:r>
            <a:endParaRPr lang="en-GB" b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E57C53-8133-05E0-CECD-D99159039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D14CD-53B8-06B4-7337-B2B683A9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B9AD3-C42B-11EA-CB83-39EEFF135C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176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SOP problems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3" y="1052736"/>
            <a:ext cx="8235881" cy="500141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Modern browsers are very </a:t>
            </a:r>
            <a:r>
              <a:rPr lang="en-GB" sz="2800" baseline="-25000" dirty="0">
                <a:solidFill>
                  <a:srgbClr val="C00000"/>
                </a:solidFill>
                <a:latin typeface="Pieces NFI" panose="02000000000000000000" pitchFamily="2" charset="0"/>
              </a:rPr>
              <a:t>complex</a:t>
            </a:r>
            <a:endParaRPr lang="en-GB" baseline="-25000" dirty="0">
              <a:solidFill>
                <a:srgbClr val="C00000"/>
              </a:solidFill>
              <a:latin typeface="Pieces NFI" panose="02000000000000000000" pitchFamily="2" charset="0"/>
            </a:endParaRPr>
          </a:p>
          <a:p>
            <a:r>
              <a:rPr lang="en-GB" dirty="0">
                <a:solidFill>
                  <a:srgbClr val="0033CC"/>
                </a:solidFill>
              </a:rPr>
              <a:t>SOP is complex</a:t>
            </a:r>
          </a:p>
          <a:p>
            <a:r>
              <a:rPr lang="en-GB" dirty="0">
                <a:solidFill>
                  <a:srgbClr val="0033CC"/>
                </a:solidFill>
              </a:rPr>
              <a:t>CSP &amp; </a:t>
            </a:r>
            <a:r>
              <a:rPr lang="en-GB" dirty="0" err="1">
                <a:solidFill>
                  <a:srgbClr val="0033CC"/>
                </a:solidFill>
              </a:rPr>
              <a:t>iframe</a:t>
            </a:r>
            <a:r>
              <a:rPr lang="en-GB" dirty="0">
                <a:solidFill>
                  <a:srgbClr val="0033CC"/>
                </a:solidFill>
              </a:rPr>
              <a:t> sandboxing make this even more complex</a:t>
            </a:r>
          </a:p>
          <a:p>
            <a:pPr marL="0" indent="0">
              <a:buNone/>
            </a:pPr>
            <a:r>
              <a:rPr lang="en-GB" dirty="0"/>
              <a:t>    </a:t>
            </a:r>
          </a:p>
          <a:p>
            <a:pPr marL="0" indent="0">
              <a:buNone/>
            </a:pPr>
            <a:r>
              <a:rPr lang="en-GB" dirty="0"/>
              <a:t>Hence: some implementations screw things up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See CVEs about this</a:t>
            </a:r>
          </a:p>
          <a:p>
            <a:pPr marL="457200" lvl="1" indent="0">
              <a:buNone/>
            </a:pPr>
            <a:r>
              <a:rPr lang="en-GB" sz="1600" dirty="0"/>
              <a:t>   https://cve.mitre.org/cgi-bin/cvekey.cgi?keyword=Same%20Origin%20Policy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07413E-4421-BD76-8CC3-908B3B02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0846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Bug: SOP bypass in Internet Explorer 6 &amp; 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The DOM provides the </a:t>
            </a:r>
            <a:r>
              <a:rPr lang="en-GB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.domain</a:t>
            </a:r>
            <a:r>
              <a:rPr lang="en-GB" sz="1800" dirty="0">
                <a:solidFill>
                  <a:srgbClr val="0033CC"/>
                </a:solidFill>
              </a:rPr>
              <a:t> </a:t>
            </a:r>
            <a:r>
              <a:rPr lang="en-GB" sz="1800" dirty="0"/>
              <a:t>property for the domain part of a document’s origin.</a:t>
            </a:r>
          </a:p>
          <a:p>
            <a:pPr marL="0" indent="0">
              <a:buNone/>
            </a:pPr>
            <a:r>
              <a:rPr lang="en-GB" sz="1800" dirty="0"/>
              <a:t>A bug in Internet Explorer allowed any JavaScript to </a:t>
            </a:r>
            <a:r>
              <a:rPr lang="en-GB" sz="1800" i="1" u="sng" dirty="0"/>
              <a:t>set </a:t>
            </a:r>
            <a:r>
              <a:rPr lang="en-GB" sz="1800" dirty="0"/>
              <a:t>  this property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So a malicious script in webpage from mafia.org could include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&lt;script&gt;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6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document.domain</a:t>
            </a:r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’bank.com’;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// </a:t>
            </a:r>
            <a:r>
              <a:rPr lang="en-GB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now we can access bank.com content</a:t>
            </a: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...</a:t>
            </a:r>
          </a:p>
          <a:p>
            <a:pPr marL="0" indent="0">
              <a:buNone/>
            </a:pPr>
            <a:endParaRPr lang="en-GB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&lt;/script&gt;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7BB28F1-E757-2A4D-C2C7-6980749E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214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Bug: SOP bypass in Android </a:t>
            </a:r>
            <a:r>
              <a:rPr lang="en-GB" sz="2000" dirty="0" err="1"/>
              <a:t>WebView</a:t>
            </a:r>
            <a:r>
              <a:rPr lang="en-GB" sz="2000" dirty="0"/>
              <a:t>  </a:t>
            </a:r>
            <a:r>
              <a:rPr lang="en-GB" sz="1600" dirty="0"/>
              <a:t>[CVE 2014-6041]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WebView is </a:t>
            </a:r>
            <a:r>
              <a:rPr lang="en-GB" sz="1800" dirty="0">
                <a:solidFill>
                  <a:srgbClr val="0033CC"/>
                </a:solidFill>
              </a:rPr>
              <a:t>HTML rendering engine </a:t>
            </a:r>
            <a:r>
              <a:rPr lang="en-GB" sz="1800" dirty="0"/>
              <a:t>for Android</a:t>
            </a:r>
          </a:p>
          <a:p>
            <a:r>
              <a:rPr lang="en-GB" sz="1800" dirty="0"/>
              <a:t>i.e. it renders (aka displays) a piece of HTML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A null character before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GB" sz="1800" dirty="0"/>
              <a:t> would by-pass the SOP</a:t>
            </a:r>
          </a:p>
          <a:p>
            <a:pPr marL="0" indent="0"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 onclick="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window.open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GB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\u0000 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javascript:alert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(..))</a:t>
            </a:r>
          </a:p>
          <a:p>
            <a:pPr marL="0" indent="0">
              <a:buNone/>
            </a:pPr>
            <a:endParaRPr lang="en-GB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1800" dirty="0">
                <a:cs typeface="Courier New" panose="02070309020205020404" pitchFamily="49" charset="0"/>
              </a:rPr>
              <a:t>This bug affected 42 out of the top 100 apps in the Google </a:t>
            </a:r>
            <a:r>
              <a:rPr lang="en-GB" sz="1800" dirty="0" err="1">
                <a:cs typeface="Courier New" panose="02070309020205020404" pitchFamily="49" charset="0"/>
              </a:rPr>
              <a:t>Playstore</a:t>
            </a:r>
            <a:r>
              <a:rPr lang="en-GB" sz="1800" dirty="0"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GB" sz="1800" dirty="0">
                <a:cs typeface="Courier New" panose="02070309020205020404" pitchFamily="49" charset="0"/>
              </a:rPr>
              <a:t>with ‘Browser’ in their name </a:t>
            </a:r>
            <a:endParaRPr lang="en-GB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2775AE5-A890-5535-E7CF-5F5C51B52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8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Weird XSS flaw in</a:t>
            </a:r>
            <a:r>
              <a:rPr lang="en-GB" sz="2000" dirty="0">
                <a:cs typeface="Arial" panose="020B0604020202020204" pitchFamily="34" charset="0"/>
              </a:rPr>
              <a:t> Adobe PDF plugin  </a:t>
            </a:r>
            <a:r>
              <a:rPr lang="en-GB" sz="1600" dirty="0">
                <a:cs typeface="Arial" panose="020B0604020202020204" pitchFamily="34" charset="0"/>
              </a:rPr>
              <a:t>[CVE-2007-0045]</a:t>
            </a:r>
            <a:r>
              <a:rPr lang="en-US" sz="1600" dirty="0"/>
              <a:t> 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Adobe PDF plugin would execute raw JavaScript 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included in #-fragment of the URL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dirty="0">
              <a:cs typeface="Arial" panose="020B0604020202020204" pitchFamily="34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dirty="0">
                <a:cs typeface="Arial" panose="020B0604020202020204" pitchFamily="34" charset="0"/>
              </a:rPr>
              <a:t>    </a:t>
            </a:r>
            <a:r>
              <a:rPr lang="en-GB" b="1" dirty="0">
                <a:latin typeface="Arial Narrow" pitchFamily="34" charset="0"/>
              </a:rPr>
              <a:t>https://a.com/file.pdf</a:t>
            </a:r>
            <a:r>
              <a:rPr lang="en-GB" b="1" dirty="0">
                <a:solidFill>
                  <a:srgbClr val="0033CC"/>
                </a:solidFill>
                <a:latin typeface="Arial Narrow" pitchFamily="34" charset="0"/>
              </a:rPr>
              <a:t>#</a:t>
            </a:r>
            <a:r>
              <a:rPr lang="en-GB" b="1" dirty="0">
                <a:solidFill>
                  <a:srgbClr val="008000"/>
                </a:solidFill>
                <a:latin typeface="Arial Narrow" pitchFamily="34" charset="0"/>
              </a:rPr>
              <a:t>anything_you_want</a:t>
            </a:r>
            <a:r>
              <a:rPr lang="en-GB" b="1" dirty="0">
                <a:latin typeface="Arial Narrow" pitchFamily="34" charset="0"/>
              </a:rPr>
              <a:t>=</a:t>
            </a:r>
            <a:r>
              <a:rPr lang="en-GB" b="1" dirty="0">
                <a:solidFill>
                  <a:srgbClr val="FF0000"/>
                </a:solidFill>
                <a:latin typeface="Arial Narrow" pitchFamily="34" charset="0"/>
              </a:rPr>
              <a:t>javascript:alert(document.cookie</a:t>
            </a:r>
            <a:r>
              <a:rPr lang="en-GB" b="1" dirty="0">
                <a:latin typeface="Arial Narrow" pitchFamily="34" charset="0"/>
              </a:rPr>
              <a:t>)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b="1" dirty="0">
              <a:latin typeface="Arial Narrow" pitchFamily="34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sz="1800" b="1" dirty="0">
              <a:latin typeface="Arial Narrow" pitchFamily="34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To make matters worse:</a:t>
            </a: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Origin of the script taken to be  </a:t>
            </a:r>
            <a:r>
              <a:rPr lang="en-GB" sz="1800" b="1" dirty="0">
                <a:latin typeface="Arial Narrow" panose="020B0606020202030204" pitchFamily="34" charset="0"/>
                <a:cs typeface="Arial" panose="020B0604020202020204" pitchFamily="34" charset="0"/>
              </a:rPr>
              <a:t>a.com</a:t>
            </a: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sz="1800" i="1" dirty="0">
                <a:cs typeface="Arial" panose="020B0604020202020204" pitchFamily="34" charset="0"/>
              </a:rPr>
              <a:t>Is there any way for webserver at a.com to spot this attack?</a:t>
            </a:r>
          </a:p>
          <a:p>
            <a:pPr marL="457200" lvl="1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sz="1800" dirty="0">
                <a:cs typeface="Arial" panose="020B0604020202020204" pitchFamily="34" charset="0"/>
              </a:rPr>
              <a:t>No, as the #-fragment is never sent to the server</a:t>
            </a: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sz="1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b="1" dirty="0">
              <a:latin typeface="Arial Narrow" pitchFamily="34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b="1" dirty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sz="2000" b="1" dirty="0">
              <a:solidFill>
                <a:srgbClr val="009900"/>
              </a:solidFill>
              <a:latin typeface="Arial Narrow" pitchFamily="34" charset="0"/>
            </a:endParaRP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US" sz="2000" dirty="0"/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US" dirty="0"/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sz="2000" dirty="0"/>
          </a:p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105F784-0517-F2B2-A5B2-449BFB1F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5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Example: CSS injection in </a:t>
            </a:r>
            <a:r>
              <a:rPr lang="en-GB" sz="2000" dirty="0" err="1"/>
              <a:t>WebKit</a:t>
            </a:r>
            <a:r>
              <a:rPr lang="en-GB" sz="2000" dirty="0"/>
              <a:t> rendering engine</a:t>
            </a: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"/>
          <a:stretch/>
        </p:blipFill>
        <p:spPr>
          <a:xfrm>
            <a:off x="1331640" y="891936"/>
            <a:ext cx="5616624" cy="4988131"/>
          </a:xfr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6" name="Tekstvak 5"/>
          <p:cNvSpPr txBox="1"/>
          <p:nvPr/>
        </p:nvSpPr>
        <p:spPr>
          <a:xfrm>
            <a:off x="2617772" y="583313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latin typeface="Arial Rounded MT Bold" panose="020F0704030504030204" pitchFamily="34" charset="0"/>
            </a:endParaRPr>
          </a:p>
          <a:p>
            <a:r>
              <a:rPr lang="en-GB" sz="1400" dirty="0">
                <a:latin typeface="Arial Rounded MT Bold" panose="020F0704030504030204" pitchFamily="34" charset="0"/>
              </a:rPr>
              <a:t>https://twitter.com/pwnsdx/status/1040944750973595649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FD8EC4-0458-87C8-D0A7-6050B425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0269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CSS injection causing </a:t>
            </a:r>
            <a:r>
              <a:rPr lang="en-GB" sz="2000" dirty="0" err="1"/>
              <a:t>WebKit</a:t>
            </a:r>
            <a:r>
              <a:rPr lang="en-GB" sz="2000" dirty="0"/>
              <a:t> problems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904656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GB" sz="1800" b="1" dirty="0">
                <a:latin typeface="Arial Narrow" panose="020B0606020202030204" pitchFamily="34" charset="0"/>
              </a:rPr>
              <a:t>&lt;!DOCTYPE html&gt;</a:t>
            </a:r>
          </a:p>
          <a:p>
            <a:pPr marL="400050" lvl="1" indent="0">
              <a:buNone/>
            </a:pPr>
            <a:r>
              <a:rPr lang="en-GB" sz="1800" b="1" dirty="0">
                <a:latin typeface="Arial Narrow" panose="020B0606020202030204" pitchFamily="34" charset="0"/>
              </a:rPr>
              <a:t>&lt;html&gt;&lt;head&gt;&lt;meta http-</a:t>
            </a:r>
            <a:r>
              <a:rPr lang="en-GB" sz="1800" b="1" dirty="0" err="1">
                <a:latin typeface="Arial Narrow" panose="020B0606020202030204" pitchFamily="34" charset="0"/>
              </a:rPr>
              <a:t>equiv</a:t>
            </a:r>
            <a:r>
              <a:rPr lang="en-GB" sz="1800" b="1" dirty="0">
                <a:latin typeface="Arial Narrow" panose="020B0606020202030204" pitchFamily="34" charset="0"/>
              </a:rPr>
              <a:t>="Content-Type" content="text/html; charset=UTF-8"&gt;</a:t>
            </a:r>
          </a:p>
          <a:p>
            <a:pPr marL="400050" lvl="1" indent="0">
              <a:buNone/>
            </a:pPr>
            <a:r>
              <a:rPr lang="en-GB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  </a:t>
            </a: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&lt;style&gt;</a:t>
            </a:r>
          </a:p>
          <a:p>
            <a:pPr marL="400050" lvl="1" indent="0">
              <a:buNone/>
            </a:pPr>
            <a:r>
              <a:rPr lang="en-GB" sz="1800" b="1" dirty="0">
                <a:latin typeface="Arial Narrow" panose="020B0606020202030204" pitchFamily="34" charset="0"/>
              </a:rPr>
              <a:t>          </a:t>
            </a: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</a:rPr>
              <a:t>body</a:t>
            </a:r>
            <a:r>
              <a:rPr lang="en-GB" sz="1800" b="1" dirty="0">
                <a:latin typeface="Arial Narrow" panose="020B0606020202030204" pitchFamily="34" charset="0"/>
              </a:rPr>
              <a:t> { </a:t>
            </a:r>
            <a:r>
              <a:rPr lang="en-GB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background: repeat </a:t>
            </a:r>
            <a:r>
              <a:rPr lang="en-GB" sz="1800" b="1" dirty="0" err="1">
                <a:latin typeface="Arial Narrow" panose="020B0606020202030204" pitchFamily="34" charset="0"/>
              </a:rPr>
              <a:t>url</a:t>
            </a:r>
            <a:r>
              <a:rPr lang="en-GB" sz="1800" b="1" dirty="0">
                <a:latin typeface="Arial Narrow" panose="020B0606020202030204" pitchFamily="34" charset="0"/>
              </a:rPr>
              <a:t>('</a:t>
            </a:r>
            <a:r>
              <a:rPr lang="en-GB" sz="1800" b="1" dirty="0" err="1">
                <a:latin typeface="Arial Narrow" panose="020B0606020202030204" pitchFamily="34" charset="0"/>
              </a:rPr>
              <a:t>data:image</a:t>
            </a:r>
            <a:r>
              <a:rPr lang="en-GB" sz="1800" b="1" dirty="0">
                <a:latin typeface="Arial Narrow" panose="020B0606020202030204" pitchFamily="34" charset="0"/>
              </a:rPr>
              <a:t>/jpeg;base64,/9j/4AAQSkZJRgABAQEAS</a:t>
            </a:r>
          </a:p>
          <a:p>
            <a:pPr marL="400050" lvl="1" indent="0">
              <a:buNone/>
            </a:pPr>
            <a:r>
              <a:rPr lang="en-GB" sz="1800" b="1" dirty="0">
                <a:latin typeface="Arial Narrow" panose="020B0606020202030204" pitchFamily="34" charset="0"/>
              </a:rPr>
              <a:t>                   }</a:t>
            </a:r>
          </a:p>
          <a:p>
            <a:pPr marL="400050" lvl="1" indent="0">
              <a:buNone/>
            </a:pPr>
            <a:r>
              <a:rPr lang="en-GB" sz="1800" b="1" dirty="0">
                <a:latin typeface="Arial Narrow" panose="020B0606020202030204" pitchFamily="34" charset="0"/>
              </a:rPr>
              <a:t>          </a:t>
            </a: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</a:rPr>
              <a:t>div</a:t>
            </a:r>
            <a:r>
              <a:rPr lang="en-GB" sz="1800" b="1" dirty="0">
                <a:latin typeface="Arial Narrow" panose="020B0606020202030204" pitchFamily="34" charset="0"/>
              </a:rPr>
              <a:t> { </a:t>
            </a:r>
            <a:r>
              <a:rPr lang="en-GB" sz="1800" b="1" dirty="0">
                <a:solidFill>
                  <a:srgbClr val="C00000"/>
                </a:solidFill>
                <a:latin typeface="Arial Narrow" panose="020B0606020202030204" pitchFamily="34" charset="0"/>
              </a:rPr>
              <a:t>backdrop-filter</a:t>
            </a: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: blur(10px); </a:t>
            </a:r>
            <a:r>
              <a:rPr lang="en-GB" sz="18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webkit</a:t>
            </a: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-backdrop-filter: blur(10px);</a:t>
            </a:r>
          </a:p>
          <a:p>
            <a:pPr marL="400050" lvl="1" indent="0">
              <a:buNone/>
            </a:pP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                                             width:10000px; height:10000px;</a:t>
            </a:r>
          </a:p>
          <a:p>
            <a:pPr marL="400050" lvl="1" indent="0">
              <a:buNone/>
            </a:pPr>
            <a:r>
              <a:rPr lang="en-GB" sz="1800" b="1" dirty="0">
                <a:latin typeface="Arial Narrow" panose="020B0606020202030204" pitchFamily="34" charset="0"/>
              </a:rPr>
              <a:t>                 }</a:t>
            </a:r>
          </a:p>
          <a:p>
            <a:pPr marL="400050" lvl="1" indent="0">
              <a:buNone/>
            </a:pPr>
            <a:r>
              <a:rPr lang="en-GB" sz="1800" b="1" dirty="0">
                <a:solidFill>
                  <a:srgbClr val="008000"/>
                </a:solidFill>
                <a:latin typeface="Arial Narrow" panose="020B0606020202030204" pitchFamily="34" charset="0"/>
              </a:rPr>
              <a:t>        &lt;/style&gt;  </a:t>
            </a:r>
            <a:r>
              <a:rPr lang="en-GB" sz="1800" b="1" dirty="0">
                <a:latin typeface="Arial Narrow" panose="020B0606020202030204" pitchFamily="34" charset="0"/>
              </a:rPr>
              <a:t>&lt;/head&gt;</a:t>
            </a:r>
          </a:p>
          <a:p>
            <a:pPr marL="400050" lvl="1" indent="0">
              <a:buNone/>
            </a:pP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</a:rPr>
              <a:t>&lt;body&gt;</a:t>
            </a:r>
          </a:p>
          <a:p>
            <a:pPr marL="400050" lvl="1" indent="0">
              <a:buNone/>
            </a:pP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</a:rPr>
              <a:t>&lt;div&gt;&lt;div&gt;&lt;div&gt;&lt;div&gt;&lt;div&gt;&lt;div&gt;&lt;div&gt;&lt;div&gt;&lt;div&gt;&lt;div&gt;&lt;div&gt;&lt;div&gt;&lt;div&gt;&lt;div&gt;…</a:t>
            </a:r>
          </a:p>
          <a:p>
            <a:pPr marL="400050" lvl="1" indent="0">
              <a:buNone/>
            </a:pPr>
            <a:r>
              <a:rPr lang="en-GB" sz="1800" b="1" dirty="0">
                <a:solidFill>
                  <a:srgbClr val="0033CC"/>
                </a:solidFill>
                <a:latin typeface="Arial Narrow" panose="020B0606020202030204" pitchFamily="34" charset="0"/>
              </a:rPr>
              <a:t>&lt;/body&gt; </a:t>
            </a:r>
            <a:r>
              <a:rPr lang="en-GB" sz="1800" b="1" dirty="0">
                <a:latin typeface="Arial Narrow" panose="020B0606020202030204" pitchFamily="34" charset="0"/>
              </a:rPr>
              <a:t>&lt;/html&gt;</a:t>
            </a:r>
          </a:p>
          <a:p>
            <a:pPr marL="400050" lvl="1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 </a:t>
            </a:r>
            <a:r>
              <a:rPr lang="en-GB" sz="1600" dirty="0">
                <a:solidFill>
                  <a:srgbClr val="C00000"/>
                </a:solidFill>
              </a:rPr>
              <a:t>backdrop filter </a:t>
            </a:r>
            <a:r>
              <a:rPr lang="en-GB" sz="1600" dirty="0"/>
              <a:t>property of CSS  provides (CPU-intensive!)  graphical effects such as blurring and colour shifting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800" i="1" dirty="0"/>
              <a:t>Is this a </a:t>
            </a:r>
            <a:r>
              <a:rPr lang="en-GB" sz="1800" i="1" dirty="0" err="1"/>
              <a:t>WebKit</a:t>
            </a:r>
            <a:r>
              <a:rPr lang="en-GB" sz="1800" i="1" dirty="0"/>
              <a:t> bug? Or a bug in the app using the </a:t>
            </a:r>
            <a:r>
              <a:rPr lang="en-GB" sz="1800" i="1" dirty="0" err="1"/>
              <a:t>WebKit</a:t>
            </a:r>
            <a:r>
              <a:rPr lang="en-GB" sz="1800" i="1" dirty="0"/>
              <a:t> engine?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0DFD9-A306-D590-9ADB-4267F08A3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1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Supply chain attacks using JavaScript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59598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5" y="2139120"/>
            <a:ext cx="6045200" cy="958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3" y="959457"/>
            <a:ext cx="6131083" cy="109928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2"/>
          <a:stretch/>
        </p:blipFill>
        <p:spPr>
          <a:xfrm>
            <a:off x="4866652" y="2778971"/>
            <a:ext cx="4023910" cy="16215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71" y="3445871"/>
            <a:ext cx="5940152" cy="13460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96C4E4-DE32-3A07-6592-1B46541DB131}"/>
              </a:ext>
            </a:extLst>
          </p:cNvPr>
          <p:cNvSpPr txBox="1"/>
          <p:nvPr/>
        </p:nvSpPr>
        <p:spPr>
          <a:xfrm>
            <a:off x="405880" y="5040417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</a:rPr>
              <a:t>Here attackers compromise a 3</a:t>
            </a:r>
            <a:r>
              <a:rPr lang="en-US" baseline="30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rd</a:t>
            </a:r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party JavaScript library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595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792088"/>
          </a:xfrm>
        </p:spPr>
        <p:txBody>
          <a:bodyPr>
            <a:noAutofit/>
          </a:bodyPr>
          <a:lstStyle/>
          <a:p>
            <a:r>
              <a:rPr lang="en-US" sz="2400" dirty="0"/>
              <a:t>Supply chain attack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43608" y="1124744"/>
            <a:ext cx="4360209" cy="3315513"/>
            <a:chOff x="3023172" y="1860802"/>
            <a:chExt cx="2950482" cy="3168352"/>
          </a:xfrm>
        </p:grpSpPr>
        <p:sp>
          <p:nvSpPr>
            <p:cNvPr id="35" name="CustomShape 4"/>
            <p:cNvSpPr/>
            <p:nvPr/>
          </p:nvSpPr>
          <p:spPr>
            <a:xfrm>
              <a:off x="3023172" y="1860802"/>
              <a:ext cx="2950482" cy="3168352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trusted content</a:t>
              </a:r>
            </a:p>
            <a:p>
              <a:pPr algn="r"/>
              <a:endParaRPr lang="en-US" sz="2400" b="1" spc="-1" dirty="0">
                <a:solidFill>
                  <a:srgbClr val="000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endParaRPr>
            </a:p>
            <a:p>
              <a:r>
                <a:rPr lang="en-GB" b="1" spc="-1" dirty="0">
                  <a:solidFill>
                    <a:srgbClr val="000000"/>
                  </a:solidFill>
                  <a:latin typeface="Arial Rounded MT Bold" panose="020F0704030504030204" pitchFamily="34" charset="0"/>
                  <a:cs typeface="Courier New" panose="02070309020205020404" pitchFamily="49" charset="0"/>
                </a:rPr>
                <a:t> </a:t>
              </a:r>
              <a:r>
                <a:rPr lang="en-GB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&lt;script  </a:t>
              </a:r>
            </a:p>
            <a:p>
              <a:r>
                <a:rPr lang="en-GB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GB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scr</a:t>
              </a:r>
              <a:r>
                <a:rPr lang="en-GB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=”</a:t>
              </a:r>
              <a:r>
                <a:rPr lang="en-GB" b="1" dirty="0">
                  <a:highlight>
                    <a:srgbClr val="00FFFF"/>
                  </a:highlight>
                  <a:latin typeface="Courier New" panose="02070309020205020404" pitchFamily="49" charset="0"/>
                  <a:cs typeface="Courier New" panose="02070309020205020404" pitchFamily="49" charset="0"/>
                </a:rPr>
                <a:t>http://b.com/</a:t>
              </a:r>
              <a:r>
                <a:rPr lang="en-GB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lib.js</a:t>
              </a:r>
              <a:r>
                <a:rPr lang="en-GB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”&gt;</a:t>
              </a:r>
            </a:p>
            <a:p>
              <a:endParaRPr lang="nl-NL" sz="2000" b="1" dirty="0">
                <a:latin typeface="Arial Narrow" panose="020B0606020202030204" pitchFamily="34" charset="0"/>
                <a:cs typeface="Courier New" panose="02070309020205020404" pitchFamily="49" charset="0"/>
              </a:endParaRPr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40567" y="1873694"/>
              <a:ext cx="2916913" cy="641521"/>
            </a:xfrm>
            <a:prstGeom prst="rect">
              <a:avLst/>
            </a:prstGeom>
          </p:spPr>
        </p:pic>
      </p:grpSp>
      <p:sp>
        <p:nvSpPr>
          <p:cNvPr id="41" name="CustomShape 5"/>
          <p:cNvSpPr/>
          <p:nvPr/>
        </p:nvSpPr>
        <p:spPr>
          <a:xfrm>
            <a:off x="6231135" y="1409941"/>
            <a:ext cx="2102032" cy="1097280"/>
          </a:xfrm>
          <a:prstGeom prst="ellipse">
            <a:avLst/>
          </a:prstGeom>
          <a:solidFill>
            <a:srgbClr val="33CC33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bank.com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33872" y="4836795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Recall: confusingly , 3</a:t>
            </a:r>
            <a:r>
              <a:rPr lang="en-GB" baseline="30000" dirty="0">
                <a:latin typeface="Arial Rounded MT Bold" panose="020F0704030504030204" pitchFamily="34" charset="0"/>
              </a:rPr>
              <a:t>rd</a:t>
            </a:r>
            <a:r>
              <a:rPr lang="en-GB" dirty="0">
                <a:latin typeface="Arial Rounded MT Bold" panose="020F0704030504030204" pitchFamily="34" charset="0"/>
              </a:rPr>
              <a:t> party JavaScript included in 1</a:t>
            </a:r>
            <a:r>
              <a:rPr lang="en-GB" baseline="30000" dirty="0">
                <a:latin typeface="Arial Rounded MT Bold" panose="020F0704030504030204" pitchFamily="34" charset="0"/>
              </a:rPr>
              <a:t>st</a:t>
            </a:r>
            <a:r>
              <a:rPr lang="en-GB" dirty="0">
                <a:latin typeface="Arial Rounded MT Bold" panose="020F0704030504030204" pitchFamily="34" charset="0"/>
              </a:rPr>
              <a:t> party HTML source  is counted as </a:t>
            </a:r>
            <a:r>
              <a:rPr lang="en-GB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same origin</a:t>
            </a:r>
            <a:r>
              <a:rPr lang="en-GB" dirty="0">
                <a:latin typeface="Arial Rounded MT Bold" panose="020F0704030504030204" pitchFamily="34" charset="0"/>
              </a:rPr>
              <a:t>, so SOP does not impose any access restrictions on 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lib.js</a:t>
            </a:r>
          </a:p>
        </p:txBody>
      </p:sp>
      <p:sp>
        <p:nvSpPr>
          <p:cNvPr id="13" name="CustomShape 5"/>
          <p:cNvSpPr/>
          <p:nvPr/>
        </p:nvSpPr>
        <p:spPr>
          <a:xfrm>
            <a:off x="6197090" y="2903759"/>
            <a:ext cx="2133786" cy="1097280"/>
          </a:xfrm>
          <a:prstGeom prst="ellipse">
            <a:avLst/>
          </a:prstGeom>
          <a:solidFill>
            <a:srgbClr val="00FFFF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b.com  </a:t>
            </a:r>
          </a:p>
        </p:txBody>
      </p:sp>
      <p:pic>
        <p:nvPicPr>
          <p:cNvPr id="30" name="Picture 2" descr="C:\Users\erikpoll\Desktop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2903759"/>
            <a:ext cx="386253" cy="386253"/>
          </a:xfrm>
          <a:prstGeom prst="rect">
            <a:avLst/>
          </a:prstGeom>
          <a:noFill/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2C3CD1-6D96-333D-5BB5-D1182812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4722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Example: </a:t>
            </a:r>
            <a:r>
              <a:rPr lang="en-GB" sz="2000" dirty="0" err="1"/>
              <a:t>Magecart</a:t>
            </a:r>
            <a:r>
              <a:rPr lang="en-GB" sz="2000" dirty="0"/>
              <a:t> supply chain attacks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One of in the ways that criminal group </a:t>
            </a:r>
            <a:r>
              <a:rPr lang="en-GB" sz="1800" dirty="0" err="1"/>
              <a:t>Magecart</a:t>
            </a:r>
            <a:r>
              <a:rPr lang="en-GB" sz="1800" dirty="0"/>
              <a:t> did supply chain attacks</a:t>
            </a:r>
          </a:p>
          <a:p>
            <a:pPr marL="400050">
              <a:lnSpc>
                <a:spcPct val="12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8000"/>
                </a:solidFill>
              </a:rPr>
              <a:t>Look for misconfigured S3 buckets in Amazon cloud that are world-readable &amp; writeable</a:t>
            </a:r>
          </a:p>
          <a:p>
            <a:pPr marL="400050">
              <a:lnSpc>
                <a:spcPct val="12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8000"/>
                </a:solidFill>
              </a:rPr>
              <a:t>Add malicious code to any *.</a:t>
            </a:r>
            <a:r>
              <a:rPr lang="en-GB" sz="1800" dirty="0" err="1">
                <a:solidFill>
                  <a:srgbClr val="008000"/>
                </a:solidFill>
              </a:rPr>
              <a:t>js</a:t>
            </a:r>
            <a:r>
              <a:rPr lang="en-GB" sz="1800" dirty="0">
                <a:solidFill>
                  <a:srgbClr val="008000"/>
                </a:solidFill>
              </a:rPr>
              <a:t> files in that bucket</a:t>
            </a:r>
          </a:p>
          <a:p>
            <a:pPr marL="914400" lvl="2" indent="0">
              <a:lnSpc>
                <a:spcPct val="120000"/>
              </a:lnSpc>
              <a:buNone/>
            </a:pPr>
            <a:r>
              <a:rPr lang="en-GB" dirty="0">
                <a:solidFill>
                  <a:srgbClr val="008000"/>
                </a:solidFill>
              </a:rPr>
              <a:t>Code to scrape webpage to look for credit card info                                     &amp; report it back to magecart.com</a:t>
            </a:r>
          </a:p>
          <a:p>
            <a:pPr marL="400050">
              <a:lnSpc>
                <a:spcPct val="120000"/>
              </a:lnSpc>
              <a:buFont typeface="+mj-lt"/>
              <a:buAutoNum type="arabicPeriod"/>
            </a:pPr>
            <a:r>
              <a:rPr lang="en-GB" sz="1800" dirty="0">
                <a:solidFill>
                  <a:srgbClr val="008000"/>
                </a:solidFill>
              </a:rPr>
              <a:t>Sit back &amp; wait for any credit cards to be reported</a:t>
            </a:r>
          </a:p>
          <a:p>
            <a:pPr marL="400050">
              <a:buFont typeface="+mj-lt"/>
              <a:buAutoNum type="arabicPeriod"/>
            </a:pPr>
            <a:endParaRPr lang="en-GB" sz="1800" dirty="0">
              <a:solidFill>
                <a:srgbClr val="008000"/>
              </a:solidFill>
            </a:endParaRPr>
          </a:p>
          <a:p>
            <a:pPr marL="400050">
              <a:buFont typeface="+mj-lt"/>
              <a:buAutoNum type="arabicPeriod"/>
            </a:pPr>
            <a:endParaRPr lang="en-GB" sz="1800" dirty="0">
              <a:solidFill>
                <a:srgbClr val="008000"/>
              </a:solidFill>
            </a:endParaRPr>
          </a:p>
          <a:p>
            <a:pPr marL="57150" indent="0">
              <a:buNone/>
            </a:pPr>
            <a:endParaRPr lang="en-GB" sz="1800" dirty="0">
              <a:solidFill>
                <a:srgbClr val="008000"/>
              </a:solidFill>
            </a:endParaRPr>
          </a:p>
          <a:p>
            <a:pPr marL="400050">
              <a:buFont typeface="+mj-lt"/>
              <a:buAutoNum type="arabicPeriod"/>
            </a:pPr>
            <a:endParaRPr lang="en-GB" sz="1800" dirty="0">
              <a:solidFill>
                <a:srgbClr val="008000"/>
              </a:solidFill>
            </a:endParaRPr>
          </a:p>
          <a:p>
            <a:pPr marL="57150" indent="0">
              <a:buNone/>
            </a:pPr>
            <a:endParaRPr lang="en-GB" sz="1800" dirty="0">
              <a:solidFill>
                <a:srgbClr val="008000"/>
              </a:solidFill>
            </a:endParaRPr>
          </a:p>
          <a:p>
            <a:pPr marL="57150" indent="0">
              <a:buNone/>
            </a:pPr>
            <a:r>
              <a:rPr lang="en-GB" sz="1200" dirty="0"/>
              <a:t>Not exam material, but interesting background reading: </a:t>
            </a:r>
          </a:p>
          <a:p>
            <a:pPr marL="57150" indent="0">
              <a:buNone/>
            </a:pPr>
            <a:r>
              <a:rPr lang="en-GB" sz="1200" dirty="0"/>
              <a:t>     https://www.riskiq.com/blog/category/magecart </a:t>
            </a:r>
          </a:p>
          <a:p>
            <a:pPr marL="57150" indent="0">
              <a:buNone/>
            </a:pPr>
            <a:r>
              <a:rPr lang="en-GB" sz="1200" dirty="0"/>
              <a:t>     https://www.wired.com/story/magecart-amazon-cloud-hacks/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DC1E2-8221-820F-7078-35DAE2F8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Different kinds of injection attacks</a:t>
            </a:r>
            <a:endParaRPr lang="en-GB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B189D1-486F-4C7A-53CC-763CD004F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169" y="1700808"/>
            <a:ext cx="4316288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4000" dirty="0"/>
              <a:t>CWE-74 Improper Neutralization of Special Elements in Output Used by a Downstream Component ('Injection')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CWE-75 Failure to Sanitize Special Elements into a Different Plane (Special Element Injection)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CWE-77 Improper Neutralization of Special Elements used in a Command ('Command 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CWE-78 Improper Neutralization of Special Elements used in an OS Command ('OS Command 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CWE-79 Improper Neutralization of Input During Web Page Generation ('Cross-site Scripting')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CWE-80 Improper Neutralization of Script-Related HTML Tags in a Web Page (Basic XSS)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CWE-83 Improper Neutralization of Script in Attributes in a Web Page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CWE-87 Improper Neutralization of Alternate XSS Syntax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CWE-88 Improper Neutralization of Argument Delimiters in a Command ('Argument 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CWE-89 Improper Neutralization of Special Elements used in an SQL Command ('SQL 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CWE-90 Improper Neutralization of Special Elements used in an LDAP Query ('LDAP 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CWE-91 XML Injection (aka Blind XPath Injection)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CWE-93 Improper Neutralization of CRLF Sequences ('CRLF 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CWE-94 Improper Control of Generation of Code ('Code Injection')</a:t>
            </a:r>
          </a:p>
          <a:p>
            <a:pPr>
              <a:lnSpc>
                <a:spcPct val="120000"/>
              </a:lnSpc>
            </a:pPr>
            <a:r>
              <a:rPr lang="en-US" sz="4000" dirty="0"/>
              <a:t>CWE-95 Improper Neutralization of Directives in Dynamically Evaluated Code ('Eval Injection')</a:t>
            </a:r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3FB9BD-9B74-C2B0-5D24-027649B20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8545" y="1700808"/>
            <a:ext cx="4305944" cy="4525963"/>
          </a:xfrm>
        </p:spPr>
        <p:txBody>
          <a:bodyPr>
            <a:noAutofit/>
          </a:bodyPr>
          <a:lstStyle/>
          <a:p>
            <a:r>
              <a:rPr lang="en-US" sz="1000" dirty="0"/>
              <a:t>CWE-96 Improper Neutralization of Directives in Statically Saved Code ('Static Code Injection')</a:t>
            </a:r>
          </a:p>
          <a:p>
            <a:r>
              <a:rPr lang="en-US" sz="1000" dirty="0"/>
              <a:t>CWE-97 Improper Neutralization of Server-Side Includes (SSI) Within a Web Page</a:t>
            </a:r>
          </a:p>
          <a:p>
            <a:r>
              <a:rPr lang="en-US" sz="1000" dirty="0"/>
              <a:t>CWE-98 Improper Control of Filename for Include/Require Statement in PHP Program ('PHP Remote File Inclusion')</a:t>
            </a:r>
          </a:p>
          <a:p>
            <a:r>
              <a:rPr lang="en-US" sz="1000" dirty="0"/>
              <a:t>CWE-99 Improper Control of Resource Identifiers ('Resource Injection')</a:t>
            </a:r>
          </a:p>
          <a:p>
            <a:r>
              <a:rPr lang="en-US" sz="1000" dirty="0"/>
              <a:t>CWE-113 Improper Neutralization of CRLF Sequences in HTTP Headers ('HTTP Response Splitting')</a:t>
            </a:r>
          </a:p>
          <a:p>
            <a:r>
              <a:rPr lang="en-US" sz="1000" dirty="0"/>
              <a:t>CWE-116 Improper Encoding or Escaping of Output</a:t>
            </a:r>
          </a:p>
          <a:p>
            <a:r>
              <a:rPr lang="en-US" sz="1000" dirty="0"/>
              <a:t>CWE-138 Improper Neutralization of Special Elements</a:t>
            </a:r>
          </a:p>
          <a:p>
            <a:r>
              <a:rPr lang="en-US" sz="1000" dirty="0"/>
              <a:t>CWE-184 Incomplete List of Disallowed Inputs</a:t>
            </a:r>
          </a:p>
          <a:p>
            <a:r>
              <a:rPr lang="en-US" sz="1000" dirty="0"/>
              <a:t>CWE-470 Use of Externally-Controlled Input to Select Classes or Code ('Unsafe Reflection')</a:t>
            </a:r>
          </a:p>
          <a:p>
            <a:r>
              <a:rPr lang="en-US" sz="1000" dirty="0"/>
              <a:t>CWE-471 Modification of Assumed-Immutable Data (MAID)</a:t>
            </a:r>
          </a:p>
          <a:p>
            <a:r>
              <a:rPr lang="en-US" sz="1000" dirty="0"/>
              <a:t>CWE-564 SQL Injection: Hibernate</a:t>
            </a:r>
          </a:p>
          <a:p>
            <a:r>
              <a:rPr lang="en-US" sz="1000" dirty="0"/>
              <a:t>CWE-610 Externally Controlled Reference to a Resource in Another Sphere</a:t>
            </a:r>
          </a:p>
          <a:p>
            <a:r>
              <a:rPr lang="en-US" sz="1000" dirty="0"/>
              <a:t>CWE-643 Improper Neutralization of Data within XPath Expressions ('XPath Injection')</a:t>
            </a:r>
          </a:p>
          <a:p>
            <a:r>
              <a:rPr lang="en-US" sz="1000" dirty="0"/>
              <a:t>CWE-644 Improper Neutralization of HTTP Headers for Scripting Syntax</a:t>
            </a:r>
          </a:p>
          <a:p>
            <a:r>
              <a:rPr lang="en-US" sz="1000" dirty="0"/>
              <a:t>CWE-652 Improper Neutralization of Data within XQuery Expressions ('XQuery Injection')</a:t>
            </a:r>
          </a:p>
          <a:p>
            <a:r>
              <a:rPr lang="en-US" sz="1000" dirty="0"/>
              <a:t>CWE-917 Improper Neutralization of Special Elements used in an Expression Language Statement ('Expression Language Injection')</a:t>
            </a:r>
            <a:endParaRPr lang="en-GB" sz="1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ED1C6-F8E2-42CC-8114-90FF26E4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1A161-76BA-2CA8-2B29-970AC9A11397}"/>
              </a:ext>
            </a:extLst>
          </p:cNvPr>
          <p:cNvSpPr txBox="1"/>
          <p:nvPr/>
        </p:nvSpPr>
        <p:spPr>
          <a:xfrm>
            <a:off x="474228" y="965918"/>
            <a:ext cx="724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The bug category ‘Injection Attacks’ in the OWASP Top 10 includes over 30 different </a:t>
            </a:r>
            <a:r>
              <a:rPr lang="en-US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CWE vulnerability categories  </a:t>
            </a:r>
            <a:endParaRPr lang="en-GB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836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err="1"/>
              <a:t>SubResource</a:t>
            </a:r>
            <a:r>
              <a:rPr lang="en-GB" sz="2400" dirty="0"/>
              <a:t> Integrity (SRI)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5395"/>
          </a:xfrm>
        </p:spPr>
        <p:txBody>
          <a:bodyPr>
            <a:normAutofit/>
          </a:bodyPr>
          <a:lstStyle/>
          <a:p>
            <a:pPr marL="57150" indent="0">
              <a:lnSpc>
                <a:spcPct val="120000"/>
              </a:lnSpc>
              <a:buNone/>
            </a:pPr>
            <a:r>
              <a:rPr lang="en-GB" sz="1800" dirty="0"/>
              <a:t>Countermeasure against supply chain attacks:</a:t>
            </a:r>
          </a:p>
          <a:p>
            <a:pPr marL="57150" indent="0">
              <a:lnSpc>
                <a:spcPct val="120000"/>
              </a:lnSpc>
              <a:buNone/>
            </a:pPr>
            <a:r>
              <a:rPr lang="en-GB" sz="1800" dirty="0" err="1">
                <a:solidFill>
                  <a:srgbClr val="0033CC"/>
                </a:solidFill>
              </a:rPr>
              <a:t>SubResource</a:t>
            </a:r>
            <a:r>
              <a:rPr lang="en-GB" sz="1800" dirty="0">
                <a:solidFill>
                  <a:srgbClr val="0033CC"/>
                </a:solidFill>
              </a:rPr>
              <a:t> Integrity (SRI)                                                          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GB" sz="1800" dirty="0">
                <a:solidFill>
                  <a:srgbClr val="008000"/>
                </a:solidFill>
              </a:rPr>
              <a:t>HTML source of webpage includes a hash of external resource and browser checks the hash after loading it (and before using it)</a:t>
            </a: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>
              <a:buNone/>
            </a:pPr>
            <a:endParaRPr lang="en-GB" sz="1600" dirty="0"/>
          </a:p>
          <a:p>
            <a:pPr marL="457200" lvl="1" indent="0" algn="r">
              <a:buNone/>
            </a:pPr>
            <a:r>
              <a:rPr lang="en-GB" sz="1400" dirty="0"/>
              <a:t>https://developer.mozilla.org/en-US/docs/Web/Security/Subresource_Integrity</a:t>
            </a:r>
          </a:p>
          <a:p>
            <a:pPr marL="800100" lvl="1" indent="-3429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74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Easier way to get malicious content on website?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dirty="0"/>
              <a:t>Another way to get malicious content on a website, </a:t>
            </a:r>
          </a:p>
          <a:p>
            <a:pPr marL="0" indent="0">
              <a:buNone/>
            </a:pPr>
            <a:r>
              <a:rPr lang="en-GB" sz="1800" dirty="0"/>
              <a:t>instead of compromising the supply chain?</a:t>
            </a:r>
          </a:p>
          <a:p>
            <a:pPr marL="0" indent="0">
              <a:buNone/>
            </a:pPr>
            <a:endParaRPr lang="en-GB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33CC"/>
                </a:solidFill>
              </a:rPr>
              <a:t> Hack the server!</a:t>
            </a:r>
          </a:p>
          <a:p>
            <a:pPr marL="0" indent="0">
              <a:buNone/>
            </a:pPr>
            <a:endParaRPr lang="en-GB" dirty="0">
              <a:solidFill>
                <a:srgbClr val="0033CC"/>
              </a:solidFill>
            </a:endParaRPr>
          </a:p>
          <a:p>
            <a:r>
              <a:rPr lang="en-GB" sz="1800" dirty="0"/>
              <a:t>For instance, by </a:t>
            </a:r>
          </a:p>
          <a:p>
            <a:pPr lvl="1"/>
            <a:r>
              <a:rPr lang="en-GB" sz="1800" dirty="0"/>
              <a:t>abusing </a:t>
            </a:r>
            <a:r>
              <a:rPr lang="en-GB" sz="1800" dirty="0">
                <a:solidFill>
                  <a:srgbClr val="008000"/>
                </a:solidFill>
              </a:rPr>
              <a:t>weak or phished credentials </a:t>
            </a:r>
            <a:r>
              <a:rPr lang="en-GB" sz="1800" dirty="0"/>
              <a:t>to admin page</a:t>
            </a:r>
          </a:p>
          <a:p>
            <a:pPr lvl="1"/>
            <a:r>
              <a:rPr lang="en-GB" sz="1800" dirty="0"/>
              <a:t>exploiting </a:t>
            </a:r>
            <a:r>
              <a:rPr lang="en-GB" sz="1800" dirty="0">
                <a:solidFill>
                  <a:srgbClr val="008000"/>
                </a:solidFill>
              </a:rPr>
              <a:t>security vulnerabilities </a:t>
            </a:r>
            <a:r>
              <a:rPr lang="en-GB" sz="1800" dirty="0"/>
              <a:t>in server infrastructure,                                 </a:t>
            </a:r>
            <a:r>
              <a:rPr lang="en-GB" sz="1800" dirty="0" err="1"/>
              <a:t>eg.</a:t>
            </a:r>
            <a:r>
              <a:rPr lang="en-GB" sz="1800" dirty="0"/>
              <a:t> WordPress plugins</a:t>
            </a:r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Web site defacement is very old-fashioned &amp; childish, but still happens:   </a:t>
            </a:r>
            <a:endParaRPr lang="en-GB" dirty="0"/>
          </a:p>
          <a:p>
            <a:pPr marL="0" indent="0">
              <a:buNone/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https://www.zone-h.org/archive?hz=1</a:t>
            </a:r>
          </a:p>
          <a:p>
            <a:pPr marL="0" indent="0">
              <a:buNone/>
            </a:pP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GB" sz="1800" dirty="0"/>
          </a:p>
          <a:p>
            <a:pPr marL="0" indent="0">
              <a:buNone/>
            </a:pP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0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DB49-FEA8-82E5-A69C-65A06DF0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JavaScript injection in other places than browsers</a:t>
            </a:r>
            <a:endParaRPr lang="en-GB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A5081-85E8-1ABC-288C-83E8BD9FD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>
                <a:solidFill>
                  <a:srgbClr val="0033CC"/>
                </a:solidFill>
              </a:rPr>
              <a:t>Windows Defender </a:t>
            </a:r>
            <a:r>
              <a:rPr lang="nl-NL" sz="2000" dirty="0"/>
              <a:t>is anti-virus solution on Windows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50C8B-E68B-AABE-9549-E2ABF0F9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0581C4-0F14-1EE5-D40E-6C756273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52</a:t>
            </a:fld>
            <a:endParaRPr lang="en-GB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FB8741E3-17C5-9DAF-D74E-D69198474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98" y="1772816"/>
            <a:ext cx="5890478" cy="415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07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Windows Defender XSS bug  [</a:t>
            </a:r>
            <a:r>
              <a:rPr lang="en-GB" sz="2000" dirty="0"/>
              <a:t>CVE 2017-0290</a:t>
            </a:r>
            <a:r>
              <a:rPr lang="nl-NL" sz="2000" dirty="0"/>
              <a:t>]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1"/>
            <a:ext cx="8424936" cy="5524723"/>
          </a:xfrm>
        </p:spPr>
        <p:txBody>
          <a:bodyPr>
            <a:normAutofit/>
          </a:bodyPr>
          <a:lstStyle/>
          <a:p>
            <a:r>
              <a:rPr lang="nl-NL" sz="1800" dirty="0"/>
              <a:t>Some anti-virus solutions try to stop malicious JavaScript, by 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dirty="0"/>
              <a:t>looking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JavaScript</a:t>
            </a:r>
            <a:r>
              <a:rPr lang="nl-NL" sz="1800" dirty="0"/>
              <a:t> code in </a:t>
            </a:r>
            <a:r>
              <a:rPr lang="nl-NL" sz="1800" dirty="0" err="1"/>
              <a:t>incoming</a:t>
            </a:r>
            <a:r>
              <a:rPr lang="nl-NL" sz="1800" dirty="0"/>
              <a:t> traffic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dirty="0"/>
              <a:t>running this JavaScript in a sandbox, to see if it does anything strange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1800" dirty="0"/>
              <a:t>if so, remove it from the incoming traffic</a:t>
            </a:r>
            <a:endParaRPr lang="nl-NL" dirty="0"/>
          </a:p>
          <a:p>
            <a:pPr marL="400050"/>
            <a:r>
              <a:rPr lang="nl-NL" sz="1800" dirty="0">
                <a:solidFill>
                  <a:srgbClr val="009900"/>
                </a:solidFill>
              </a:rPr>
              <a:t>Windows Defender </a:t>
            </a:r>
            <a:r>
              <a:rPr lang="nl-NL" sz="1800" dirty="0"/>
              <a:t>does this, using the </a:t>
            </a:r>
            <a:r>
              <a:rPr lang="nl-NL" sz="18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NScript</a:t>
            </a:r>
            <a:r>
              <a:rPr lang="nl-NL" sz="1800" dirty="0">
                <a:solidFill>
                  <a:srgbClr val="009900"/>
                </a:solidFill>
              </a:rPr>
              <a:t> JavaScript engine </a:t>
            </a:r>
            <a:r>
              <a:rPr lang="nl-NL" sz="1800" dirty="0"/>
              <a:t>inside </a:t>
            </a:r>
            <a:r>
              <a:rPr lang="nl-NL" sz="1800" dirty="0">
                <a:cs typeface="Courier New" panose="02070309020205020404" pitchFamily="49" charset="0"/>
              </a:rPr>
              <a:t>MsMpEng</a:t>
            </a:r>
            <a:r>
              <a:rPr lang="nl-NL" sz="1800" dirty="0"/>
              <a:t> Malware protection engine </a:t>
            </a:r>
          </a:p>
          <a:p>
            <a:pPr marL="57150" indent="0">
              <a:buNone/>
            </a:pPr>
            <a:endParaRPr lang="nl-NL" sz="1900" dirty="0"/>
          </a:p>
          <a:p>
            <a:pPr marL="400050"/>
            <a:r>
              <a:rPr lang="nl-NL" sz="1800" dirty="0"/>
              <a:t>Unfortunately...</a:t>
            </a:r>
          </a:p>
          <a:p>
            <a:pPr marL="800100" lvl="1"/>
            <a:r>
              <a:rPr lang="nl-NL" sz="1800" dirty="0"/>
              <a:t>A</a:t>
            </a:r>
            <a:r>
              <a:rPr lang="nl-NL" sz="1800" dirty="0">
                <a:solidFill>
                  <a:srgbClr val="C00000"/>
                </a:solidFill>
              </a:rPr>
              <a:t> memory corruption bug in </a:t>
            </a:r>
            <a:r>
              <a:rPr lang="nl-NL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NScript</a:t>
            </a:r>
            <a:r>
              <a:rPr lang="nl-NL" sz="1800" dirty="0">
                <a:solidFill>
                  <a:srgbClr val="C00000"/>
                </a:solidFill>
              </a:rPr>
              <a:t> </a:t>
            </a:r>
            <a:r>
              <a:rPr lang="nl-NL" sz="1800" dirty="0"/>
              <a:t>allows malformed JavaScript to crash MSMpEng   </a:t>
            </a:r>
          </a:p>
          <a:p>
            <a:pPr marL="1200150" lvl="2"/>
            <a:r>
              <a:rPr lang="nl-NL" sz="1600" dirty="0"/>
              <a:t>ie the kind of bugs studied in the ‘Hacking in  C’ course</a:t>
            </a:r>
          </a:p>
          <a:p>
            <a:pPr marL="800100" lvl="1"/>
            <a:r>
              <a:rPr lang="nl-NL" sz="1800" dirty="0"/>
              <a:t>To make matters worse:  </a:t>
            </a:r>
            <a:r>
              <a:rPr lang="nl-NL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NScript </a:t>
            </a:r>
            <a:r>
              <a:rPr lang="nl-NL" sz="1800" dirty="0">
                <a:solidFill>
                  <a:srgbClr val="C00000"/>
                </a:solidFill>
              </a:rPr>
              <a:t>runs at a very high privilige level</a:t>
            </a:r>
          </a:p>
          <a:p>
            <a:pPr marL="514350" lvl="1" indent="0">
              <a:buNone/>
            </a:pPr>
            <a:endParaRPr lang="nl-NL" dirty="0"/>
          </a:p>
          <a:p>
            <a:pPr marL="57150" indent="0">
              <a:buNone/>
            </a:pPr>
            <a:r>
              <a:rPr lang="en-GB" sz="1200" dirty="0"/>
              <a:t>https://arstechnica.com/information-technology/2017/05/windows-defender-nscript-remote-vulnerability/</a:t>
            </a:r>
          </a:p>
          <a:p>
            <a:pPr marL="57150" indent="0">
              <a:buNone/>
            </a:pPr>
            <a:r>
              <a:rPr lang="en-GB" sz="1200" dirty="0"/>
              <a:t>https://bugs.chromium.org/p/project-zero/issues/detail?id=1252&amp;desc=5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53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3ECB00-77A0-7478-616C-D414B14EB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40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XSS in more places?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1147" y="980728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Android/iOS apps increasingly use similar technologies as websites</a:t>
            </a:r>
          </a:p>
          <a:p>
            <a:r>
              <a:rPr lang="en-GB" sz="1800" dirty="0"/>
              <a:t> </a:t>
            </a:r>
            <a:r>
              <a:rPr lang="en-GB" sz="1800" dirty="0">
                <a:solidFill>
                  <a:srgbClr val="008000"/>
                </a:solidFill>
              </a:rPr>
              <a:t>HTML</a:t>
            </a:r>
            <a:r>
              <a:rPr lang="en-GB" sz="1800" dirty="0"/>
              <a:t>, </a:t>
            </a:r>
            <a:r>
              <a:rPr lang="en-GB" sz="1800" dirty="0">
                <a:solidFill>
                  <a:srgbClr val="008000"/>
                </a:solidFill>
              </a:rPr>
              <a:t>JavaScript</a:t>
            </a:r>
            <a:r>
              <a:rPr lang="en-GB" sz="1800" dirty="0"/>
              <a:t>, </a:t>
            </a:r>
            <a:r>
              <a:rPr lang="en-GB" sz="1800" dirty="0">
                <a:solidFill>
                  <a:srgbClr val="008000"/>
                </a:solidFill>
              </a:rPr>
              <a:t>URLs</a:t>
            </a:r>
            <a:r>
              <a:rPr lang="en-GB" sz="1800" dirty="0"/>
              <a:t> ...</a:t>
            </a:r>
          </a:p>
          <a:p>
            <a:pPr marL="0" indent="0">
              <a:buNone/>
            </a:pPr>
            <a:r>
              <a:rPr lang="en-GB" sz="1800" dirty="0"/>
              <a:t>so apps can also fall victim to XSS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1800" dirty="0"/>
              <a:t>Also: </a:t>
            </a:r>
            <a:r>
              <a:rPr lang="en-GB" sz="1800" dirty="0">
                <a:solidFill>
                  <a:srgbClr val="0033CC"/>
                </a:solidFill>
              </a:rPr>
              <a:t>Electron</a:t>
            </a:r>
            <a:r>
              <a:rPr lang="en-GB" sz="1800" dirty="0"/>
              <a:t> desktop apps are built using JavaScript</a:t>
            </a:r>
          </a:p>
          <a:p>
            <a:pPr marL="0" indent="0">
              <a:buNone/>
            </a:pPr>
            <a:r>
              <a:rPr lang="en-GB" sz="1800" dirty="0"/>
              <a:t>Benefits:</a:t>
            </a:r>
          </a:p>
          <a:p>
            <a:r>
              <a:rPr lang="en-GB" sz="1800" dirty="0">
                <a:solidFill>
                  <a:srgbClr val="008000"/>
                </a:solidFill>
              </a:rPr>
              <a:t>cross-platform</a:t>
            </a:r>
          </a:p>
          <a:p>
            <a:r>
              <a:rPr lang="en-GB" sz="1800" dirty="0">
                <a:solidFill>
                  <a:srgbClr val="008000"/>
                </a:solidFill>
              </a:rPr>
              <a:t>re-using components &amp; expertise of the app</a:t>
            </a:r>
          </a:p>
          <a:p>
            <a:pPr marL="0" indent="0">
              <a:buNone/>
            </a:pPr>
            <a:r>
              <a:rPr lang="en-GB" sz="1800" dirty="0"/>
              <a:t>Downsides? </a:t>
            </a:r>
          </a:p>
          <a:p>
            <a:r>
              <a:rPr lang="en-GB" sz="1800" dirty="0">
                <a:solidFill>
                  <a:srgbClr val="C00000"/>
                </a:solidFill>
              </a:rPr>
              <a:t>risk of XSS. And now without the browser sandbox...</a:t>
            </a:r>
          </a:p>
          <a:p>
            <a:pPr marL="800100" lvl="2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800" i="1" dirty="0"/>
              <a:t>Maybe running Discord, Microsoft Teams, … in the browser is more secure than running the standalone Electron apps?</a:t>
            </a:r>
            <a:endParaRPr lang="en-GB" i="1" dirty="0"/>
          </a:p>
          <a:p>
            <a:pPr marL="57150" indent="0">
              <a:buNone/>
            </a:pPr>
            <a:endParaRPr lang="en-GB" i="1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54</a:t>
            </a:fld>
            <a:endParaRPr lang="en-GB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7" t="9842" b="8493"/>
          <a:stretch/>
        </p:blipFill>
        <p:spPr>
          <a:xfrm>
            <a:off x="6625963" y="2420888"/>
            <a:ext cx="2518037" cy="1512168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9684C6-82CC-35BF-5D72-F121D692E1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45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437D-7864-8C87-29D6-D554DB95E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Sanitisation</a:t>
            </a:r>
            <a:r>
              <a:rPr lang="en-US" dirty="0"/>
              <a:t> </a:t>
            </a:r>
            <a:r>
              <a:rPr lang="en-US" sz="2000" dirty="0"/>
              <a:t>(aka encoding, filtering, escaping, ...)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BD289-8D24-DB95-275C-BEA795837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Injection attacks involve </a:t>
            </a:r>
            <a:r>
              <a:rPr lang="en-US" sz="1800" dirty="0">
                <a:solidFill>
                  <a:srgbClr val="C00000"/>
                </a:solidFill>
              </a:rPr>
              <a:t>special characters </a:t>
            </a:r>
            <a:r>
              <a:rPr lang="en-US" sz="1800" dirty="0"/>
              <a:t>or </a:t>
            </a:r>
            <a:r>
              <a:rPr lang="en-US" sz="1800" dirty="0">
                <a:solidFill>
                  <a:srgbClr val="C00000"/>
                </a:solidFill>
              </a:rPr>
              <a:t>keywords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For SQL injection                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1600" dirty="0"/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- ; DROP </a:t>
            </a:r>
            <a:endParaRPr lang="en-US" sz="1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For path traversal                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~ / </a:t>
            </a:r>
            <a:r>
              <a:rPr lang="en-US" sz="16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For OS command injection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;</a:t>
            </a:r>
            <a:r>
              <a:rPr lang="en-US" sz="1600" dirty="0"/>
              <a:t> 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For HTML injection &amp; XSS   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&gt; &lt;script&gt;</a:t>
            </a:r>
            <a:r>
              <a:rPr lang="en-US" sz="1600" dirty="0"/>
              <a:t>  </a:t>
            </a:r>
          </a:p>
          <a:p>
            <a:pPr marL="457200" lvl="1" indent="0">
              <a:buNone/>
            </a:pP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/>
              <a:t>We can combat injection attacks by </a:t>
            </a:r>
            <a:r>
              <a:rPr lang="en-US" sz="1800" dirty="0" err="1">
                <a:solidFill>
                  <a:srgbClr val="0033CC"/>
                </a:solidFill>
              </a:rPr>
              <a:t>sanitising</a:t>
            </a:r>
            <a:r>
              <a:rPr lang="en-US" sz="1800" dirty="0"/>
              <a:t> user-supplied data, by</a:t>
            </a:r>
          </a:p>
          <a:p>
            <a:pPr>
              <a:buFont typeface="+mj-lt"/>
              <a:buAutoNum type="alphaLcParenR"/>
            </a:pPr>
            <a:r>
              <a:rPr lang="en-US" sz="1800" dirty="0">
                <a:solidFill>
                  <a:srgbClr val="0033CC"/>
                </a:solidFill>
              </a:rPr>
              <a:t>rejecting</a:t>
            </a:r>
            <a:r>
              <a:rPr lang="en-US" sz="1800" dirty="0"/>
              <a:t> entire request as invalid if it contains such characters or keywords</a:t>
            </a:r>
          </a:p>
          <a:p>
            <a:pPr>
              <a:buFont typeface="+mj-lt"/>
              <a:buAutoNum type="alphaLcParenR"/>
            </a:pPr>
            <a:r>
              <a:rPr lang="en-US" sz="1800" dirty="0">
                <a:solidFill>
                  <a:srgbClr val="0033CC"/>
                </a:solidFill>
              </a:rPr>
              <a:t>removing</a:t>
            </a:r>
            <a:r>
              <a:rPr lang="en-US" sz="1800" dirty="0"/>
              <a:t> the dangerous characters (aka </a:t>
            </a:r>
            <a:r>
              <a:rPr lang="en-US" sz="1800" dirty="0">
                <a:solidFill>
                  <a:srgbClr val="008000"/>
                </a:solidFill>
              </a:rPr>
              <a:t>filtering</a:t>
            </a:r>
            <a:r>
              <a:rPr lang="en-US" sz="1800" dirty="0"/>
              <a:t>)</a:t>
            </a:r>
          </a:p>
          <a:p>
            <a:pPr>
              <a:buFont typeface="+mj-lt"/>
              <a:buAutoNum type="alphaLcParenR"/>
            </a:pPr>
            <a:r>
              <a:rPr lang="en-US" sz="1800" dirty="0">
                <a:solidFill>
                  <a:srgbClr val="0033CC"/>
                </a:solidFill>
              </a:rPr>
              <a:t>encoding</a:t>
            </a:r>
            <a:r>
              <a:rPr lang="en-US" sz="1800" dirty="0"/>
              <a:t> the dangerous characters  (aka </a:t>
            </a:r>
            <a:r>
              <a:rPr lang="en-US" sz="1800" dirty="0">
                <a:solidFill>
                  <a:srgbClr val="008000"/>
                </a:solidFill>
              </a:rPr>
              <a:t>escaping</a:t>
            </a:r>
            <a:r>
              <a:rPr lang="en-US" sz="1800" dirty="0"/>
              <a:t> or </a:t>
            </a:r>
            <a:r>
              <a:rPr lang="en-US" sz="1800" dirty="0">
                <a:solidFill>
                  <a:srgbClr val="008000"/>
                </a:solidFill>
              </a:rPr>
              <a:t>quoting</a:t>
            </a:r>
            <a:r>
              <a:rPr lang="en-US" sz="1800" dirty="0"/>
              <a:t>)</a:t>
            </a:r>
          </a:p>
          <a:p>
            <a:pPr marL="457200" indent="-457200">
              <a:buFont typeface="+mj-lt"/>
              <a:buAutoNum type="alphaLcParenR"/>
            </a:pPr>
            <a:endParaRPr lang="en-US" sz="1400" dirty="0"/>
          </a:p>
          <a:p>
            <a:pPr marL="0" indent="0">
              <a:buNone/>
            </a:pPr>
            <a:r>
              <a:rPr lang="en-US" sz="1800" i="1" dirty="0">
                <a:solidFill>
                  <a:srgbClr val="C00000"/>
                </a:solidFill>
              </a:rPr>
              <a:t>Beware of the many (near-)synonyms!</a:t>
            </a:r>
          </a:p>
          <a:p>
            <a:pPr marL="0" indent="0">
              <a:buNone/>
            </a:pPr>
            <a:r>
              <a:rPr lang="en-US" sz="1800" dirty="0"/>
              <a:t>Confusingly, </a:t>
            </a:r>
            <a:r>
              <a:rPr lang="en-US" sz="1800" dirty="0" err="1">
                <a:solidFill>
                  <a:srgbClr val="008000"/>
                </a:solidFill>
              </a:rPr>
              <a:t>sanitisation</a:t>
            </a:r>
            <a:r>
              <a:rPr lang="en-US" sz="1800" dirty="0"/>
              <a:t>, esp. variants a) and b), is  sometimes also  called </a:t>
            </a:r>
            <a:r>
              <a:rPr lang="en-US" sz="1800" dirty="0">
                <a:solidFill>
                  <a:srgbClr val="008000"/>
                </a:solidFill>
              </a:rPr>
              <a:t>validation</a:t>
            </a:r>
            <a:r>
              <a:rPr lang="en-US" sz="1800" dirty="0"/>
              <a:t>, as </a:t>
            </a:r>
            <a:r>
              <a:rPr lang="en-US" sz="1800" dirty="0">
                <a:solidFill>
                  <a:srgbClr val="008000"/>
                </a:solidFill>
              </a:rPr>
              <a:t>invalid</a:t>
            </a:r>
            <a:r>
              <a:rPr lang="en-US" sz="1800" dirty="0"/>
              <a:t>  request/characters/keywords are removed.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146D9-5842-4FCA-76E0-522FF9F4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71C69-9DC6-7AF8-3B4F-38BB93934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1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820B4-2759-3D12-17E7-608AFB68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Validation vs </a:t>
            </a:r>
            <a:r>
              <a:rPr lang="en-US" sz="2400" dirty="0" err="1"/>
              <a:t>Sanitisation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8FD5-9DBC-F7FB-4D62-8E6FAA6C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Fundamental difference between</a:t>
            </a:r>
          </a:p>
          <a:p>
            <a:r>
              <a:rPr lang="en-US" sz="1800" dirty="0">
                <a:solidFill>
                  <a:srgbClr val="0033CC"/>
                </a:solidFill>
              </a:rPr>
              <a:t>rejecting invalid input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 rejection negative number when positive number is expected, rejecting 31/09/2024 as date, ...</a:t>
            </a:r>
          </a:p>
          <a:p>
            <a:pPr lvl="1"/>
            <a:endParaRPr lang="en-US" sz="1800" dirty="0"/>
          </a:p>
          <a:p>
            <a:r>
              <a:rPr lang="en-US" sz="1800" dirty="0">
                <a:solidFill>
                  <a:srgbClr val="0033CC"/>
                </a:solidFill>
              </a:rPr>
              <a:t>cleaning up input to correct obvious mistake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 removing trailing space from a username or email address</a:t>
            </a:r>
          </a:p>
          <a:p>
            <a:pPr lvl="1"/>
            <a:endParaRPr lang="en-US" sz="1800" dirty="0"/>
          </a:p>
          <a:p>
            <a:r>
              <a:rPr lang="en-US" sz="1800" dirty="0">
                <a:solidFill>
                  <a:srgbClr val="0033CC"/>
                </a:solidFill>
              </a:rPr>
              <a:t>rejecting or changing data to prevent injection attack</a:t>
            </a:r>
          </a:p>
          <a:p>
            <a:pPr lvl="1"/>
            <a:r>
              <a:rPr lang="en-US" sz="1800" dirty="0" err="1"/>
              <a:t>eg</a:t>
            </a:r>
            <a:r>
              <a:rPr lang="en-US" sz="1800" dirty="0"/>
              <a:t> escaping quotes to prevent SQL injection</a:t>
            </a:r>
          </a:p>
          <a:p>
            <a:pPr marL="457200" lvl="1" indent="0">
              <a:buNone/>
            </a:pPr>
            <a:r>
              <a:rPr lang="en-US" sz="1800" dirty="0">
                <a:solidFill>
                  <a:srgbClr val="008000"/>
                </a:solidFill>
              </a:rPr>
              <a:t>Often </a:t>
            </a:r>
            <a:r>
              <a:rPr lang="en-US" sz="1800" i="1" u="sng" dirty="0">
                <a:solidFill>
                  <a:srgbClr val="008000"/>
                </a:solidFill>
              </a:rPr>
              <a:t>incorrectly &amp; confusingly</a:t>
            </a:r>
            <a:r>
              <a:rPr lang="en-US" sz="1800" dirty="0">
                <a:solidFill>
                  <a:srgbClr val="008000"/>
                </a:solidFill>
              </a:rPr>
              <a:t>  called ‘input validation’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3649D-6AC5-FC3D-66AC-10E3A29C0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5F804-E5C7-C58D-3CCB-3FA32DFF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8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B06B-151B-6A2A-3603-FCF8DC978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Sanitisation</a:t>
            </a:r>
            <a:r>
              <a:rPr lang="en-US" sz="2400" dirty="0"/>
              <a:t> examples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BD930-B693-85B3-300E-CFFCBBA1A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33CC"/>
                </a:solidFill>
              </a:rPr>
              <a:t>Escaping</a:t>
            </a:r>
            <a:r>
              <a:rPr lang="en-US" sz="1800" dirty="0"/>
              <a:t> to prevent SQL injection</a:t>
            </a:r>
          </a:p>
          <a:p>
            <a:pPr marL="457200" lvl="1" indent="0">
              <a:buNone/>
            </a:pPr>
            <a:r>
              <a:rPr lang="en-US" sz="1800" dirty="0"/>
              <a:t>  Replacing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</a:t>
            </a:r>
            <a:r>
              <a:rPr lang="en-US" sz="1800" dirty="0"/>
              <a:t>  by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\‘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/>
              <a:t> and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cs typeface="Courier New" panose="02070309020205020404" pitchFamily="49" charset="0"/>
              </a:rPr>
              <a:t>by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\”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Removing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 ~ / </a:t>
            </a:r>
            <a:r>
              <a:rPr lang="en-US" sz="1800" dirty="0"/>
              <a:t>to prevent path traversal </a:t>
            </a:r>
          </a:p>
          <a:p>
            <a:r>
              <a:rPr lang="en-US" sz="1800" dirty="0">
                <a:solidFill>
                  <a:srgbClr val="0033CC"/>
                </a:solidFill>
              </a:rPr>
              <a:t>Removing</a:t>
            </a:r>
            <a:r>
              <a:rPr lang="en-US" sz="1800" dirty="0"/>
              <a:t>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;</a:t>
            </a:r>
            <a:r>
              <a:rPr lang="en-US" sz="1800" dirty="0"/>
              <a:t>  to prevent OS command injection</a:t>
            </a:r>
          </a:p>
          <a:p>
            <a:r>
              <a:rPr lang="en-US" sz="1800" dirty="0">
                <a:solidFill>
                  <a:srgbClr val="0033CC"/>
                </a:solidFill>
              </a:rPr>
              <a:t>HTML-encoding </a:t>
            </a:r>
            <a:r>
              <a:rPr lang="en-US" sz="1800" dirty="0"/>
              <a:t>to prevent HTML injection &amp; XSS</a:t>
            </a:r>
          </a:p>
          <a:p>
            <a:pPr marL="457200" lvl="1" indent="0">
              <a:buNone/>
            </a:pPr>
            <a:r>
              <a:rPr lang="en-US" sz="1800" dirty="0"/>
              <a:t>   replacing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800" dirty="0"/>
              <a:t> with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8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lt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/>
              <a:t>      Additionally, we can also remove some tag, </a:t>
            </a:r>
            <a:r>
              <a:rPr lang="en-US" sz="1600" dirty="0" err="1"/>
              <a:t>eg</a:t>
            </a:r>
            <a:r>
              <a:rPr lang="en-US" sz="1600" dirty="0"/>
              <a:t>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</a:t>
            </a:r>
          </a:p>
          <a:p>
            <a:pPr marL="0" indent="0">
              <a:buNone/>
            </a:pPr>
            <a:r>
              <a:rPr lang="en-US" sz="1600" i="1" dirty="0"/>
              <a:t>     But maybe it is safer to reject the entire request then?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dirty="0"/>
              <a:t>Beware that encoding can also be used to </a:t>
            </a:r>
            <a:r>
              <a:rPr lang="en-US" sz="1600" dirty="0">
                <a:solidFill>
                  <a:srgbClr val="008000"/>
                </a:solidFill>
              </a:rPr>
              <a:t>preserve functionality</a:t>
            </a:r>
          </a:p>
          <a:p>
            <a:pPr marL="0" indent="0">
              <a:buNone/>
            </a:pPr>
            <a:r>
              <a:rPr lang="en-US" sz="1600" dirty="0"/>
              <a:t>rather than for security, </a:t>
            </a:r>
            <a:r>
              <a:rPr lang="en-US" sz="1600" dirty="0" err="1"/>
              <a:t>eg</a:t>
            </a:r>
            <a:r>
              <a:rPr lang="en-US" sz="1600" dirty="0"/>
              <a:t> URL encoding of parameters in URL </a:t>
            </a:r>
          </a:p>
          <a:p>
            <a:pPr marL="457200" lvl="1" indent="0">
              <a:buNone/>
            </a:pPr>
            <a:r>
              <a:rPr lang="en-US" sz="1800" b="1" dirty="0">
                <a:latin typeface="Arial Narrow" panose="020B0606020202030204" pitchFamily="34" charset="0"/>
              </a:rPr>
              <a:t>                                                   https://duckduckgo.com/?q=%252F+%2523++%2526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EE896-2178-5A40-6A77-83D169E1E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70EAF-7C61-AB75-3536-E78FA4BD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/>
              <a:t>What are the dangerous characters?</a:t>
            </a:r>
            <a:endParaRPr lang="en-GB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52928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approaches: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008000"/>
                </a:solidFill>
              </a:rPr>
              <a:t>Allow listing </a:t>
            </a:r>
            <a:r>
              <a:rPr lang="en-US" dirty="0"/>
              <a:t>uses a list of characters that are allowed</a:t>
            </a:r>
          </a:p>
          <a:p>
            <a:pPr marL="457200" lvl="1" indent="0">
              <a:buNone/>
            </a:pPr>
            <a:r>
              <a:rPr lang="en-US" dirty="0"/>
              <a:t>     Allow list could be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a-z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0-9</a:t>
            </a:r>
          </a:p>
          <a:p>
            <a:pPr marL="457200" indent="-457200">
              <a:buFont typeface="+mj-lt"/>
              <a:buAutoNum type="arabicParenR"/>
            </a:pPr>
            <a:endParaRPr lang="en-US" dirty="0"/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Deny listing </a:t>
            </a:r>
            <a:r>
              <a:rPr lang="en-US" dirty="0"/>
              <a:t>uses a list of characters that are rejection/encoded</a:t>
            </a:r>
          </a:p>
          <a:p>
            <a:pPr marL="457200" lvl="1" indent="0">
              <a:buNone/>
            </a:pPr>
            <a:r>
              <a:rPr lang="en-US" dirty="0"/>
              <a:t>    Deny list could be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 “ \  / ! ; &gt; &lt; |  </a:t>
            </a:r>
          </a:p>
          <a:p>
            <a:pPr lvl="1"/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i="1" dirty="0"/>
              <a:t>Which is better?</a:t>
            </a:r>
          </a:p>
          <a:p>
            <a:pPr marL="400050" lvl="1" indent="0">
              <a:buNone/>
            </a:pPr>
            <a:r>
              <a:rPr lang="en-US" dirty="0"/>
              <a:t>Allow-listing is more secure than deny-listing because                it is easy to overlook potentially dangerous characters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5053</TotalTime>
  <Words>4727</Words>
  <Application>Microsoft Office PowerPoint</Application>
  <PresentationFormat>On-screen Show (4:3)</PresentationFormat>
  <Paragraphs>790</Paragraphs>
  <Slides>54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Arial Narrow</vt:lpstr>
      <vt:lpstr>Arial Rounded MT Bold</vt:lpstr>
      <vt:lpstr>Calibri</vt:lpstr>
      <vt:lpstr>Comic Sans MS</vt:lpstr>
      <vt:lpstr>Courier New</vt:lpstr>
      <vt:lpstr>Pieces NFI</vt:lpstr>
      <vt:lpstr>Times New Roman</vt:lpstr>
      <vt:lpstr>Office Theme</vt:lpstr>
      <vt:lpstr>HALON &amp; NymaCon</vt:lpstr>
      <vt:lpstr>PowerPoint Presentation</vt:lpstr>
      <vt:lpstr>Recall: injection attacks</vt:lpstr>
      <vt:lpstr>HTML injection &amp; XSS: reflected or stored</vt:lpstr>
      <vt:lpstr>Different kinds of injection attacks</vt:lpstr>
      <vt:lpstr>Sanitisation (aka encoding, filtering, escaping, ...)</vt:lpstr>
      <vt:lpstr>Validation vs Sanitisation</vt:lpstr>
      <vt:lpstr>Sanitisation examples</vt:lpstr>
      <vt:lpstr>What are the dangerous characters?</vt:lpstr>
      <vt:lpstr>Where to sanitise/encode ?</vt:lpstr>
      <vt:lpstr>Output encoding/sanitisation</vt:lpstr>
      <vt:lpstr>Better, more structural prevention? </vt:lpstr>
      <vt:lpstr>Prepared Statement (aka parameterised query)</vt:lpstr>
      <vt:lpstr>How does this prevent problems?         Parsing &amp; substituting</vt:lpstr>
      <vt:lpstr>Dangers of substituting, parsing &amp; interpreting</vt:lpstr>
      <vt:lpstr>The idea behind parameterised queries</vt:lpstr>
      <vt:lpstr>Limits of parameterised queries</vt:lpstr>
      <vt:lpstr>Parameterised queries vs stored procedures</vt:lpstr>
      <vt:lpstr>Example stored procedure  </vt:lpstr>
      <vt:lpstr>Defence is not just prevention!</vt:lpstr>
      <vt:lpstr>Sanitising to protect against XSS</vt:lpstr>
      <vt:lpstr>Where to prevent XSS?  And how?</vt:lpstr>
      <vt:lpstr>Preventing stored XSS </vt:lpstr>
      <vt:lpstr>Preventing reflected XSS  </vt:lpstr>
      <vt:lpstr>Web Application Firewalls (WAFs)</vt:lpstr>
      <vt:lpstr>More defenses against XSS</vt:lpstr>
      <vt:lpstr>Disabling JavaScript</vt:lpstr>
      <vt:lpstr>SOP to the rescue?</vt:lpstr>
      <vt:lpstr>New features introduced in HTML5</vt:lpstr>
      <vt:lpstr>Sandboxing for iframes</vt:lpstr>
      <vt:lpstr>CSP (Content Security Policy)  </vt:lpstr>
      <vt:lpstr>CSP problems [not exam material]</vt:lpstr>
      <vt:lpstr>DOM-based XSS - yet more XSS problems...</vt:lpstr>
      <vt:lpstr>Some more DOM examples</vt:lpstr>
      <vt:lpstr>Example: DOM-based XSS via URL parameter</vt:lpstr>
      <vt:lpstr>DOM-based XSS -  in more detail   </vt:lpstr>
      <vt:lpstr>‘Normal’ XSS (reflected or stored)  vs  DOM-based XSS</vt:lpstr>
      <vt:lpstr>Preventing DOM-based attacks can be hard!</vt:lpstr>
      <vt:lpstr>To do</vt:lpstr>
      <vt:lpstr>Things that can go wrong...</vt:lpstr>
      <vt:lpstr>SOP problems</vt:lpstr>
      <vt:lpstr>Bug: SOP bypass in Internet Explorer 6 &amp; 7</vt:lpstr>
      <vt:lpstr>Bug: SOP bypass in Android WebView  [CVE 2014-6041]</vt:lpstr>
      <vt:lpstr>Weird XSS flaw in Adobe PDF plugin  [CVE-2007-0045] </vt:lpstr>
      <vt:lpstr>Example: CSS injection in WebKit rendering engine</vt:lpstr>
      <vt:lpstr>CSS injection causing WebKit problems</vt:lpstr>
      <vt:lpstr>Supply chain attacks using JavaScript</vt:lpstr>
      <vt:lpstr>Supply chain attack</vt:lpstr>
      <vt:lpstr>Example: Magecart supply chain attacks</vt:lpstr>
      <vt:lpstr>SubResource Integrity (SRI)</vt:lpstr>
      <vt:lpstr>Easier way to get malicious content on website?</vt:lpstr>
      <vt:lpstr>JavaScript injection in other places than browsers</vt:lpstr>
      <vt:lpstr>Windows Defender XSS bug  [CVE 2017-0290]</vt:lpstr>
      <vt:lpstr>XSS in more places?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erikpoll</dc:creator>
  <cp:lastModifiedBy>Poll, E. (Erik)</cp:lastModifiedBy>
  <cp:revision>272</cp:revision>
  <dcterms:created xsi:type="dcterms:W3CDTF">2014-01-30T10:46:20Z</dcterms:created>
  <dcterms:modified xsi:type="dcterms:W3CDTF">2025-10-01T14:19:28Z</dcterms:modified>
</cp:coreProperties>
</file>