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70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5"/>
  </p:notesMasterIdLst>
  <p:handoutMasterIdLst>
    <p:handoutMasterId r:id="rId66"/>
  </p:handoutMasterIdLst>
  <p:sldIdLst>
    <p:sldId id="256" r:id="rId3"/>
    <p:sldId id="423" r:id="rId4"/>
    <p:sldId id="564" r:id="rId5"/>
    <p:sldId id="581" r:id="rId6"/>
    <p:sldId id="582" r:id="rId7"/>
    <p:sldId id="565" r:id="rId8"/>
    <p:sldId id="458" r:id="rId9"/>
    <p:sldId id="459" r:id="rId10"/>
    <p:sldId id="424" r:id="rId11"/>
    <p:sldId id="426" r:id="rId12"/>
    <p:sldId id="428" r:id="rId13"/>
    <p:sldId id="425" r:id="rId14"/>
    <p:sldId id="427" r:id="rId15"/>
    <p:sldId id="433" r:id="rId16"/>
    <p:sldId id="434" r:id="rId17"/>
    <p:sldId id="575" r:id="rId18"/>
    <p:sldId id="573" r:id="rId19"/>
    <p:sldId id="572" r:id="rId20"/>
    <p:sldId id="574" r:id="rId21"/>
    <p:sldId id="579" r:id="rId22"/>
    <p:sldId id="580" r:id="rId23"/>
    <p:sldId id="578" r:id="rId24"/>
    <p:sldId id="584" r:id="rId25"/>
    <p:sldId id="577" r:id="rId26"/>
    <p:sldId id="348" r:id="rId27"/>
    <p:sldId id="354" r:id="rId28"/>
    <p:sldId id="350" r:id="rId29"/>
    <p:sldId id="351" r:id="rId30"/>
    <p:sldId id="410" r:id="rId31"/>
    <p:sldId id="474" r:id="rId32"/>
    <p:sldId id="477" r:id="rId33"/>
    <p:sldId id="352" r:id="rId34"/>
    <p:sldId id="412" r:id="rId35"/>
    <p:sldId id="358" r:id="rId36"/>
    <p:sldId id="359" r:id="rId37"/>
    <p:sldId id="349" r:id="rId38"/>
    <p:sldId id="355" r:id="rId39"/>
    <p:sldId id="356" r:id="rId40"/>
    <p:sldId id="416" r:id="rId41"/>
    <p:sldId id="360" r:id="rId42"/>
    <p:sldId id="361" r:id="rId43"/>
    <p:sldId id="436" r:id="rId44"/>
    <p:sldId id="435" r:id="rId45"/>
    <p:sldId id="567" r:id="rId46"/>
    <p:sldId id="568" r:id="rId47"/>
    <p:sldId id="364" r:id="rId48"/>
    <p:sldId id="463" r:id="rId49"/>
    <p:sldId id="464" r:id="rId50"/>
    <p:sldId id="430" r:id="rId51"/>
    <p:sldId id="374" r:id="rId52"/>
    <p:sldId id="380" r:id="rId53"/>
    <p:sldId id="368" r:id="rId54"/>
    <p:sldId id="516" r:id="rId55"/>
    <p:sldId id="518" r:id="rId56"/>
    <p:sldId id="559" r:id="rId57"/>
    <p:sldId id="560" r:id="rId58"/>
    <p:sldId id="454" r:id="rId59"/>
    <p:sldId id="455" r:id="rId60"/>
    <p:sldId id="557" r:id="rId61"/>
    <p:sldId id="562" r:id="rId62"/>
    <p:sldId id="566" r:id="rId63"/>
    <p:sldId id="499" r:id="rId6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D50477-139B-A17E-975D-240AF3B6BA70}" name="Poll, E. (Erik)" initials="EP" userId="S::Erik.Poll@ru.nl::a3314af0-a35f-4a72-9995-8542ce9088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FFFFCC"/>
    <a:srgbClr val="FF9933"/>
    <a:srgbClr val="009900"/>
    <a:srgbClr val="FFFF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/>
  </p:normalViewPr>
  <p:slideViewPr>
    <p:cSldViewPr>
      <p:cViewPr varScale="1">
        <p:scale>
          <a:sx n="60" d="100"/>
          <a:sy n="60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47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omments/modernComment_17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FCBF63-7FB9-4229-9921-09B3280B91C5}" authorId="{87D50477-139B-A17E-975D-240AF3B6BA70}" created="2024-03-11T12:59:20.217">
    <pc:sldMkLst xmlns:pc="http://schemas.microsoft.com/office/powerpoint/2013/main/command">
      <pc:docMk/>
      <pc:sldMk cId="0" sldId="368"/>
    </pc:sldMkLst>
    <p188:txBody>
      <a:bodyPr/>
      <a:lstStyle/>
      <a:p>
        <a:r>
          <a:rPr lang="en-GB"/>
          <a:t>next year, move the CSRF/XSS discussion to session presentation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BDBC5-F080-428D-89A7-936F20C52521}" type="datetimeFigureOut">
              <a:rPr lang="en-GB" smtClean="0"/>
              <a:pPr/>
              <a:t>15/10/2025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739F-9F6D-4DD6-971E-8806E517B1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1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8652-BAE8-43D6-B96E-9E5EE90E8754}" type="datetimeFigureOut">
              <a:rPr lang="en-GB" smtClean="0"/>
              <a:pPr/>
              <a:t>15/10/2025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49A9B-4762-4BC7-AB56-F145381E25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5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49A9B-4762-4BC7-AB56-F145381E25E5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6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6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8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AF2AEC77-7434-46CA-BE34-C63E21E2B0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AF2AEC77-7434-46CA-BE34-C63E21E2B0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xudongz.com/blog/2017/idn-phish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jameshfisher.com/2019/04/27/the-inception-bar-a-new-phishing-metho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1gnvYC14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f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.nl/~erikpoll/websec/demo/clickjack_some_button_transparent.html" TargetMode="External"/><Relationship Id="rId2" Type="http://schemas.openxmlformats.org/officeDocument/2006/relationships/hyperlink" Target="http://www.cs.ru.nl/~erikpoll/websec/demo/clickjack_some_button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eb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0_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b="0" dirty="0"/>
            </a:br>
            <a:r>
              <a:rPr lang="en-US" b="0" dirty="0"/>
              <a:t>Today: 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More attacks on clients, esp. the </a:t>
            </a:r>
            <a:r>
              <a:rPr lang="en-US" b="0" u="sng" dirty="0"/>
              <a:t>user</a:t>
            </a:r>
            <a:br>
              <a:rPr lang="en-US" b="0" dirty="0"/>
            </a:br>
            <a:br>
              <a:rPr lang="en-US" b="0" dirty="0"/>
            </a:br>
            <a:r>
              <a:rPr lang="en-US" sz="2200" b="0" dirty="0"/>
              <a:t>URL obfuscation,</a:t>
            </a:r>
            <a:br>
              <a:rPr lang="en-US" sz="2200" b="0" dirty="0"/>
            </a:br>
            <a:r>
              <a:rPr lang="en-US" sz="2200" b="0" dirty="0"/>
              <a:t>Click-jacking/UI redressing, </a:t>
            </a:r>
            <a:br>
              <a:rPr lang="en-US" sz="2200" b="0" dirty="0"/>
            </a:br>
            <a:r>
              <a:rPr lang="en-US" sz="2200" b="0" dirty="0"/>
              <a:t>CSRF revisited</a:t>
            </a:r>
            <a:br>
              <a:rPr lang="en-US" sz="2200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 </a:t>
            </a:r>
            <a:endParaRPr lang="en-GB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Browser warnings – about strange character sets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66" y="1570360"/>
            <a:ext cx="8229600" cy="496855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6" name="Picture 2" descr="http://www.change-your-ip.com/wp-content/uploads/image/punycode-spoofing.png"/>
          <p:cNvPicPr>
            <a:picLocks noChangeAspect="1" noChangeArrowheads="1"/>
          </p:cNvPicPr>
          <p:nvPr/>
        </p:nvPicPr>
        <p:blipFill rotWithShape="1">
          <a:blip r:embed="rId2" cstate="print"/>
          <a:srcRect b="4756"/>
          <a:stretch/>
        </p:blipFill>
        <p:spPr bwMode="auto">
          <a:xfrm>
            <a:off x="1691680" y="1403247"/>
            <a:ext cx="5040560" cy="235811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B7844-377D-CD6D-337A-8931C62FA38A}"/>
              </a:ext>
            </a:extLst>
          </p:cNvPr>
          <p:cNvSpPr txBox="1"/>
          <p:nvPr/>
        </p:nvSpPr>
        <p:spPr>
          <a:xfrm>
            <a:off x="1492733" y="4220972"/>
            <a:ext cx="544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Punycode</a:t>
            </a:r>
            <a:r>
              <a:rPr lang="en-US" sz="2000" dirty="0">
                <a:latin typeface="Arial Rounded MT Bold" panose="020F0704030504030204" pitchFamily="34" charset="0"/>
              </a:rPr>
              <a:t> encoding of unusual characters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4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Highlighting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domain name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 the address bar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66" y="1570360"/>
            <a:ext cx="8229600" cy="496855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sz="1600" dirty="0"/>
              <a:t>Alternative: show the organisation name from the certificate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4"/>
          <a:stretch/>
        </p:blipFill>
        <p:spPr>
          <a:xfrm>
            <a:off x="1884957" y="4068941"/>
            <a:ext cx="5735043" cy="16606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C9ADDD6-F110-92E4-EFC4-6FEB0DEC82C7}"/>
              </a:ext>
            </a:extLst>
          </p:cNvPr>
          <p:cNvSpPr/>
          <p:nvPr/>
        </p:nvSpPr>
        <p:spPr>
          <a:xfrm>
            <a:off x="2402672" y="4332083"/>
            <a:ext cx="1837185" cy="461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3"/>
          <a:srcRect b="27828"/>
          <a:stretch/>
        </p:blipFill>
        <p:spPr>
          <a:xfrm>
            <a:off x="1785500" y="1501316"/>
            <a:ext cx="4908715" cy="123847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32AA897-9562-6DF8-784D-F6DC305247E1}"/>
              </a:ext>
            </a:extLst>
          </p:cNvPr>
          <p:cNvSpPr/>
          <p:nvPr/>
        </p:nvSpPr>
        <p:spPr>
          <a:xfrm>
            <a:off x="4139951" y="2217196"/>
            <a:ext cx="1296145" cy="591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Summary: URL obfuscation attacks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>
                <a:cs typeface="Courier New" pitchFamily="49" charset="0"/>
              </a:rPr>
              <a:t>Attacker tries to confuse the user (in e.g. phishing attack) by</a:t>
            </a:r>
          </a:p>
          <a:p>
            <a:r>
              <a:rPr lang="en-US" sz="1800" dirty="0">
                <a:solidFill>
                  <a:srgbClr val="C00000"/>
                </a:solidFill>
              </a:rPr>
              <a:t>including a username before the domain name   </a:t>
            </a:r>
          </a:p>
          <a:p>
            <a:pPr marL="400050" lvl="1" indent="0">
              <a:buNone/>
            </a:pPr>
            <a:r>
              <a:rPr lang="en-US" sz="1800" dirty="0">
                <a:cs typeface="Courier New" pitchFamily="49" charset="0"/>
              </a:rPr>
              <a:t>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https://www.visa:com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@%32%32%30%2E%36%38%2E%32%31%34%2E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 </a:t>
            </a:r>
          </a:p>
          <a:p>
            <a:pPr marL="400050" lvl="1" indent="0">
              <a:buNone/>
            </a:pPr>
            <a:r>
              <a:rPr lang="en-US" sz="1600" dirty="0">
                <a:cs typeface="Courier New" pitchFamily="49" charset="0"/>
              </a:rPr>
              <a:t>     which translates to the IP address </a:t>
            </a: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220.68.214.213</a:t>
            </a:r>
          </a:p>
          <a:p>
            <a:r>
              <a:rPr lang="en-US" sz="1800" dirty="0">
                <a:solidFill>
                  <a:srgbClr val="C00000"/>
                </a:solidFill>
              </a:rPr>
              <a:t>using strange Unicode characters in a homograph attacks</a:t>
            </a:r>
          </a:p>
          <a:p>
            <a:pPr marL="457200" lvl="1" indent="0">
              <a:buNone/>
            </a:pPr>
            <a:r>
              <a:rPr lang="en-US" sz="1600" dirty="0"/>
              <a:t>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https://paypal.com </a:t>
            </a:r>
            <a:r>
              <a:rPr lang="en-US" sz="1600" dirty="0"/>
              <a:t>with a Cyrillic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600" dirty="0"/>
              <a:t>  </a:t>
            </a:r>
            <a:r>
              <a:rPr lang="en-US" sz="1600" dirty="0">
                <a:cs typeface="Courier New" pitchFamily="49" charset="0"/>
              </a:rPr>
              <a:t> </a:t>
            </a:r>
            <a:endParaRPr lang="en-US" sz="1100" dirty="0">
              <a:cs typeface="Courier New" pitchFamily="49" charset="0"/>
            </a:endParaRPr>
          </a:p>
          <a:p>
            <a:pPr>
              <a:buNone/>
            </a:pPr>
            <a:endParaRPr lang="en-US" sz="1200" dirty="0"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Countermeasures</a:t>
            </a:r>
            <a:r>
              <a:rPr lang="en-US" dirty="0">
                <a:cs typeface="Courier New" pitchFamily="49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08000"/>
                </a:solidFill>
                <a:cs typeface="Courier New" pitchFamily="49" charset="0"/>
              </a:rPr>
              <a:t>Punycode</a:t>
            </a:r>
            <a:r>
              <a:rPr lang="en-US" sz="1800" dirty="0">
                <a:cs typeface="Courier New" pitchFamily="49" charset="0"/>
              </a:rPr>
              <a:t>: encode Unicode as ASCII to reveal funny characters </a:t>
            </a:r>
          </a:p>
          <a:p>
            <a:pPr marL="457200" lvl="1" indent="0">
              <a:buNone/>
            </a:pPr>
            <a:r>
              <a:rPr lang="en-US" sz="1600" dirty="0">
                <a:cs typeface="Courier New" pitchFamily="49" charset="0"/>
              </a:rPr>
              <a:t>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www.xn-pypal-4ve.com</a:t>
            </a:r>
            <a:endParaRPr lang="en-US" sz="1600" dirty="0"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Domain highlighting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n-US" sz="1900" dirty="0">
                <a:cs typeface="Courier New" pitchFamily="49" charset="0"/>
              </a:rPr>
              <a:t>show which part of URL is the domain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rgbClr val="008000"/>
                </a:solidFill>
                <a:cs typeface="Courier New" pitchFamily="49" charset="0"/>
              </a:rPr>
              <a:t>Using password manager in browser? </a:t>
            </a:r>
            <a:endParaRPr lang="en-US" sz="1900" dirty="0"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1900" dirty="0">
                <a:cs typeface="Courier New" pitchFamily="49" charset="0"/>
              </a:rPr>
              <a:t> which would not fill in the password for the phishing site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Newer homograph attack  </a:t>
            </a:r>
            <a:r>
              <a:rPr lang="nl-NL" sz="1600" dirty="0"/>
              <a:t>[2017, still works in some browsers?]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Some browsers display  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https://xn--80ak6aa92e.com</a:t>
            </a:r>
          </a:p>
          <a:p>
            <a:pPr marL="0" indent="0">
              <a:buNone/>
            </a:pPr>
            <a:r>
              <a:rPr lang="nl-NL" sz="1800" dirty="0"/>
              <a:t>                                         as   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apple.com</a:t>
            </a:r>
            <a:endParaRPr lang="en-GB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Problem</a:t>
            </a:r>
            <a:r>
              <a:rPr lang="nl-NL" sz="1800" dirty="0"/>
              <a:t>: </a:t>
            </a:r>
          </a:p>
          <a:p>
            <a:pPr marL="0" indent="0">
              <a:buNone/>
            </a:pPr>
            <a:r>
              <a:rPr lang="nl-NL" sz="1800" dirty="0"/>
              <a:t>browser only uses puny encoding if URL </a:t>
            </a:r>
            <a:r>
              <a:rPr lang="nl-NL" sz="1800" i="1" dirty="0">
                <a:solidFill>
                  <a:srgbClr val="C00000"/>
                </a:solidFill>
              </a:rPr>
              <a:t>mixes several characters sets</a:t>
            </a:r>
            <a:r>
              <a:rPr lang="nl-NL" sz="1800" dirty="0">
                <a:solidFill>
                  <a:srgbClr val="C00000"/>
                </a:solidFill>
              </a:rPr>
              <a:t> </a:t>
            </a:r>
            <a:br>
              <a:rPr lang="nl-NL" sz="1800" dirty="0"/>
            </a:br>
            <a:r>
              <a:rPr lang="nl-NL" sz="1800" dirty="0"/>
              <a:t>                        not if </a:t>
            </a:r>
            <a:r>
              <a:rPr lang="nl-NL" sz="1800" i="1" dirty="0">
                <a:solidFill>
                  <a:srgbClr val="C00000"/>
                </a:solidFill>
              </a:rPr>
              <a:t>all</a:t>
            </a:r>
            <a:r>
              <a:rPr lang="nl-NL" sz="1800" dirty="0"/>
              <a:t>  characters are from </a:t>
            </a:r>
            <a:r>
              <a:rPr lang="nl-NL" sz="1800" i="1" dirty="0">
                <a:solidFill>
                  <a:srgbClr val="C00000"/>
                </a:solidFill>
              </a:rPr>
              <a:t>one</a:t>
            </a:r>
            <a:r>
              <a:rPr lang="nl-NL" sz="1800" dirty="0"/>
              <a:t>  - </a:t>
            </a:r>
            <a:r>
              <a:rPr lang="nl-NL" sz="1800" i="1" dirty="0"/>
              <a:t>unusual</a:t>
            </a:r>
            <a:r>
              <a:rPr lang="nl-NL" sz="1800" dirty="0"/>
              <a:t> - character set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/>
              <a:t>See </a:t>
            </a:r>
            <a:r>
              <a:rPr lang="en-GB" sz="1800" dirty="0">
                <a:hlinkClick r:id="rId2"/>
              </a:rPr>
              <a:t>https://www.xudongz.com/blog/2017/idn-phishing/</a:t>
            </a:r>
            <a:endParaRPr lang="en-GB" sz="1800" dirty="0"/>
          </a:p>
          <a:p>
            <a:pPr marL="0" indent="0">
              <a:buNone/>
            </a:pPr>
            <a:r>
              <a:rPr lang="en-GB" sz="1800" i="1" dirty="0"/>
              <a:t>For you to do: check if this attack works in the browser(s) you use.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 b="4558"/>
          <a:stretch/>
        </p:blipFill>
        <p:spPr>
          <a:xfrm>
            <a:off x="611560" y="2088282"/>
            <a:ext cx="3618892" cy="1326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" b="4454"/>
          <a:stretch/>
        </p:blipFill>
        <p:spPr>
          <a:xfrm>
            <a:off x="4567218" y="2088282"/>
            <a:ext cx="3605182" cy="13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UI confusion on mobile phones   </a:t>
            </a:r>
            <a:r>
              <a:rPr lang="en-GB" sz="1600" dirty="0"/>
              <a:t>[2019]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Chrome on mobile phone hides the URL bar when you scroll down.</a:t>
            </a:r>
          </a:p>
          <a:p>
            <a:pPr marL="0" indent="0">
              <a:buNone/>
            </a:pPr>
            <a:r>
              <a:rPr lang="en-GB" dirty="0"/>
              <a:t>Attacker can abuse this feature to display a fake URL bar.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See </a:t>
            </a:r>
            <a:r>
              <a:rPr lang="en-GB" sz="1400" dirty="0">
                <a:hlinkClick r:id="rId2"/>
              </a:rPr>
              <a:t>https://jameshfisher.com/2019/04/27/the-inception-bar-a-new-phishing-method/</a:t>
            </a:r>
            <a:r>
              <a:rPr lang="en-GB" sz="1400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44186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r="13165" b="5580"/>
          <a:stretch/>
        </p:blipFill>
        <p:spPr>
          <a:xfrm>
            <a:off x="4283969" y="696799"/>
            <a:ext cx="4680520" cy="338934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Is this pop-up window legit?</a:t>
            </a:r>
          </a:p>
          <a:p>
            <a:pPr marL="0" indent="0">
              <a:buNone/>
            </a:pPr>
            <a:r>
              <a:rPr lang="en-GB" sz="1800" dirty="0"/>
              <a:t>         </a:t>
            </a:r>
          </a:p>
          <a:p>
            <a:pPr marL="0" indent="0">
              <a:buNone/>
            </a:pPr>
            <a:r>
              <a:rPr lang="en-GB" sz="1800" dirty="0"/>
              <a:t> The URL is a https-link</a:t>
            </a:r>
            <a:br>
              <a:rPr lang="en-GB" sz="1800" dirty="0"/>
            </a:br>
            <a:r>
              <a:rPr lang="en-GB" sz="1800" dirty="0"/>
              <a:t> to facebook.com; </a:t>
            </a:r>
            <a:br>
              <a:rPr lang="en-GB" sz="1800" dirty="0"/>
            </a:br>
            <a:r>
              <a:rPr lang="en-GB" sz="1800" dirty="0"/>
              <a:t> clicking the lock shows a </a:t>
            </a:r>
            <a:br>
              <a:rPr lang="en-GB" sz="1800" dirty="0"/>
            </a:br>
            <a:r>
              <a:rPr lang="en-GB" sz="1800" dirty="0"/>
              <a:t>  valid certificate</a:t>
            </a:r>
            <a:endParaRPr lang="en-GB" sz="1800" i="1" dirty="0"/>
          </a:p>
          <a:p>
            <a:pPr marL="457200" lvl="1" indent="0">
              <a:buNone/>
            </a:pPr>
            <a:endParaRPr lang="en-GB" sz="1800" i="1" dirty="0"/>
          </a:p>
          <a:p>
            <a:pPr marL="457200" lvl="1" indent="0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sz="1800" dirty="0"/>
              <a:t>No, this is not a pop-up window displayed by your browser,                                but a </a:t>
            </a:r>
            <a:r>
              <a:rPr lang="en-GB" sz="1800" dirty="0">
                <a:solidFill>
                  <a:srgbClr val="C00000"/>
                </a:solidFill>
              </a:rPr>
              <a:t>fake pop-up </a:t>
            </a:r>
            <a:r>
              <a:rPr lang="en-GB" sz="1800" dirty="0"/>
              <a:t>rendered inside a malicious webpage </a:t>
            </a:r>
          </a:p>
          <a:p>
            <a:pPr marL="0" indent="0">
              <a:buNone/>
            </a:pPr>
            <a:r>
              <a:rPr lang="en-GB" sz="1800" i="1" dirty="0"/>
              <a:t>How can you tell?</a:t>
            </a:r>
          </a:p>
          <a:p>
            <a:pPr marL="400050" lvl="1" indent="0">
              <a:buNone/>
            </a:pPr>
            <a:r>
              <a:rPr lang="en-GB" sz="1800" dirty="0"/>
              <a:t>You can move this ‘pop-up window’ inside the webpage window                                                                   but you cannot drag it outside of the browser window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400" dirty="0"/>
              <a:t>See </a:t>
            </a:r>
            <a:r>
              <a:rPr lang="en-GB" sz="1400" dirty="0">
                <a:hlinkClick r:id="rId3"/>
              </a:rPr>
              <a:t>https://youtu.be/nq1gnvYC144</a:t>
            </a:r>
            <a:r>
              <a:rPr lang="en-GB" sz="1400" dirty="0"/>
              <a:t> </a:t>
            </a:r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UI confusion on desktops   </a:t>
            </a:r>
            <a:r>
              <a:rPr lang="en-GB" sz="1600" dirty="0"/>
              <a:t>[2019]</a:t>
            </a:r>
            <a:endParaRPr lang="en-GB" sz="3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F5AE-BB3A-E2EE-A255-34A53512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Other ways to obtain passwords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7FDA6-5C31-6B45-5337-E382667F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stealing password file </a:t>
            </a:r>
            <a:r>
              <a:rPr lang="en-GB" dirty="0"/>
              <a:t>after a data breach</a:t>
            </a:r>
          </a:p>
          <a:p>
            <a:pPr marL="457200" lvl="1" indent="0">
              <a:buNone/>
            </a:pPr>
            <a:r>
              <a:rPr lang="en-GB" sz="1600" dirty="0"/>
              <a:t>This contains password </a:t>
            </a:r>
            <a:r>
              <a:rPr lang="en-GB" sz="1600" i="1" dirty="0"/>
              <a:t>hashes</a:t>
            </a:r>
            <a:r>
              <a:rPr lang="en-GB" sz="1600" dirty="0"/>
              <a:t> (hopefully), not plaintext passwords,             but these can be brute forced </a:t>
            </a:r>
          </a:p>
          <a:p>
            <a:pPr marL="400050"/>
            <a:r>
              <a:rPr lang="en-US" dirty="0"/>
              <a:t>or simply </a:t>
            </a:r>
            <a:r>
              <a:rPr lang="en-US" dirty="0">
                <a:solidFill>
                  <a:srgbClr val="0033CC"/>
                </a:solidFill>
              </a:rPr>
              <a:t>buying username/passwords from a criminal</a:t>
            </a:r>
            <a:endParaRPr lang="en-GB" dirty="0">
              <a:solidFill>
                <a:srgbClr val="0033CC"/>
              </a:solidFill>
            </a:endParaRPr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dirty="0">
                <a:solidFill>
                  <a:srgbClr val="0033CC"/>
                </a:solidFill>
              </a:rPr>
              <a:t>dictionary attack</a:t>
            </a:r>
          </a:p>
          <a:p>
            <a:pPr marL="457200" lvl="1" indent="0">
              <a:buNone/>
            </a:pPr>
            <a:r>
              <a:rPr lang="en-GB" sz="1800" dirty="0"/>
              <a:t>Try common passwords</a:t>
            </a:r>
            <a:r>
              <a:rPr lang="en-GB" sz="1800" dirty="0">
                <a:solidFill>
                  <a:srgbClr val="0033CC"/>
                </a:solidFill>
              </a:rPr>
              <a:t> </a:t>
            </a:r>
            <a:endParaRPr lang="en-US" sz="1800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password spraying</a:t>
            </a:r>
          </a:p>
          <a:p>
            <a:pPr marL="457200" lvl="1" indent="0">
              <a:buNone/>
            </a:pPr>
            <a:r>
              <a:rPr lang="en-US" sz="1800" dirty="0"/>
              <a:t>Try one password across many </a:t>
            </a:r>
            <a:r>
              <a:rPr lang="en-US" sz="1800" i="1" dirty="0"/>
              <a:t>accounts</a:t>
            </a:r>
            <a:r>
              <a:rPr lang="en-US" sz="1800" dirty="0"/>
              <a:t> </a:t>
            </a:r>
          </a:p>
          <a:p>
            <a:pPr marL="457200" lvl="1" indent="0">
              <a:buNone/>
            </a:pPr>
            <a:r>
              <a:rPr lang="en-US" sz="1800" dirty="0"/>
              <a:t>	to prevent detection &amp; lockout</a:t>
            </a:r>
          </a:p>
          <a:p>
            <a:r>
              <a:rPr lang="en-US" dirty="0">
                <a:solidFill>
                  <a:srgbClr val="0033CC"/>
                </a:solidFill>
              </a:rPr>
              <a:t>credential stuffing</a:t>
            </a:r>
          </a:p>
          <a:p>
            <a:pPr marL="457200" lvl="1" indent="0">
              <a:buNone/>
            </a:pPr>
            <a:r>
              <a:rPr lang="en-US" sz="1800" dirty="0"/>
              <a:t>Try one username/password combination across many </a:t>
            </a:r>
            <a:r>
              <a:rPr lang="en-US" sz="1800" i="1" dirty="0"/>
              <a:t>systems</a:t>
            </a:r>
            <a:r>
              <a:rPr lang="en-US" sz="1800" dirty="0"/>
              <a:t>     </a:t>
            </a:r>
          </a:p>
          <a:p>
            <a:pPr marL="457200" lvl="1" indent="0">
              <a:buNone/>
            </a:pPr>
            <a:r>
              <a:rPr lang="en-US" sz="1800" dirty="0"/>
              <a:t>	to prevent detection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6D76-E2C1-E046-C619-E1A522AB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271A5-F79B-5146-409C-D8E22033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1B9E-BEB1-0A38-EB4F-0DD728C4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Criminal business models: selling </a:t>
            </a:r>
            <a:r>
              <a:rPr lang="en-US" sz="2400" dirty="0">
                <a:solidFill>
                  <a:srgbClr val="0033CC"/>
                </a:solidFill>
              </a:rPr>
              <a:t>user profiles</a:t>
            </a:r>
            <a:endParaRPr lang="en-GB" sz="24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B310B-D84E-1086-8C4B-F56E869B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B3E6C-C53A-A5F2-29E7-67B20B96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BC61733-54C9-AC3F-B8AB-AE012D043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" y="836712"/>
            <a:ext cx="8738484" cy="56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F764-9056-DF9C-C4C3-7E612E4A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Genesis market &amp; Operation Cookie monster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A56C-8B79-1D48-49C9-286C32BC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10754"/>
            <a:ext cx="8229600" cy="5245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Genesis market sold </a:t>
            </a:r>
            <a:r>
              <a:rPr lang="en-US" sz="1800" dirty="0">
                <a:solidFill>
                  <a:srgbClr val="0033CC"/>
                </a:solidFill>
              </a:rPr>
              <a:t>user profiles</a:t>
            </a:r>
            <a:r>
              <a:rPr lang="en-US" sz="1800" dirty="0"/>
              <a:t> not only usernames &amp; passwords, </a:t>
            </a:r>
          </a:p>
          <a:p>
            <a:pPr marL="0" indent="0">
              <a:buNone/>
            </a:pPr>
            <a:r>
              <a:rPr lang="en-US" sz="1800" dirty="0"/>
              <a:t>                                but also </a:t>
            </a:r>
            <a:r>
              <a:rPr lang="en-US" sz="1800" dirty="0">
                <a:solidFill>
                  <a:srgbClr val="008000"/>
                </a:solidFill>
              </a:rPr>
              <a:t>session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8000"/>
                </a:solidFill>
              </a:rPr>
              <a:t>cookies </a:t>
            </a:r>
            <a:r>
              <a:rPr lang="en-US" sz="1800" dirty="0"/>
              <a:t>and</a:t>
            </a:r>
            <a:r>
              <a:rPr lang="en-US" sz="1800" dirty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</a:rPr>
              <a:t>                                                 browser &amp; device fingerprints</a:t>
            </a:r>
            <a:r>
              <a:rPr lang="en-US" sz="1800" dirty="0"/>
              <a:t>   </a:t>
            </a:r>
            <a:r>
              <a:rPr lang="en-US" sz="1800" i="1" dirty="0"/>
              <a:t>(why?) </a:t>
            </a:r>
            <a:r>
              <a:rPr lang="en-US" sz="1800" dirty="0"/>
              <a:t>             </a:t>
            </a:r>
          </a:p>
          <a:p>
            <a:pPr marL="0" indent="0">
              <a:buNone/>
            </a:pPr>
            <a:r>
              <a:rPr lang="en-US" sz="1800" dirty="0"/>
              <a:t>  </a:t>
            </a:r>
          </a:p>
          <a:p>
            <a:pPr marL="0" indent="0">
              <a:buNone/>
            </a:pPr>
            <a:r>
              <a:rPr lang="en-GB" sz="1800" dirty="0"/>
              <a:t>Taken down in 2024</a:t>
            </a:r>
          </a:p>
          <a:p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endParaRPr lang="en-GB" sz="1400" dirty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33CC"/>
                </a:solidFill>
              </a:rPr>
              <a:t>https://www.troyhunt.com/seized-genesis-market-data-is-now-searchable-in-have-i-been-pwned-courtesy-of-the-fbi-and-operation-cookie-monster/</a:t>
            </a:r>
            <a:br>
              <a:rPr lang="en-GB" sz="1400" dirty="0">
                <a:solidFill>
                  <a:srgbClr val="0033CC"/>
                </a:solidFill>
              </a:rPr>
            </a:br>
            <a:endParaRPr lang="en-GB" sz="14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842DE-152E-FA55-E267-00A62B83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9CA69-F2DA-03F4-88CC-81B02411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Picture 6" descr="A computer screen with a person in a hoodie&#10;&#10;Description automatically generated">
            <a:extLst>
              <a:ext uri="{FF2B5EF4-FFF2-40B4-BE49-F238E27FC236}">
                <a16:creationId xmlns:a16="http://schemas.microsoft.com/office/drawing/2014/main" id="{25C79A02-4C6F-DF42-EF63-DA103ED6E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93" y="2485532"/>
            <a:ext cx="4437402" cy="2496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732958-3512-EF78-08FC-54C3D8FEE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49" y="3068960"/>
            <a:ext cx="2571727" cy="16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0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hand holding a smart phone&#10;&#10;AI-generated content may be incorrect.">
            <a:extLst>
              <a:ext uri="{FF2B5EF4-FFF2-40B4-BE49-F238E27FC236}">
                <a16:creationId xmlns:a16="http://schemas.microsoft.com/office/drawing/2014/main" id="{745E19F0-29D8-FCA2-3530-533AA3F4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29" y="3765926"/>
            <a:ext cx="1868004" cy="1428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18CF5-9B39-EFC7-E3B9-F9C515F9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Multi-Factor Authentication (MFA, </a:t>
            </a:r>
            <a:r>
              <a:rPr lang="en-US" sz="1800" dirty="0"/>
              <a:t>aka 2FA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A436-BED5-B93F-1CEF-C41D26211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Additional One Time Password (OTP)        </a:t>
            </a:r>
            <a:r>
              <a:rPr lang="en-US" sz="1800" dirty="0">
                <a:solidFill>
                  <a:srgbClr val="008000"/>
                </a:solidFill>
              </a:rPr>
              <a:t>time-based OTP </a:t>
            </a:r>
            <a:r>
              <a:rPr lang="en-US" sz="1800" dirty="0"/>
              <a:t>       </a:t>
            </a:r>
            <a:br>
              <a:rPr lang="en-US" sz="1800" dirty="0"/>
            </a:br>
            <a:r>
              <a:rPr lang="en-US" sz="1800" dirty="0"/>
              <a:t>                                                                               </a:t>
            </a:r>
            <a:r>
              <a:rPr lang="en-US" sz="1800" dirty="0" err="1">
                <a:solidFill>
                  <a:srgbClr val="008000"/>
                </a:solidFill>
              </a:rPr>
              <a:t>OTP</a:t>
            </a:r>
            <a:r>
              <a:rPr lang="en-US" sz="1800" dirty="0">
                <a:solidFill>
                  <a:srgbClr val="008000"/>
                </a:solidFill>
              </a:rPr>
              <a:t> via SMS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                                                                         </a:t>
            </a:r>
            <a:r>
              <a:rPr lang="en-US" sz="1800" dirty="0">
                <a:solidFill>
                  <a:srgbClr val="008000"/>
                </a:solidFill>
              </a:rPr>
              <a:t>OTP via push notification</a:t>
            </a:r>
            <a:endParaRPr lang="en-GB" sz="1800" dirty="0">
              <a:solidFill>
                <a:srgbClr val="008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245F7-CB3B-5CCB-E3DF-0310351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25B3D-CC9E-7AB1-0EEF-F1C8687C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91DFD-3A82-D9EC-442B-D63F90FB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458" y="2281412"/>
            <a:ext cx="1573621" cy="1440160"/>
          </a:xfrm>
          <a:prstGeom prst="rect">
            <a:avLst/>
          </a:prstGeom>
        </p:spPr>
      </p:pic>
      <p:cxnSp>
        <p:nvCxnSpPr>
          <p:cNvPr id="9" name="Straight Arrow Connector 16">
            <a:extLst>
              <a:ext uri="{FF2B5EF4-FFF2-40B4-BE49-F238E27FC236}">
                <a16:creationId xmlns:a16="http://schemas.microsoft.com/office/drawing/2014/main" id="{A73BA761-212C-A4CB-F63B-4144829B2E35}"/>
              </a:ext>
            </a:extLst>
          </p:cNvPr>
          <p:cNvCxnSpPr>
            <a:cxnSpLocks/>
          </p:cNvCxnSpPr>
          <p:nvPr/>
        </p:nvCxnSpPr>
        <p:spPr>
          <a:xfrm flipV="1">
            <a:off x="1063669" y="3765926"/>
            <a:ext cx="0" cy="55068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5">
            <a:extLst>
              <a:ext uri="{FF2B5EF4-FFF2-40B4-BE49-F238E27FC236}">
                <a16:creationId xmlns:a16="http://schemas.microsoft.com/office/drawing/2014/main" id="{D523E621-48A5-BFBB-975A-6D20390EFBD6}"/>
              </a:ext>
            </a:extLst>
          </p:cNvPr>
          <p:cNvSpPr/>
          <p:nvPr/>
        </p:nvSpPr>
        <p:spPr>
          <a:xfrm>
            <a:off x="6434308" y="2972441"/>
            <a:ext cx="1584176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 server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4" descr="C:\Users\erikpoll\Desktop\laptop21.jpg">
            <a:extLst>
              <a:ext uri="{FF2B5EF4-FFF2-40B4-BE49-F238E27FC236}">
                <a16:creationId xmlns:a16="http://schemas.microsoft.com/office/drawing/2014/main" id="{0FC1CD71-41E7-7695-8F2C-62AA9D78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56" t="7811" r="1764" b="20661"/>
          <a:stretch>
            <a:fillRect/>
          </a:stretch>
        </p:blipFill>
        <p:spPr bwMode="auto">
          <a:xfrm flipH="1">
            <a:off x="3406554" y="2859159"/>
            <a:ext cx="1474082" cy="1021977"/>
          </a:xfrm>
          <a:prstGeom prst="rect">
            <a:avLst/>
          </a:prstGeom>
          <a:noFill/>
        </p:spPr>
      </p:pic>
      <p:cxnSp>
        <p:nvCxnSpPr>
          <p:cNvPr id="20" name="Straight Arrow Connector 16">
            <a:extLst>
              <a:ext uri="{FF2B5EF4-FFF2-40B4-BE49-F238E27FC236}">
                <a16:creationId xmlns:a16="http://schemas.microsoft.com/office/drawing/2014/main" id="{9C182E79-6912-1D50-2A98-E71329B844F3}"/>
              </a:ext>
            </a:extLst>
          </p:cNvPr>
          <p:cNvCxnSpPr>
            <a:cxnSpLocks/>
          </p:cNvCxnSpPr>
          <p:nvPr/>
        </p:nvCxnSpPr>
        <p:spPr>
          <a:xfrm>
            <a:off x="5076056" y="3332481"/>
            <a:ext cx="117021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6">
            <a:extLst>
              <a:ext uri="{FF2B5EF4-FFF2-40B4-BE49-F238E27FC236}">
                <a16:creationId xmlns:a16="http://schemas.microsoft.com/office/drawing/2014/main" id="{EBC36A30-0A86-9A6E-89B5-7DAA2884AAB1}"/>
              </a:ext>
            </a:extLst>
          </p:cNvPr>
          <p:cNvCxnSpPr>
            <a:cxnSpLocks/>
          </p:cNvCxnSpPr>
          <p:nvPr/>
        </p:nvCxnSpPr>
        <p:spPr>
          <a:xfrm flipH="1">
            <a:off x="5004048" y="3501008"/>
            <a:ext cx="118535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875BEDC-72AD-145F-2C04-4D0F79098542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4107843" y="1511908"/>
            <a:ext cx="937941" cy="5299167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32F479D-D092-EF37-5C5C-E95C63890417}"/>
              </a:ext>
            </a:extLst>
          </p:cNvPr>
          <p:cNvSpPr txBox="1"/>
          <p:nvPr/>
        </p:nvSpPr>
        <p:spPr>
          <a:xfrm>
            <a:off x="3105607" y="4280777"/>
            <a:ext cx="3644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2. </a:t>
            </a:r>
            <a: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OTP via SMS or push notification</a:t>
            </a:r>
            <a:endParaRPr lang="en-GB" sz="16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7DF1B5-9FF9-8BC0-189D-865E1574DA04}"/>
              </a:ext>
            </a:extLst>
          </p:cNvPr>
          <p:cNvSpPr txBox="1"/>
          <p:nvPr/>
        </p:nvSpPr>
        <p:spPr>
          <a:xfrm>
            <a:off x="2275132" y="232728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1. username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     password</a:t>
            </a:r>
          </a:p>
          <a:p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8C6F0E-D79D-AA2E-CE7C-9EB0E7ED1AA6}"/>
              </a:ext>
            </a:extLst>
          </p:cNvPr>
          <p:cNvSpPr txBox="1"/>
          <p:nvPr/>
        </p:nvSpPr>
        <p:spPr>
          <a:xfrm>
            <a:off x="335849" y="5230563"/>
            <a:ext cx="2297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 Rounded MT Bold" panose="020F0704030504030204" pitchFamily="34" charset="0"/>
              </a:rPr>
              <a:t>or: 2. </a:t>
            </a:r>
            <a: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app generating </a:t>
            </a:r>
            <a:b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time-based OTP</a:t>
            </a:r>
            <a:endParaRPr lang="en-GB" sz="16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9" name="Straight Arrow Connector 16">
            <a:extLst>
              <a:ext uri="{FF2B5EF4-FFF2-40B4-BE49-F238E27FC236}">
                <a16:creationId xmlns:a16="http://schemas.microsoft.com/office/drawing/2014/main" id="{91B1F80C-8CDA-E460-F7B5-9D6843280D8F}"/>
              </a:ext>
            </a:extLst>
          </p:cNvPr>
          <p:cNvCxnSpPr>
            <a:cxnSpLocks/>
          </p:cNvCxnSpPr>
          <p:nvPr/>
        </p:nvCxnSpPr>
        <p:spPr>
          <a:xfrm>
            <a:off x="2525698" y="2932965"/>
            <a:ext cx="1159817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6FFF3F-1B65-98C1-1136-BE3D3B3EA75C}"/>
              </a:ext>
            </a:extLst>
          </p:cNvPr>
          <p:cNvSpPr txBox="1"/>
          <p:nvPr/>
        </p:nvSpPr>
        <p:spPr>
          <a:xfrm>
            <a:off x="335849" y="3747289"/>
            <a:ext cx="70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 Rounded MT Bold" panose="020F0704030504030204" pitchFamily="34" charset="0"/>
              </a:rPr>
              <a:t>OTP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endParaRPr lang="en-GB" sz="1400" dirty="0">
              <a:latin typeface="Arial Rounded MT Bold" panose="020F0704030504030204" pitchFamily="34" charset="0"/>
            </a:endParaRPr>
          </a:p>
        </p:txBody>
      </p:sp>
      <p:cxnSp>
        <p:nvCxnSpPr>
          <p:cNvPr id="41" name="Straight Arrow Connector 16">
            <a:extLst>
              <a:ext uri="{FF2B5EF4-FFF2-40B4-BE49-F238E27FC236}">
                <a16:creationId xmlns:a16="http://schemas.microsoft.com/office/drawing/2014/main" id="{EEED1A0A-D3B9-3B1E-9B80-FDE97F642CBD}"/>
              </a:ext>
            </a:extLst>
          </p:cNvPr>
          <p:cNvCxnSpPr>
            <a:cxnSpLocks/>
          </p:cNvCxnSpPr>
          <p:nvPr/>
        </p:nvCxnSpPr>
        <p:spPr>
          <a:xfrm>
            <a:off x="2619633" y="3404499"/>
            <a:ext cx="964316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EA953D4-EAB7-B7BA-09E8-034705189259}"/>
              </a:ext>
            </a:extLst>
          </p:cNvPr>
          <p:cNvSpPr txBox="1"/>
          <p:nvPr/>
        </p:nvSpPr>
        <p:spPr>
          <a:xfrm>
            <a:off x="4716016" y="5095968"/>
            <a:ext cx="3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 Rounded MT Bold" panose="020F0704030504030204" pitchFamily="34" charset="0"/>
              </a:rPr>
              <a:t>Can this be phished?</a:t>
            </a:r>
            <a:endParaRPr lang="en-GB" sz="2400" i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B5754-6C3F-77C8-3E12-8351504F02F2}"/>
              </a:ext>
            </a:extLst>
          </p:cNvPr>
          <p:cNvSpPr txBox="1"/>
          <p:nvPr/>
        </p:nvSpPr>
        <p:spPr>
          <a:xfrm>
            <a:off x="2397369" y="3089291"/>
            <a:ext cx="89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3. OTP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40" grpId="0"/>
      <p:bldP spid="4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last 30 centimeter...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710612"/>
            <a:ext cx="8229600" cy="23577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900" dirty="0"/>
              <a:t>We can secure connections between computers 1000s of miles apart, </a:t>
            </a:r>
            <a:r>
              <a:rPr lang="en-US" sz="1900" dirty="0" err="1"/>
              <a:t>eg</a:t>
            </a:r>
            <a:r>
              <a:rPr lang="en-US" sz="1900" dirty="0"/>
              <a:t> using TLS, </a:t>
            </a:r>
          </a:p>
          <a:p>
            <a:pPr>
              <a:buNone/>
            </a:pPr>
            <a:r>
              <a:rPr lang="en-US" dirty="0"/>
              <a:t>but the remaining 30 cm between user and laptop remain a problem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Beware: </a:t>
            </a:r>
            <a:r>
              <a:rPr lang="en-US" dirty="0">
                <a:solidFill>
                  <a:srgbClr val="0033CC"/>
                </a:solidFill>
              </a:rPr>
              <a:t>blaming the ‘dumb user’ </a:t>
            </a:r>
            <a:r>
              <a:rPr lang="en-US" dirty="0"/>
              <a:t>is  </a:t>
            </a:r>
            <a:r>
              <a:rPr lang="en-US" dirty="0">
                <a:solidFill>
                  <a:srgbClr val="0033CC"/>
                </a:solidFill>
              </a:rPr>
              <a:t>victim blaming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We should blame computer scientists &amp; software engineers for making poor solutions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7" name="Groep 6"/>
          <p:cNvGrpSpPr/>
          <p:nvPr/>
        </p:nvGrpSpPr>
        <p:grpSpPr>
          <a:xfrm>
            <a:off x="631402" y="1556792"/>
            <a:ext cx="8055398" cy="2160240"/>
            <a:chOff x="377231" y="3284984"/>
            <a:chExt cx="8055398" cy="2160240"/>
          </a:xfrm>
        </p:grpSpPr>
        <p:pic>
          <p:nvPicPr>
            <p:cNvPr id="1027" name="Picture 3" descr="C:\Users\erikpoll\Desktop\HP-server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5819"/>
            <a:stretch/>
          </p:blipFill>
          <p:spPr bwMode="auto">
            <a:xfrm>
              <a:off x="6660232" y="3284984"/>
              <a:ext cx="1772397" cy="2160240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1979712" y="4077072"/>
              <a:ext cx="43204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211960" y="4077072"/>
              <a:ext cx="237626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211960" y="4293096"/>
              <a:ext cx="237626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907704" y="4293096"/>
              <a:ext cx="43204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C:\Users\erikpoll\Desktop\laptop21.jpg"/>
            <p:cNvPicPr>
              <a:picLocks noChangeAspect="1" noChangeArrowheads="1"/>
            </p:cNvPicPr>
            <p:nvPr/>
          </p:nvPicPr>
          <p:blipFill>
            <a:blip r:embed="rId3" cstate="print"/>
            <a:srcRect l="756" t="7811" r="1764" b="20661"/>
            <a:stretch>
              <a:fillRect/>
            </a:stretch>
          </p:blipFill>
          <p:spPr bwMode="auto">
            <a:xfrm flipH="1">
              <a:off x="2483768" y="3645024"/>
              <a:ext cx="1474082" cy="1021977"/>
            </a:xfrm>
            <a:prstGeom prst="rect">
              <a:avLst/>
            </a:prstGeom>
            <a:noFill/>
          </p:spPr>
        </p:pic>
        <p:sp>
          <p:nvSpPr>
            <p:cNvPr id="6" name="Tekstvak 5"/>
            <p:cNvSpPr txBox="1"/>
            <p:nvPr/>
          </p:nvSpPr>
          <p:spPr>
            <a:xfrm>
              <a:off x="4648441" y="3480075"/>
              <a:ext cx="1810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 Rounded MT Bold" panose="020F0704030504030204" pitchFamily="34" charset="0"/>
                </a:rPr>
                <a:t>1000s of miles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1863104" y="3548886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 Rounded MT Bold" panose="020F0704030504030204" pitchFamily="34" charset="0"/>
                </a:rPr>
                <a:t>30 cm</a:t>
              </a:r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31" y="3480074"/>
              <a:ext cx="1451000" cy="110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7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B258-5112-734A-BD8D-9BB52DFA1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hand holding a smart phone&#10;&#10;AI-generated content may be incorrect.">
            <a:extLst>
              <a:ext uri="{FF2B5EF4-FFF2-40B4-BE49-F238E27FC236}">
                <a16:creationId xmlns:a16="http://schemas.microsoft.com/office/drawing/2014/main" id="{39729C8C-1E94-3446-E252-979FFC323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406" y="2559228"/>
            <a:ext cx="1868004" cy="1428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8175D-02AD-48A7-E6D8-6E4043D9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Phishable</a:t>
            </a:r>
            <a:r>
              <a:rPr lang="en-US" sz="2400" dirty="0"/>
              <a:t> MFA </a:t>
            </a:r>
            <a:r>
              <a:rPr lang="en-US" sz="2400" b="1" dirty="0">
                <a:sym typeface="Wingdings" panose="05000000000000000000" pitchFamily="2" charset="2"/>
              </a:rPr>
              <a:t>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D602-8E03-92D0-2DDA-A9E91C7B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endParaRPr lang="en-GB" sz="1800" dirty="0">
              <a:solidFill>
                <a:srgbClr val="008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CCBA4-FBB2-FB2C-7300-96789765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D667D-1267-D756-99FA-F08A69B6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6CA61-6C69-7615-F4FB-FF4CEAA92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6235" y="1074714"/>
            <a:ext cx="1573621" cy="1440160"/>
          </a:xfrm>
          <a:prstGeom prst="rect">
            <a:avLst/>
          </a:prstGeom>
        </p:spPr>
      </p:pic>
      <p:cxnSp>
        <p:nvCxnSpPr>
          <p:cNvPr id="9" name="Straight Arrow Connector 16">
            <a:extLst>
              <a:ext uri="{FF2B5EF4-FFF2-40B4-BE49-F238E27FC236}">
                <a16:creationId xmlns:a16="http://schemas.microsoft.com/office/drawing/2014/main" id="{03705E27-D1F7-5C8D-12F4-6499ED7988E2}"/>
              </a:ext>
            </a:extLst>
          </p:cNvPr>
          <p:cNvCxnSpPr>
            <a:cxnSpLocks/>
          </p:cNvCxnSpPr>
          <p:nvPr/>
        </p:nvCxnSpPr>
        <p:spPr>
          <a:xfrm flipV="1">
            <a:off x="1161446" y="2559228"/>
            <a:ext cx="0" cy="55068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5">
            <a:extLst>
              <a:ext uri="{FF2B5EF4-FFF2-40B4-BE49-F238E27FC236}">
                <a16:creationId xmlns:a16="http://schemas.microsoft.com/office/drawing/2014/main" id="{3A4065BC-1E55-AA8D-7B48-1ABAAA5D9743}"/>
              </a:ext>
            </a:extLst>
          </p:cNvPr>
          <p:cNvSpPr/>
          <p:nvPr/>
        </p:nvSpPr>
        <p:spPr>
          <a:xfrm>
            <a:off x="7117304" y="928537"/>
            <a:ext cx="1584176" cy="67008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genuine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 server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4" descr="C:\Users\erikpoll\Desktop\laptop21.jpg">
            <a:extLst>
              <a:ext uri="{FF2B5EF4-FFF2-40B4-BE49-F238E27FC236}">
                <a16:creationId xmlns:a16="http://schemas.microsoft.com/office/drawing/2014/main" id="{5761A587-BC44-641B-6926-78E15D64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56" t="7811" r="1764" b="20661"/>
          <a:stretch>
            <a:fillRect/>
          </a:stretch>
        </p:blipFill>
        <p:spPr bwMode="auto">
          <a:xfrm flipH="1">
            <a:off x="3286204" y="1871430"/>
            <a:ext cx="1303594" cy="903778"/>
          </a:xfrm>
          <a:prstGeom prst="rect">
            <a:avLst/>
          </a:prstGeom>
          <a:noFill/>
        </p:spPr>
      </p:pic>
      <p:cxnSp>
        <p:nvCxnSpPr>
          <p:cNvPr id="20" name="Straight Arrow Connector 16">
            <a:extLst>
              <a:ext uri="{FF2B5EF4-FFF2-40B4-BE49-F238E27FC236}">
                <a16:creationId xmlns:a16="http://schemas.microsoft.com/office/drawing/2014/main" id="{8E2D9D48-D116-FEEC-5AA7-AAA81D727231}"/>
              </a:ext>
            </a:extLst>
          </p:cNvPr>
          <p:cNvCxnSpPr>
            <a:cxnSpLocks/>
          </p:cNvCxnSpPr>
          <p:nvPr/>
        </p:nvCxnSpPr>
        <p:spPr>
          <a:xfrm flipV="1">
            <a:off x="6673846" y="1598625"/>
            <a:ext cx="530947" cy="3280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6">
            <a:extLst>
              <a:ext uri="{FF2B5EF4-FFF2-40B4-BE49-F238E27FC236}">
                <a16:creationId xmlns:a16="http://schemas.microsoft.com/office/drawing/2014/main" id="{49974D8B-871E-BDDE-0B98-022F921F533F}"/>
              </a:ext>
            </a:extLst>
          </p:cNvPr>
          <p:cNvCxnSpPr>
            <a:cxnSpLocks/>
          </p:cNvCxnSpPr>
          <p:nvPr/>
        </p:nvCxnSpPr>
        <p:spPr>
          <a:xfrm flipH="1">
            <a:off x="6987549" y="1677460"/>
            <a:ext cx="518222" cy="3434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98EB20E-90DF-224A-A840-1C603C8994EA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3846005" y="-234509"/>
            <a:ext cx="2230253" cy="589652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1587D72-E7BC-3714-6AC0-2EC201677057}"/>
              </a:ext>
            </a:extLst>
          </p:cNvPr>
          <p:cNvSpPr txBox="1"/>
          <p:nvPr/>
        </p:nvSpPr>
        <p:spPr>
          <a:xfrm>
            <a:off x="3449134" y="3434429"/>
            <a:ext cx="3644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2. OTP via SMS or push notification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C244E6-2656-0CF6-1CBF-15C2880827E2}"/>
              </a:ext>
            </a:extLst>
          </p:cNvPr>
          <p:cNvSpPr txBox="1"/>
          <p:nvPr/>
        </p:nvSpPr>
        <p:spPr>
          <a:xfrm>
            <a:off x="2155702" y="1134819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1. username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     password</a:t>
            </a:r>
          </a:p>
          <a:p>
            <a:endParaRPr lang="en-US" sz="1600" dirty="0">
              <a:latin typeface="Arial Rounded MT Bold" panose="020F0704030504030204" pitchFamily="34" charset="0"/>
            </a:endParaRPr>
          </a:p>
          <a:p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106567-E524-6466-FB20-229DC0BEAA3A}"/>
              </a:ext>
            </a:extLst>
          </p:cNvPr>
          <p:cNvSpPr txBox="1"/>
          <p:nvPr/>
        </p:nvSpPr>
        <p:spPr>
          <a:xfrm>
            <a:off x="401660" y="3914425"/>
            <a:ext cx="2297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 Rounded MT Bold" panose="020F0704030504030204" pitchFamily="34" charset="0"/>
              </a:rPr>
              <a:t>or: 2. app generating </a:t>
            </a: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en-US" sz="1600" dirty="0">
                <a:latin typeface="Arial Rounded MT Bold" panose="020F0704030504030204" pitchFamily="34" charset="0"/>
              </a:rPr>
              <a:t>time-based OTP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39" name="Straight Arrow Connector 16">
            <a:extLst>
              <a:ext uri="{FF2B5EF4-FFF2-40B4-BE49-F238E27FC236}">
                <a16:creationId xmlns:a16="http://schemas.microsoft.com/office/drawing/2014/main" id="{F1A5AB3C-306A-42BB-04CB-4E2CB735EBA1}"/>
              </a:ext>
            </a:extLst>
          </p:cNvPr>
          <p:cNvCxnSpPr>
            <a:cxnSpLocks/>
          </p:cNvCxnSpPr>
          <p:nvPr/>
        </p:nvCxnSpPr>
        <p:spPr>
          <a:xfrm>
            <a:off x="2411657" y="1712826"/>
            <a:ext cx="10413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DA3A8BF-5ED8-BF8E-023F-69F06971EE46}"/>
              </a:ext>
            </a:extLst>
          </p:cNvPr>
          <p:cNvSpPr txBox="1"/>
          <p:nvPr/>
        </p:nvSpPr>
        <p:spPr>
          <a:xfrm>
            <a:off x="433626" y="2540591"/>
            <a:ext cx="70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 Rounded MT Bold" panose="020F0704030504030204" pitchFamily="34" charset="0"/>
              </a:rPr>
              <a:t>OTP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endParaRPr lang="en-GB" sz="1400" dirty="0">
              <a:latin typeface="Arial Rounded MT Bold" panose="020F0704030504030204" pitchFamily="34" charset="0"/>
            </a:endParaRPr>
          </a:p>
        </p:txBody>
      </p:sp>
      <p:cxnSp>
        <p:nvCxnSpPr>
          <p:cNvPr id="41" name="Straight Arrow Connector 16">
            <a:extLst>
              <a:ext uri="{FF2B5EF4-FFF2-40B4-BE49-F238E27FC236}">
                <a16:creationId xmlns:a16="http://schemas.microsoft.com/office/drawing/2014/main" id="{03FB3A1A-16FD-BDBB-CFA9-14A9AFB235FE}"/>
              </a:ext>
            </a:extLst>
          </p:cNvPr>
          <p:cNvCxnSpPr>
            <a:cxnSpLocks/>
          </p:cNvCxnSpPr>
          <p:nvPr/>
        </p:nvCxnSpPr>
        <p:spPr>
          <a:xfrm flipV="1">
            <a:off x="2411657" y="2198164"/>
            <a:ext cx="1159817" cy="165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5">
            <a:extLst>
              <a:ext uri="{FF2B5EF4-FFF2-40B4-BE49-F238E27FC236}">
                <a16:creationId xmlns:a16="http://schemas.microsoft.com/office/drawing/2014/main" id="{D84A2F65-1E88-9BF6-609B-378D0232E67A}"/>
              </a:ext>
            </a:extLst>
          </p:cNvPr>
          <p:cNvSpPr/>
          <p:nvPr/>
        </p:nvSpPr>
        <p:spPr>
          <a:xfrm>
            <a:off x="5368513" y="1978646"/>
            <a:ext cx="1584176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phishing</a:t>
            </a:r>
          </a:p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site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2" descr="C:\Users\erikpoll\Desktop\.png">
            <a:extLst>
              <a:ext uri="{FF2B5EF4-FFF2-40B4-BE49-F238E27FC236}">
                <a16:creationId xmlns:a16="http://schemas.microsoft.com/office/drawing/2014/main" id="{C04F458E-D864-2E84-E768-B2AAC651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3491" y="2193187"/>
            <a:ext cx="394540" cy="394540"/>
          </a:xfrm>
          <a:prstGeom prst="rect">
            <a:avLst/>
          </a:prstGeom>
          <a:noFill/>
        </p:spPr>
      </p:pic>
      <p:cxnSp>
        <p:nvCxnSpPr>
          <p:cNvPr id="22" name="Straight Arrow Connector 16">
            <a:extLst>
              <a:ext uri="{FF2B5EF4-FFF2-40B4-BE49-F238E27FC236}">
                <a16:creationId xmlns:a16="http://schemas.microsoft.com/office/drawing/2014/main" id="{FCEE4CF6-4EC6-59F6-466B-A445973B1067}"/>
              </a:ext>
            </a:extLst>
          </p:cNvPr>
          <p:cNvCxnSpPr>
            <a:cxnSpLocks/>
          </p:cNvCxnSpPr>
          <p:nvPr/>
        </p:nvCxnSpPr>
        <p:spPr>
          <a:xfrm>
            <a:off x="4605157" y="2198164"/>
            <a:ext cx="553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6">
            <a:extLst>
              <a:ext uri="{FF2B5EF4-FFF2-40B4-BE49-F238E27FC236}">
                <a16:creationId xmlns:a16="http://schemas.microsoft.com/office/drawing/2014/main" id="{9761E014-062E-8DB0-491D-A36AFBEEBC94}"/>
              </a:ext>
            </a:extLst>
          </p:cNvPr>
          <p:cNvCxnSpPr>
            <a:cxnSpLocks/>
          </p:cNvCxnSpPr>
          <p:nvPr/>
        </p:nvCxnSpPr>
        <p:spPr>
          <a:xfrm flipH="1">
            <a:off x="4501475" y="2402686"/>
            <a:ext cx="657117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9185B4B-7A19-24B7-E7F2-B8A8177320FA}"/>
              </a:ext>
            </a:extLst>
          </p:cNvPr>
          <p:cNvSpPr txBox="1"/>
          <p:nvPr/>
        </p:nvSpPr>
        <p:spPr>
          <a:xfrm>
            <a:off x="2280481" y="4738087"/>
            <a:ext cx="6046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A phishing website can simply relay username &amp; password,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wait for user to provide OTP,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and then  relay that ...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A70B10-C5E2-0879-F59B-193C2F530CBE}"/>
              </a:ext>
            </a:extLst>
          </p:cNvPr>
          <p:cNvSpPr txBox="1"/>
          <p:nvPr/>
        </p:nvSpPr>
        <p:spPr>
          <a:xfrm>
            <a:off x="5672138" y="1142518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1’. username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      password</a:t>
            </a:r>
          </a:p>
          <a:p>
            <a: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3’.  OTP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3B8E7-B7D6-BA7A-BF8F-74CD97540067}"/>
              </a:ext>
            </a:extLst>
          </p:cNvPr>
          <p:cNvSpPr txBox="1"/>
          <p:nvPr/>
        </p:nvSpPr>
        <p:spPr>
          <a:xfrm>
            <a:off x="2213774" y="1889584"/>
            <a:ext cx="94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3. OTP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7606-2BEC-4644-A957-AD3BA7A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Phishing proxy software 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31C6-2CE7-A844-089A-F69A0896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Eg  </a:t>
            </a:r>
            <a:r>
              <a:rPr lang="en-US" dirty="0" err="1">
                <a:solidFill>
                  <a:srgbClr val="0033CC"/>
                </a:solidFill>
              </a:rPr>
              <a:t>EvilGinx</a:t>
            </a:r>
            <a:r>
              <a:rPr lang="en-US" dirty="0"/>
              <a:t>, </a:t>
            </a:r>
            <a:r>
              <a:rPr lang="en-US" dirty="0" err="1">
                <a:solidFill>
                  <a:srgbClr val="0033CC"/>
                </a:solidFill>
              </a:rPr>
              <a:t>Muraena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dirty="0" err="1">
                <a:solidFill>
                  <a:srgbClr val="0033CC"/>
                </a:solidFill>
              </a:rPr>
              <a:t>Modlishka</a:t>
            </a:r>
            <a:r>
              <a:rPr lang="en-US" dirty="0"/>
              <a:t>, ...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96ABB-F4A9-BA5F-D4DA-EB95718B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64F6A-8ED4-CDA8-39F1-2F856046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EDA930-FB1D-3BA2-AF07-CC8FD4A62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5" y="1988840"/>
            <a:ext cx="3548840" cy="2595783"/>
          </a:xfrm>
          <a:prstGeom prst="rect">
            <a:avLst/>
          </a:prstGeom>
        </p:spPr>
      </p:pic>
      <p:pic>
        <p:nvPicPr>
          <p:cNvPr id="19" name="Picture 18" descr="A computer screen with text and green text&#10;&#10;AI-generated content may be incorrect.">
            <a:extLst>
              <a:ext uri="{FF2B5EF4-FFF2-40B4-BE49-F238E27FC236}">
                <a16:creationId xmlns:a16="http://schemas.microsoft.com/office/drawing/2014/main" id="{28196F72-75F0-EAFA-97BC-46CD7FB43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64" y="2131108"/>
            <a:ext cx="3886719" cy="2042046"/>
          </a:xfrm>
          <a:prstGeom prst="rect">
            <a:avLst/>
          </a:prstGeom>
        </p:spPr>
      </p:pic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E4C982-EBB0-D564-3CB3-615662062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51575" b="15001"/>
          <a:stretch>
            <a:fillRect/>
          </a:stretch>
        </p:blipFill>
        <p:spPr>
          <a:xfrm>
            <a:off x="2169860" y="4196110"/>
            <a:ext cx="241526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3A1D2-1208-C9DA-BDCF-91C5AA441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5619-3E98-8EA3-C0C4-2DA7441E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Countermeasure 1 – extra location check in app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231D-D767-91EE-583A-4DC272B02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endParaRPr lang="en-GB" sz="1800" dirty="0">
              <a:solidFill>
                <a:srgbClr val="008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1D0B7-896B-F63F-048C-0B6F2C60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28E2C-80AD-B297-632B-137F01B0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62DC2A22-FC8C-BF62-9ABB-5E97A1F8A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1"/>
          <a:stretch>
            <a:fillRect/>
          </a:stretch>
        </p:blipFill>
        <p:spPr>
          <a:xfrm>
            <a:off x="754596" y="1004630"/>
            <a:ext cx="3672408" cy="585337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0AE3DFF-DA83-1A17-CFCA-F3507F8E8479}"/>
              </a:ext>
            </a:extLst>
          </p:cNvPr>
          <p:cNvSpPr/>
          <p:nvPr/>
        </p:nvSpPr>
        <p:spPr>
          <a:xfrm>
            <a:off x="323528" y="3157955"/>
            <a:ext cx="3672408" cy="2071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365AB-8513-2461-9FC5-49B2B1E6B292}"/>
              </a:ext>
            </a:extLst>
          </p:cNvPr>
          <p:cNvSpPr txBox="1"/>
          <p:nvPr/>
        </p:nvSpPr>
        <p:spPr>
          <a:xfrm>
            <a:off x="4664987" y="1196752"/>
            <a:ext cx="4011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App for entering push notification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shows </a:t>
            </a:r>
            <a:r>
              <a:rPr lang="en-US" dirty="0">
                <a:solidFill>
                  <a:srgbClr val="008000"/>
                </a:solidFill>
                <a:latin typeface="Arial Rounded MT Bold" panose="020F0704030504030204" pitchFamily="34" charset="0"/>
              </a:rPr>
              <a:t>client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        &amp; </a:t>
            </a:r>
            <a:r>
              <a:rPr lang="en-US" dirty="0">
                <a:solidFill>
                  <a:srgbClr val="008000"/>
                </a:solidFill>
                <a:latin typeface="Arial Rounded MT Bold" panose="020F0704030504030204" pitchFamily="34" charset="0"/>
              </a:rPr>
              <a:t>location of the user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If this shows wrong location or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different client victim can spot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an attack  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7D2C5C-C926-EF78-AB97-CC74D93939BC}"/>
              </a:ext>
            </a:extLst>
          </p:cNvPr>
          <p:cNvSpPr/>
          <p:nvPr/>
        </p:nvSpPr>
        <p:spPr>
          <a:xfrm>
            <a:off x="952568" y="2649183"/>
            <a:ext cx="2151087" cy="544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A7AE6-1357-C35C-2B94-13F36417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82F-FA82-C614-8C5C-0B488AD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Countermeasure 2</a:t>
            </a:r>
            <a:endParaRPr lang="en-GB" sz="24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9AE8F6-C71F-9CAB-1770-6263E09979FE}"/>
              </a:ext>
            </a:extLst>
          </p:cNvPr>
          <p:cNvSpPr txBox="1"/>
          <p:nvPr/>
        </p:nvSpPr>
        <p:spPr>
          <a:xfrm>
            <a:off x="5336729" y="1515292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1’. username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      password</a:t>
            </a:r>
          </a:p>
          <a:p>
            <a: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3’.  OTP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9" name="Picture 18" descr="A hand holding a smart phone&#10;&#10;AI-generated content may be incorrect.">
            <a:extLst>
              <a:ext uri="{FF2B5EF4-FFF2-40B4-BE49-F238E27FC236}">
                <a16:creationId xmlns:a16="http://schemas.microsoft.com/office/drawing/2014/main" id="{D3F7AB17-1BBB-5231-A1EA-9BFC9589A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406" y="2559228"/>
            <a:ext cx="1868004" cy="14287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85158-2209-D845-6082-A0FB1EA3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endParaRPr lang="en-GB" sz="1800" dirty="0">
              <a:solidFill>
                <a:srgbClr val="008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7F7E-18C2-8FBF-7CB9-2148E800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9CD5E-58D5-67FE-31C6-8624F724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7CFA0-50B5-4801-89C8-A65BBEE2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6235" y="1074714"/>
            <a:ext cx="1573621" cy="1440160"/>
          </a:xfrm>
          <a:prstGeom prst="rect">
            <a:avLst/>
          </a:prstGeom>
        </p:spPr>
      </p:pic>
      <p:cxnSp>
        <p:nvCxnSpPr>
          <p:cNvPr id="9" name="Straight Arrow Connector 16">
            <a:extLst>
              <a:ext uri="{FF2B5EF4-FFF2-40B4-BE49-F238E27FC236}">
                <a16:creationId xmlns:a16="http://schemas.microsoft.com/office/drawing/2014/main" id="{DCC467CF-D710-A841-30EB-40ED92A2CFC9}"/>
              </a:ext>
            </a:extLst>
          </p:cNvPr>
          <p:cNvCxnSpPr>
            <a:cxnSpLocks/>
          </p:cNvCxnSpPr>
          <p:nvPr/>
        </p:nvCxnSpPr>
        <p:spPr>
          <a:xfrm flipV="1">
            <a:off x="1161446" y="2559228"/>
            <a:ext cx="0" cy="55068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5">
            <a:extLst>
              <a:ext uri="{FF2B5EF4-FFF2-40B4-BE49-F238E27FC236}">
                <a16:creationId xmlns:a16="http://schemas.microsoft.com/office/drawing/2014/main" id="{D47C8B89-1F88-79A3-EC25-5CEE92444D79}"/>
              </a:ext>
            </a:extLst>
          </p:cNvPr>
          <p:cNvSpPr/>
          <p:nvPr/>
        </p:nvSpPr>
        <p:spPr>
          <a:xfrm>
            <a:off x="6775099" y="521409"/>
            <a:ext cx="1926381" cy="117970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genuine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site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4" descr="C:\Users\erikpoll\Desktop\laptop21.jpg">
            <a:extLst>
              <a:ext uri="{FF2B5EF4-FFF2-40B4-BE49-F238E27FC236}">
                <a16:creationId xmlns:a16="http://schemas.microsoft.com/office/drawing/2014/main" id="{CDF641DD-FD30-790B-8EFA-F6EC90A4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56" t="7811" r="1764" b="20661"/>
          <a:stretch>
            <a:fillRect/>
          </a:stretch>
        </p:blipFill>
        <p:spPr bwMode="auto">
          <a:xfrm flipH="1">
            <a:off x="3190854" y="1930791"/>
            <a:ext cx="1303594" cy="903778"/>
          </a:xfrm>
          <a:prstGeom prst="rect">
            <a:avLst/>
          </a:prstGeom>
          <a:noFill/>
        </p:spPr>
      </p:pic>
      <p:cxnSp>
        <p:nvCxnSpPr>
          <p:cNvPr id="20" name="Straight Arrow Connector 16">
            <a:extLst>
              <a:ext uri="{FF2B5EF4-FFF2-40B4-BE49-F238E27FC236}">
                <a16:creationId xmlns:a16="http://schemas.microsoft.com/office/drawing/2014/main" id="{0C9FA9C7-4433-2FD5-C7E0-2604C8E13583}"/>
              </a:ext>
            </a:extLst>
          </p:cNvPr>
          <p:cNvCxnSpPr>
            <a:cxnSpLocks/>
          </p:cNvCxnSpPr>
          <p:nvPr/>
        </p:nvCxnSpPr>
        <p:spPr>
          <a:xfrm flipV="1">
            <a:off x="6775099" y="1701115"/>
            <a:ext cx="530947" cy="46924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6">
            <a:extLst>
              <a:ext uri="{FF2B5EF4-FFF2-40B4-BE49-F238E27FC236}">
                <a16:creationId xmlns:a16="http://schemas.microsoft.com/office/drawing/2014/main" id="{2B44E23A-EEEA-6710-7D92-7C58C0E559A1}"/>
              </a:ext>
            </a:extLst>
          </p:cNvPr>
          <p:cNvCxnSpPr>
            <a:cxnSpLocks/>
          </p:cNvCxnSpPr>
          <p:nvPr/>
        </p:nvCxnSpPr>
        <p:spPr>
          <a:xfrm flipH="1">
            <a:off x="6936876" y="1845122"/>
            <a:ext cx="499197" cy="4873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13D42AB-7AC2-1EF6-E619-C7BFE21CB0D1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3811700" y="-97711"/>
            <a:ext cx="2127765" cy="5725416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336B18-898C-898E-A9F4-ABD984761B68}"/>
              </a:ext>
            </a:extLst>
          </p:cNvPr>
          <p:cNvSpPr txBox="1"/>
          <p:nvPr/>
        </p:nvSpPr>
        <p:spPr>
          <a:xfrm>
            <a:off x="2155702" y="1134819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1. username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     password</a:t>
            </a:r>
          </a:p>
          <a:p>
            <a:endParaRPr lang="en-US" sz="1600" dirty="0">
              <a:latin typeface="Arial Rounded MT Bold" panose="020F0704030504030204" pitchFamily="34" charset="0"/>
            </a:endParaRPr>
          </a:p>
          <a:p>
            <a:endParaRPr lang="en-GB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39" name="Straight Arrow Connector 16">
            <a:extLst>
              <a:ext uri="{FF2B5EF4-FFF2-40B4-BE49-F238E27FC236}">
                <a16:creationId xmlns:a16="http://schemas.microsoft.com/office/drawing/2014/main" id="{84640434-2520-D80D-9BD4-D4F929294280}"/>
              </a:ext>
            </a:extLst>
          </p:cNvPr>
          <p:cNvCxnSpPr>
            <a:cxnSpLocks/>
          </p:cNvCxnSpPr>
          <p:nvPr/>
        </p:nvCxnSpPr>
        <p:spPr>
          <a:xfrm>
            <a:off x="2411657" y="1712826"/>
            <a:ext cx="10413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50820A3-48D4-A6D3-C6DE-74589370C627}"/>
              </a:ext>
            </a:extLst>
          </p:cNvPr>
          <p:cNvSpPr txBox="1"/>
          <p:nvPr/>
        </p:nvSpPr>
        <p:spPr>
          <a:xfrm>
            <a:off x="433626" y="2540591"/>
            <a:ext cx="70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 Rounded MT Bold" panose="020F0704030504030204" pitchFamily="34" charset="0"/>
              </a:rPr>
              <a:t>OTP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endParaRPr lang="en-GB" sz="1400" dirty="0">
              <a:latin typeface="Arial Rounded MT Bold" panose="020F0704030504030204" pitchFamily="34" charset="0"/>
            </a:endParaRPr>
          </a:p>
        </p:txBody>
      </p:sp>
      <p:cxnSp>
        <p:nvCxnSpPr>
          <p:cNvPr id="41" name="Straight Arrow Connector 16">
            <a:extLst>
              <a:ext uri="{FF2B5EF4-FFF2-40B4-BE49-F238E27FC236}">
                <a16:creationId xmlns:a16="http://schemas.microsoft.com/office/drawing/2014/main" id="{BD0D3FF2-88A0-0FA2-7854-AAC913774505}"/>
              </a:ext>
            </a:extLst>
          </p:cNvPr>
          <p:cNvCxnSpPr>
            <a:cxnSpLocks/>
          </p:cNvCxnSpPr>
          <p:nvPr/>
        </p:nvCxnSpPr>
        <p:spPr>
          <a:xfrm flipV="1">
            <a:off x="2411657" y="2198164"/>
            <a:ext cx="1159817" cy="165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5">
            <a:extLst>
              <a:ext uri="{FF2B5EF4-FFF2-40B4-BE49-F238E27FC236}">
                <a16:creationId xmlns:a16="http://schemas.microsoft.com/office/drawing/2014/main" id="{78B82EF6-2108-9EA9-496A-713F0A36770E}"/>
              </a:ext>
            </a:extLst>
          </p:cNvPr>
          <p:cNvSpPr/>
          <p:nvPr/>
        </p:nvSpPr>
        <p:spPr>
          <a:xfrm>
            <a:off x="5237076" y="2418096"/>
            <a:ext cx="1803496" cy="125092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cloned</a:t>
            </a:r>
          </a:p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site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2" descr="C:\Users\erikpoll\Desktop\.png">
            <a:extLst>
              <a:ext uri="{FF2B5EF4-FFF2-40B4-BE49-F238E27FC236}">
                <a16:creationId xmlns:a16="http://schemas.microsoft.com/office/drawing/2014/main" id="{53C8DE96-117A-F453-8299-B521AC60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4915" y="2864786"/>
            <a:ext cx="511706" cy="511706"/>
          </a:xfrm>
          <a:prstGeom prst="rect">
            <a:avLst/>
          </a:prstGeom>
          <a:noFill/>
        </p:spPr>
      </p:pic>
      <p:cxnSp>
        <p:nvCxnSpPr>
          <p:cNvPr id="22" name="Straight Arrow Connector 16">
            <a:extLst>
              <a:ext uri="{FF2B5EF4-FFF2-40B4-BE49-F238E27FC236}">
                <a16:creationId xmlns:a16="http://schemas.microsoft.com/office/drawing/2014/main" id="{8B875C0D-363F-FFD2-B50C-B214E77BDDAF}"/>
              </a:ext>
            </a:extLst>
          </p:cNvPr>
          <p:cNvCxnSpPr>
            <a:cxnSpLocks/>
          </p:cNvCxnSpPr>
          <p:nvPr/>
        </p:nvCxnSpPr>
        <p:spPr>
          <a:xfrm>
            <a:off x="4522743" y="2316109"/>
            <a:ext cx="603799" cy="18451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6">
            <a:extLst>
              <a:ext uri="{FF2B5EF4-FFF2-40B4-BE49-F238E27FC236}">
                <a16:creationId xmlns:a16="http://schemas.microsoft.com/office/drawing/2014/main" id="{9B1FB66F-2F98-6A8C-745E-3B095897EE9A}"/>
              </a:ext>
            </a:extLst>
          </p:cNvPr>
          <p:cNvCxnSpPr>
            <a:cxnSpLocks/>
          </p:cNvCxnSpPr>
          <p:nvPr/>
        </p:nvCxnSpPr>
        <p:spPr>
          <a:xfrm flipH="1" flipV="1">
            <a:off x="4419061" y="2507155"/>
            <a:ext cx="707481" cy="21591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181FF6-CC93-E6F7-783A-772D9FBA98E2}"/>
              </a:ext>
            </a:extLst>
          </p:cNvPr>
          <p:cNvSpPr txBox="1"/>
          <p:nvPr/>
        </p:nvSpPr>
        <p:spPr>
          <a:xfrm>
            <a:off x="2213774" y="1889584"/>
            <a:ext cx="94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3. OTP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69906-2655-87EB-834C-10E7355ADB3A}"/>
              </a:ext>
            </a:extLst>
          </p:cNvPr>
          <p:cNvSpPr/>
          <p:nvPr/>
        </p:nvSpPr>
        <p:spPr>
          <a:xfrm>
            <a:off x="6768393" y="497890"/>
            <a:ext cx="1933087" cy="349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https//:bank.com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A45FFE-7318-68CD-AC38-B23C68E991F2}"/>
              </a:ext>
            </a:extLst>
          </p:cNvPr>
          <p:cNvSpPr/>
          <p:nvPr/>
        </p:nvSpPr>
        <p:spPr>
          <a:xfrm>
            <a:off x="5219704" y="2418096"/>
            <a:ext cx="1820868" cy="349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https//:bank.c</a:t>
            </a:r>
            <a:r>
              <a:rPr lang="en-US" sz="1600" b="1" dirty="0">
                <a:solidFill>
                  <a:srgbClr val="C00000"/>
                </a:solidFill>
              </a:rPr>
              <a:t>0</a:t>
            </a:r>
            <a:r>
              <a:rPr lang="en-US" sz="1600" b="1" dirty="0">
                <a:solidFill>
                  <a:schemeClr val="tx1"/>
                </a:solidFill>
              </a:rPr>
              <a:t>m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4AE297-28ED-3C8F-BB57-06F51AF569ED}"/>
              </a:ext>
            </a:extLst>
          </p:cNvPr>
          <p:cNvSpPr txBox="1"/>
          <p:nvPr/>
        </p:nvSpPr>
        <p:spPr>
          <a:xfrm>
            <a:off x="849406" y="4392785"/>
            <a:ext cx="782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 Rounded MT Bold" panose="020F0704030504030204" pitchFamily="34" charset="0"/>
              </a:rPr>
              <a:t>Scripts in the site that is cloned could check the domain name </a:t>
            </a:r>
            <a:r>
              <a:rPr lang="en-US" dirty="0">
                <a:latin typeface="Arial Rounded MT Bold" panose="020F0704030504030204" pitchFamily="34" charset="0"/>
              </a:rPr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warn user, and/or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report back to the bank that the site is cloned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This could be defeated, but that’s more work for the attacker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F2CFA-C9E3-8524-B6D8-D5168BCF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5254-2195-FFE7-40D2-AF4A74B4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Phishing-resistant MFA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6ABBA-54D6-75EF-A166-3739D8BB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FIDO2 token  </a:t>
            </a:r>
            <a:r>
              <a:rPr lang="en-US" dirty="0"/>
              <a:t>or </a:t>
            </a:r>
            <a:r>
              <a:rPr lang="en-US" dirty="0">
                <a:solidFill>
                  <a:srgbClr val="0033CC"/>
                </a:solidFill>
              </a:rPr>
              <a:t>Passkey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E9BBD-FD98-8763-75EA-2709C4BC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F4BCA-F221-0E2E-F844-7477D858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CA35D-D91D-FE57-3F14-16FE4D92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4357" y="3020127"/>
            <a:ext cx="1573621" cy="1440160"/>
          </a:xfrm>
          <a:prstGeom prst="rect">
            <a:avLst/>
          </a:prstGeom>
        </p:spPr>
      </p:pic>
      <p:sp>
        <p:nvSpPr>
          <p:cNvPr id="12" name="Rectangle 25">
            <a:extLst>
              <a:ext uri="{FF2B5EF4-FFF2-40B4-BE49-F238E27FC236}">
                <a16:creationId xmlns:a16="http://schemas.microsoft.com/office/drawing/2014/main" id="{FBDB02F5-A10A-F0E3-AC4A-E26CAF061095}"/>
              </a:ext>
            </a:extLst>
          </p:cNvPr>
          <p:cNvSpPr/>
          <p:nvPr/>
        </p:nvSpPr>
        <p:spPr>
          <a:xfrm>
            <a:off x="6883752" y="3316575"/>
            <a:ext cx="1584176" cy="9368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 server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4" descr="C:\Users\erikpoll\Desktop\laptop21.jpg">
            <a:extLst>
              <a:ext uri="{FF2B5EF4-FFF2-40B4-BE49-F238E27FC236}">
                <a16:creationId xmlns:a16="http://schemas.microsoft.com/office/drawing/2014/main" id="{26EF5297-F4C9-CF49-4E17-C8DB5E5F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56" t="7811" r="1764" b="20661"/>
          <a:stretch>
            <a:fillRect/>
          </a:stretch>
        </p:blipFill>
        <p:spPr bwMode="auto">
          <a:xfrm flipH="1">
            <a:off x="3108262" y="3316575"/>
            <a:ext cx="1474082" cy="1021977"/>
          </a:xfrm>
          <a:prstGeom prst="rect">
            <a:avLst/>
          </a:prstGeom>
          <a:noFill/>
        </p:spPr>
      </p:pic>
      <p:cxnSp>
        <p:nvCxnSpPr>
          <p:cNvPr id="20" name="Straight Arrow Connector 16">
            <a:extLst>
              <a:ext uri="{FF2B5EF4-FFF2-40B4-BE49-F238E27FC236}">
                <a16:creationId xmlns:a16="http://schemas.microsoft.com/office/drawing/2014/main" id="{E0D9BF90-BD75-092F-8847-215D1E3D8699}"/>
              </a:ext>
            </a:extLst>
          </p:cNvPr>
          <p:cNvCxnSpPr>
            <a:cxnSpLocks/>
          </p:cNvCxnSpPr>
          <p:nvPr/>
        </p:nvCxnSpPr>
        <p:spPr>
          <a:xfrm flipV="1">
            <a:off x="4716016" y="3547653"/>
            <a:ext cx="2016224" cy="1651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DEB22AE-D93A-1BBB-2457-F999500232BE}"/>
              </a:ext>
            </a:extLst>
          </p:cNvPr>
          <p:cNvSpPr txBox="1"/>
          <p:nvPr/>
        </p:nvSpPr>
        <p:spPr>
          <a:xfrm>
            <a:off x="846033" y="5211956"/>
            <a:ext cx="762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Key idea: token authenticates that it is talking with the real website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92AF43-8896-B696-6184-5D6E2138CC16}"/>
              </a:ext>
            </a:extLst>
          </p:cNvPr>
          <p:cNvSpPr txBox="1"/>
          <p:nvPr/>
        </p:nvSpPr>
        <p:spPr>
          <a:xfrm>
            <a:off x="2095113" y="293797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1. username</a:t>
            </a:r>
          </a:p>
          <a:p>
            <a:r>
              <a:rPr lang="en-US" sz="1600" dirty="0">
                <a:latin typeface="Arial Rounded MT Bold" panose="020F0704030504030204" pitchFamily="34" charset="0"/>
              </a:rPr>
              <a:t>     password</a:t>
            </a:r>
          </a:p>
          <a:p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68AF5-DEF4-867A-D980-09345ACFE6FC}"/>
              </a:ext>
            </a:extLst>
          </p:cNvPr>
          <p:cNvSpPr txBox="1"/>
          <p:nvPr/>
        </p:nvSpPr>
        <p:spPr>
          <a:xfrm>
            <a:off x="4863812" y="4217607"/>
            <a:ext cx="89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3. OTP </a:t>
            </a:r>
            <a:endParaRPr lang="en-GB" sz="16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1" name="Straight Arrow Connector 16">
            <a:extLst>
              <a:ext uri="{FF2B5EF4-FFF2-40B4-BE49-F238E27FC236}">
                <a16:creationId xmlns:a16="http://schemas.microsoft.com/office/drawing/2014/main" id="{71491806-4B23-3B5E-D5FB-1D97044B64C1}"/>
              </a:ext>
            </a:extLst>
          </p:cNvPr>
          <p:cNvCxnSpPr>
            <a:cxnSpLocks/>
          </p:cNvCxnSpPr>
          <p:nvPr/>
        </p:nvCxnSpPr>
        <p:spPr>
          <a:xfrm>
            <a:off x="4368154" y="2625280"/>
            <a:ext cx="24271" cy="1549576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6">
            <a:extLst>
              <a:ext uri="{FF2B5EF4-FFF2-40B4-BE49-F238E27FC236}">
                <a16:creationId xmlns:a16="http://schemas.microsoft.com/office/drawing/2014/main" id="{6CBDFC06-2C0B-0807-00AD-7C746A0F991D}"/>
              </a:ext>
            </a:extLst>
          </p:cNvPr>
          <p:cNvCxnSpPr>
            <a:cxnSpLocks/>
          </p:cNvCxnSpPr>
          <p:nvPr/>
        </p:nvCxnSpPr>
        <p:spPr>
          <a:xfrm>
            <a:off x="2212164" y="3534742"/>
            <a:ext cx="1134217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usb flash drive with a yellow letter y&#10;&#10;AI-generated content may be incorrect.">
            <a:extLst>
              <a:ext uri="{FF2B5EF4-FFF2-40B4-BE49-F238E27FC236}">
                <a16:creationId xmlns:a16="http://schemas.microsoft.com/office/drawing/2014/main" id="{D040123F-404D-DF17-53DE-46FEFDF09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27" y="1559669"/>
            <a:ext cx="821020" cy="96668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26206BB-C9E3-9828-4FA4-224F2D804F16}"/>
              </a:ext>
            </a:extLst>
          </p:cNvPr>
          <p:cNvSpPr txBox="1"/>
          <p:nvPr/>
        </p:nvSpPr>
        <p:spPr>
          <a:xfrm>
            <a:off x="4807659" y="3742796"/>
            <a:ext cx="1705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2. OTP request </a:t>
            </a:r>
            <a:endParaRPr lang="en-GB" sz="16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DB7947-788C-9442-D6C7-A968693D60E4}"/>
              </a:ext>
            </a:extLst>
          </p:cNvPr>
          <p:cNvSpPr txBox="1"/>
          <p:nvPr/>
        </p:nvSpPr>
        <p:spPr>
          <a:xfrm>
            <a:off x="4926586" y="322561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1. </a:t>
            </a:r>
          </a:p>
        </p:txBody>
      </p:sp>
      <p:cxnSp>
        <p:nvCxnSpPr>
          <p:cNvPr id="48" name="Straight Arrow Connector 16">
            <a:extLst>
              <a:ext uri="{FF2B5EF4-FFF2-40B4-BE49-F238E27FC236}">
                <a16:creationId xmlns:a16="http://schemas.microsoft.com/office/drawing/2014/main" id="{5CAB7B37-E529-727F-6332-90C2B35E6993}"/>
              </a:ext>
            </a:extLst>
          </p:cNvPr>
          <p:cNvCxnSpPr>
            <a:cxnSpLocks/>
          </p:cNvCxnSpPr>
          <p:nvPr/>
        </p:nvCxnSpPr>
        <p:spPr>
          <a:xfrm flipH="1">
            <a:off x="4195136" y="3757913"/>
            <a:ext cx="2537104" cy="10201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6">
            <a:extLst>
              <a:ext uri="{FF2B5EF4-FFF2-40B4-BE49-F238E27FC236}">
                <a16:creationId xmlns:a16="http://schemas.microsoft.com/office/drawing/2014/main" id="{A0C32388-C802-49E6-98E3-99660501FB44}"/>
              </a:ext>
            </a:extLst>
          </p:cNvPr>
          <p:cNvCxnSpPr>
            <a:cxnSpLocks/>
          </p:cNvCxnSpPr>
          <p:nvPr/>
        </p:nvCxnSpPr>
        <p:spPr>
          <a:xfrm flipV="1">
            <a:off x="4195136" y="2599229"/>
            <a:ext cx="0" cy="1158684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6">
            <a:extLst>
              <a:ext uri="{FF2B5EF4-FFF2-40B4-BE49-F238E27FC236}">
                <a16:creationId xmlns:a16="http://schemas.microsoft.com/office/drawing/2014/main" id="{1A163E20-DB75-EB4A-294D-E244C7D9FF54}"/>
              </a:ext>
            </a:extLst>
          </p:cNvPr>
          <p:cNvCxnSpPr>
            <a:cxnSpLocks/>
          </p:cNvCxnSpPr>
          <p:nvPr/>
        </p:nvCxnSpPr>
        <p:spPr>
          <a:xfrm flipH="1" flipV="1">
            <a:off x="4387503" y="4167894"/>
            <a:ext cx="2396156" cy="6962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Click-jacking &amp; UI redressing</a:t>
            </a:r>
            <a:br>
              <a:rPr lang="en-US" b="0" dirty="0"/>
            </a:br>
            <a:br>
              <a:rPr lang="en-US" b="0" dirty="0"/>
            </a:b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4F90BA3-8242-E150-197D-E0F99588AC49}"/>
              </a:ext>
            </a:extLst>
          </p:cNvPr>
          <p:cNvSpPr txBox="1">
            <a:spLocks/>
          </p:cNvSpPr>
          <p:nvPr/>
        </p:nvSpPr>
        <p:spPr>
          <a:xfrm>
            <a:off x="2411760" y="3284984"/>
            <a:ext cx="532859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000" b="0" dirty="0">
                <a:solidFill>
                  <a:srgbClr val="0033CC"/>
                </a:solidFill>
              </a:rPr>
              <a:t>UI </a:t>
            </a:r>
            <a:r>
              <a:rPr lang="en-US" sz="2000" b="0" dirty="0"/>
              <a:t>    </a:t>
            </a:r>
            <a:r>
              <a:rPr lang="en-US" sz="2000" b="0" dirty="0">
                <a:solidFill>
                  <a:schemeClr val="tx1"/>
                </a:solidFill>
              </a:rPr>
              <a:t>=  User Interface</a:t>
            </a:r>
          </a:p>
          <a:p>
            <a:pPr algn="l">
              <a:lnSpc>
                <a:spcPct val="150000"/>
              </a:lnSpc>
            </a:pPr>
            <a:r>
              <a:rPr lang="en-US" sz="2000" b="0" dirty="0">
                <a:solidFill>
                  <a:schemeClr val="tx1"/>
                </a:solidFill>
              </a:rPr>
              <a:t>aka</a:t>
            </a:r>
          </a:p>
          <a:p>
            <a:pPr algn="l">
              <a:lnSpc>
                <a:spcPct val="150000"/>
              </a:lnSpc>
            </a:pPr>
            <a:r>
              <a:rPr lang="en-US" sz="2000" b="0" dirty="0">
                <a:solidFill>
                  <a:srgbClr val="0033CC"/>
                </a:solidFill>
              </a:rPr>
              <a:t>UX</a:t>
            </a:r>
            <a:r>
              <a:rPr lang="en-US" sz="2000" b="0" dirty="0"/>
              <a:t>    </a:t>
            </a:r>
            <a:r>
              <a:rPr lang="en-US" sz="2000" b="0" dirty="0">
                <a:solidFill>
                  <a:schemeClr val="tx1"/>
                </a:solidFill>
              </a:rPr>
              <a:t>=  User Experience</a:t>
            </a:r>
            <a:br>
              <a:rPr lang="en-US" sz="2000" b="0" dirty="0"/>
            </a:br>
            <a:r>
              <a:rPr lang="en-US" sz="2000" b="0" dirty="0">
                <a:solidFill>
                  <a:srgbClr val="0033CC"/>
                </a:solidFill>
              </a:rPr>
              <a:t>HMI</a:t>
            </a:r>
            <a:r>
              <a:rPr lang="en-US" sz="2000" b="0" dirty="0"/>
              <a:t>  </a:t>
            </a:r>
            <a:r>
              <a:rPr lang="en-US" sz="2000" b="0" dirty="0">
                <a:solidFill>
                  <a:schemeClr val="tx1"/>
                </a:solidFill>
              </a:rPr>
              <a:t>=  Human-Machine Interface</a:t>
            </a:r>
            <a:br>
              <a:rPr lang="en-US" sz="2000" b="0" dirty="0">
                <a:solidFill>
                  <a:schemeClr val="tx1"/>
                </a:solidFill>
              </a:rPr>
            </a:br>
            <a:endParaRPr lang="en-GB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Click-jacking &amp; UI redressing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These attacks try to </a:t>
            </a:r>
            <a:r>
              <a:rPr lang="en-US" dirty="0">
                <a:solidFill>
                  <a:srgbClr val="0033CC"/>
                </a:solidFill>
              </a:rPr>
              <a:t>confuse the user into unintentionally doing something</a:t>
            </a:r>
            <a:r>
              <a:rPr lang="en-US" dirty="0"/>
              <a:t>, such as</a:t>
            </a:r>
          </a:p>
          <a:p>
            <a:pPr lvl="1"/>
            <a:r>
              <a:rPr lang="en-US" sz="1800" dirty="0">
                <a:solidFill>
                  <a:srgbClr val="009900"/>
                </a:solidFill>
              </a:rPr>
              <a:t>clicking some link – aka </a:t>
            </a:r>
            <a:r>
              <a:rPr lang="en-US" sz="1800" dirty="0">
                <a:solidFill>
                  <a:srgbClr val="C00000"/>
                </a:solidFill>
              </a:rPr>
              <a:t>click-jacking</a:t>
            </a:r>
          </a:p>
          <a:p>
            <a:pPr lvl="1"/>
            <a:r>
              <a:rPr lang="en-US" sz="1800" dirty="0">
                <a:solidFill>
                  <a:srgbClr val="009900"/>
                </a:solidFill>
              </a:rPr>
              <a:t>providing text input to some field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dirty="0"/>
              <a:t>If this involves re-using components of the targeted website, this is called </a:t>
            </a:r>
            <a:r>
              <a:rPr lang="en-US" sz="1800" dirty="0">
                <a:solidFill>
                  <a:srgbClr val="C00000"/>
                </a:solidFill>
              </a:rPr>
              <a:t>UI re-dressing</a:t>
            </a: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simplest forms of click-jacking are just </a:t>
            </a:r>
            <a:r>
              <a:rPr lang="en-US" sz="1800" dirty="0">
                <a:solidFill>
                  <a:srgbClr val="C00000"/>
                </a:solidFill>
              </a:rPr>
              <a:t>CSRF</a:t>
            </a: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Beware: terminology can be messy in discussions of these attacks</a:t>
            </a:r>
          </a:p>
          <a:p>
            <a:pPr lvl="1"/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4" name="Groep 5">
            <a:extLst>
              <a:ext uri="{FF2B5EF4-FFF2-40B4-BE49-F238E27FC236}">
                <a16:creationId xmlns:a16="http://schemas.microsoft.com/office/drawing/2014/main" id="{52C52C77-ABDC-3868-7F8F-CEC4ADBC048D}"/>
              </a:ext>
            </a:extLst>
          </p:cNvPr>
          <p:cNvGrpSpPr/>
          <p:nvPr/>
        </p:nvGrpSpPr>
        <p:grpSpPr>
          <a:xfrm>
            <a:off x="3565331" y="3119788"/>
            <a:ext cx="2132025" cy="1417313"/>
            <a:chOff x="3023172" y="1860802"/>
            <a:chExt cx="2950482" cy="3168352"/>
          </a:xfrm>
        </p:grpSpPr>
        <p:sp>
          <p:nvSpPr>
            <p:cNvPr id="9" name="CustomShape 4">
              <a:extLst>
                <a:ext uri="{FF2B5EF4-FFF2-40B4-BE49-F238E27FC236}">
                  <a16:creationId xmlns:a16="http://schemas.microsoft.com/office/drawing/2014/main" id="{CBF1767A-5FE7-AA37-6D3E-CB635906B684}"/>
                </a:ext>
              </a:extLst>
            </p:cNvPr>
            <p:cNvSpPr/>
            <p:nvPr/>
          </p:nvSpPr>
          <p:spPr>
            <a:xfrm>
              <a:off x="3023172" y="1860802"/>
              <a:ext cx="2950482" cy="3168352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2400" b="0" strike="noStrike" spc="-1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24" name="Afbeelding 38">
              <a:extLst>
                <a:ext uri="{FF2B5EF4-FFF2-40B4-BE49-F238E27FC236}">
                  <a16:creationId xmlns:a16="http://schemas.microsoft.com/office/drawing/2014/main" id="{D8AC98BF-3EAC-7AD4-3745-225D611CE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40567" y="1873694"/>
              <a:ext cx="2916913" cy="641521"/>
            </a:xfrm>
            <a:prstGeom prst="rect">
              <a:avLst/>
            </a:prstGeom>
          </p:spPr>
        </p:pic>
      </p:grpSp>
      <p:pic>
        <p:nvPicPr>
          <p:cNvPr id="25" name="Picture 2" descr="C:\Users\erikpoll\Desktop\.png">
            <a:extLst>
              <a:ext uri="{FF2B5EF4-FFF2-40B4-BE49-F238E27FC236}">
                <a16:creationId xmlns:a16="http://schemas.microsoft.com/office/drawing/2014/main" id="{77DEC288-7FDA-8228-186A-F28BE959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932" y="3445472"/>
            <a:ext cx="490213" cy="490213"/>
          </a:xfrm>
          <a:prstGeom prst="rect">
            <a:avLst/>
          </a:prstGeom>
          <a:noFill/>
        </p:spPr>
      </p:pic>
      <p:sp>
        <p:nvSpPr>
          <p:cNvPr id="26" name="CustomShape 4">
            <a:extLst>
              <a:ext uri="{FF2B5EF4-FFF2-40B4-BE49-F238E27FC236}">
                <a16:creationId xmlns:a16="http://schemas.microsoft.com/office/drawing/2014/main" id="{DFF7F8C4-3E9E-4B4B-8C5A-66D1DC3B092E}"/>
              </a:ext>
            </a:extLst>
          </p:cNvPr>
          <p:cNvSpPr/>
          <p:nvPr/>
        </p:nvSpPr>
        <p:spPr>
          <a:xfrm>
            <a:off x="4296101" y="3690578"/>
            <a:ext cx="1249298" cy="667021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benign</a:t>
            </a: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content</a:t>
            </a: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click-jacking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226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Make the victim unintentionally click on some link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onMouseUp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window.open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http://mafia.org/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")</a:t>
            </a: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http://www.police.nl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"&gt;Trust me, it is safe to 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click here, you will simply go to police.nl&lt;/a&gt;</a:t>
            </a:r>
          </a:p>
          <a:p>
            <a:pPr>
              <a:buNone/>
            </a:pPr>
            <a:r>
              <a:rPr lang="en-US" sz="1800" dirty="0">
                <a:solidFill>
                  <a:srgbClr val="008000"/>
                </a:solidFill>
              </a:rPr>
              <a:t>	</a:t>
            </a:r>
            <a:br>
              <a:rPr lang="en-US" sz="1800" dirty="0">
                <a:solidFill>
                  <a:srgbClr val="008000"/>
                </a:solidFill>
              </a:rPr>
            </a:br>
            <a:r>
              <a:rPr lang="en-US" sz="1800" dirty="0">
                <a:solidFill>
                  <a:srgbClr val="008000"/>
                </a:solidFill>
              </a:rPr>
              <a:t>See demo http://www.cs.ru.nl/~erikpoll/websec/demo/</a:t>
            </a:r>
            <a:r>
              <a:rPr lang="en-GB" sz="1800" dirty="0">
                <a:solidFill>
                  <a:srgbClr val="008000"/>
                </a:solidFill>
              </a:rPr>
              <a:t>clickjack_basic.html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would attacker want to do this?</a:t>
            </a:r>
          </a:p>
          <a:p>
            <a:r>
              <a:rPr lang="en-US" dirty="0">
                <a:solidFill>
                  <a:srgbClr val="0033CC"/>
                </a:solidFill>
              </a:rPr>
              <a:t>Some unwanted side-effect of clicking the link</a:t>
            </a:r>
            <a:br>
              <a:rPr lang="en-US" dirty="0"/>
            </a:br>
            <a:r>
              <a:rPr lang="en-US" sz="1800" dirty="0"/>
              <a:t>Especially if user is automatically authenticated  by the target website (thanks to cookie), </a:t>
            </a:r>
            <a:r>
              <a:rPr lang="en-US" sz="1800" dirty="0" err="1"/>
              <a:t>ie</a:t>
            </a:r>
            <a:r>
              <a:rPr lang="en-US" sz="1800" dirty="0"/>
              <a:t>. CSRF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CC"/>
                </a:solidFill>
              </a:rPr>
              <a:t>Click fraud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for click jacking: click fraud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Web sites that publish ads are paid for the number of </a:t>
            </a:r>
            <a:r>
              <a:rPr lang="en-US" dirty="0">
                <a:solidFill>
                  <a:srgbClr val="0033CC"/>
                </a:solidFill>
              </a:rPr>
              <a:t>click-</a:t>
            </a:r>
            <a:r>
              <a:rPr lang="en-US" dirty="0" err="1">
                <a:solidFill>
                  <a:srgbClr val="0033CC"/>
                </a:solidFill>
              </a:rPr>
              <a:t>throughs</a:t>
            </a:r>
            <a:r>
              <a:rPr lang="en-US" dirty="0"/>
              <a:t> (</a:t>
            </a:r>
            <a:r>
              <a:rPr lang="en-US" dirty="0" err="1"/>
              <a:t>ie</a:t>
            </a:r>
            <a:r>
              <a:rPr lang="en-US" dirty="0"/>
              <a:t>, number of visitors that click on these ads)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33CC"/>
                </a:solidFill>
              </a:rPr>
              <a:t>Click fraud</a:t>
            </a:r>
            <a:r>
              <a:rPr lang="en-US" dirty="0"/>
              <a:t>: attacker tries to generate lots of clicks on ads,</a:t>
            </a:r>
            <a:br>
              <a:rPr lang="en-US" dirty="0"/>
            </a:br>
            <a:r>
              <a:rPr lang="en-US" dirty="0"/>
              <a:t>that are not from genuinely interested visitors</a:t>
            </a:r>
            <a:br>
              <a:rPr lang="en-US" dirty="0"/>
            </a:br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Motivations for attacker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generate revenue for web site hosting the ad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generate lots of likes on YouTube, Insta,...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Other forms of click fraud  - apart from tricking people: 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Click farms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sz="1800" dirty="0"/>
              <a:t>hiring people to manually click ads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Click bots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sz="1800" dirty="0"/>
              <a:t>running software to automate clicking,</a:t>
            </a:r>
          </a:p>
          <a:p>
            <a:pPr marL="0" indent="0">
              <a:buNone/>
            </a:pPr>
            <a:r>
              <a:rPr lang="en-US" sz="1800" dirty="0"/>
              <a:t>       often hijacked computers in botnet, 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5008" r="8089" b="-1"/>
          <a:stretch/>
        </p:blipFill>
        <p:spPr bwMode="auto">
          <a:xfrm>
            <a:off x="2987824" y="4006146"/>
            <a:ext cx="4891601" cy="114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4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last 30 centimeter...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710612"/>
            <a:ext cx="8229600" cy="23577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900" dirty="0"/>
              <a:t>We can secure connections between computers 1000s of miles apart, </a:t>
            </a:r>
            <a:r>
              <a:rPr lang="en-US" sz="1900" dirty="0" err="1"/>
              <a:t>eg</a:t>
            </a:r>
            <a:r>
              <a:rPr lang="en-US" sz="1900" dirty="0"/>
              <a:t> using TLS, </a:t>
            </a:r>
          </a:p>
          <a:p>
            <a:pPr>
              <a:buNone/>
            </a:pPr>
            <a:r>
              <a:rPr lang="en-US" dirty="0"/>
              <a:t>but the remaining 30 cm between user and laptop remain a problem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Beware: </a:t>
            </a:r>
            <a:r>
              <a:rPr lang="en-US" dirty="0">
                <a:solidFill>
                  <a:srgbClr val="0033CC"/>
                </a:solidFill>
              </a:rPr>
              <a:t>blaming the ‘dumb user’ is usually unfair victim blaming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We should blame computer scientists &amp; engineers for making poor solutions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7" name="Groep 6"/>
          <p:cNvGrpSpPr/>
          <p:nvPr/>
        </p:nvGrpSpPr>
        <p:grpSpPr>
          <a:xfrm>
            <a:off x="574436" y="1059371"/>
            <a:ext cx="8112364" cy="2657661"/>
            <a:chOff x="320265" y="2787563"/>
            <a:chExt cx="8112364" cy="2657661"/>
          </a:xfrm>
        </p:grpSpPr>
        <p:pic>
          <p:nvPicPr>
            <p:cNvPr id="1027" name="Picture 3" descr="C:\Users\erikpoll\Desktop\HP-server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5819"/>
            <a:stretch/>
          </p:blipFill>
          <p:spPr bwMode="auto">
            <a:xfrm>
              <a:off x="6660232" y="3284984"/>
              <a:ext cx="1772397" cy="2160240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1979712" y="4077072"/>
              <a:ext cx="43204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211960" y="4077072"/>
              <a:ext cx="237626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211960" y="4293096"/>
              <a:ext cx="237626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907704" y="4293096"/>
              <a:ext cx="43204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C:\Users\erikpoll\Desktop\laptop21.jpg"/>
            <p:cNvPicPr>
              <a:picLocks noChangeAspect="1" noChangeArrowheads="1"/>
            </p:cNvPicPr>
            <p:nvPr/>
          </p:nvPicPr>
          <p:blipFill>
            <a:blip r:embed="rId3" cstate="print"/>
            <a:srcRect l="756" t="7811" r="1764" b="20661"/>
            <a:stretch>
              <a:fillRect/>
            </a:stretch>
          </p:blipFill>
          <p:spPr bwMode="auto">
            <a:xfrm flipH="1">
              <a:off x="2483768" y="3645024"/>
              <a:ext cx="1474082" cy="1021977"/>
            </a:xfrm>
            <a:prstGeom prst="rect">
              <a:avLst/>
            </a:prstGeom>
            <a:noFill/>
          </p:spPr>
        </p:pic>
        <p:sp>
          <p:nvSpPr>
            <p:cNvPr id="6" name="Tekstvak 5"/>
            <p:cNvSpPr txBox="1"/>
            <p:nvPr/>
          </p:nvSpPr>
          <p:spPr>
            <a:xfrm>
              <a:off x="4648441" y="3480075"/>
              <a:ext cx="1810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 Rounded MT Bold" panose="020F0704030504030204" pitchFamily="34" charset="0"/>
                </a:rPr>
                <a:t>1000s of miles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1863104" y="3548886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 Rounded MT Bold" panose="020F0704030504030204" pitchFamily="34" charset="0"/>
                </a:rPr>
                <a:t>30 cm</a:t>
              </a:r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65" y="2787563"/>
              <a:ext cx="1451000" cy="1101053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E577DC-223B-B601-92B6-3580D7BB75BD}"/>
              </a:ext>
            </a:extLst>
          </p:cNvPr>
          <p:cNvCxnSpPr>
            <a:cxnSpLocks/>
          </p:cNvCxnSpPr>
          <p:nvPr/>
        </p:nvCxnSpPr>
        <p:spPr>
          <a:xfrm flipV="1">
            <a:off x="767660" y="982332"/>
            <a:ext cx="1177329" cy="1136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2D8C57-447A-B18B-DE94-67495B3DFB18}"/>
              </a:ext>
            </a:extLst>
          </p:cNvPr>
          <p:cNvCxnSpPr>
            <a:cxnSpLocks/>
          </p:cNvCxnSpPr>
          <p:nvPr/>
        </p:nvCxnSpPr>
        <p:spPr>
          <a:xfrm>
            <a:off x="557766" y="1028603"/>
            <a:ext cx="1207681" cy="1131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7B8B3-3A37-7581-6F4C-5367E7DAC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1816" y="1398785"/>
            <a:ext cx="1977700" cy="18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69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Criminal business models: YouTube views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generate &amp; sell views, likes, ...   </a:t>
            </a:r>
            <a:r>
              <a:rPr lang="en-US" dirty="0"/>
              <a:t>for websites that ranks results based on views, likes, ...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2052" name="Picture 4" descr="C:\Users\erikpoll\Desktop\youtube_tos_violation_buy_views_likes_comments_favorites_subscriber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904656" cy="4236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80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Criminal business models: YouTube likes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2051" name="Picture 3" descr="C:\Users\erikpoll\Desktop\youtube_tos_violation_buy_views_likes_comments_favorites_subscribers_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628800"/>
            <a:ext cx="7128792" cy="4135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909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redressing </a:t>
            </a:r>
            <a:r>
              <a:rPr lang="en-US" sz="2000" dirty="0"/>
              <a:t>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Attacker creates a malicious web page that includes elements of a target website, esp. links victims can click.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With </a:t>
            </a:r>
            <a:r>
              <a:rPr lang="en-US" dirty="0">
                <a:solidFill>
                  <a:srgbClr val="0033CC"/>
                </a:solidFill>
              </a:rPr>
              <a:t>iframe (inline frame) </a:t>
            </a:r>
            <a:r>
              <a:rPr lang="en-US" dirty="0"/>
              <a:t>with content from attacked website</a:t>
            </a:r>
          </a:p>
          <a:p>
            <a:pPr lvl="1"/>
            <a:r>
              <a:rPr lang="en-US" dirty="0"/>
              <a:t>iframes allow flexible </a:t>
            </a:r>
            <a:r>
              <a:rPr lang="en-US" dirty="0">
                <a:solidFill>
                  <a:srgbClr val="008000"/>
                </a:solidFill>
              </a:rPr>
              <a:t>nesting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cropping</a:t>
            </a:r>
            <a:r>
              <a:rPr lang="en-US" dirty="0"/>
              <a:t>, and </a:t>
            </a:r>
            <a:r>
              <a:rPr lang="en-US" dirty="0">
                <a:solidFill>
                  <a:srgbClr val="008000"/>
                </a:solidFill>
              </a:rPr>
              <a:t>overlapping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approaches</a:t>
            </a:r>
          </a:p>
          <a:p>
            <a:pPr marL="0" indent="0">
              <a:buNone/>
            </a:pP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“steal” a button with non-specific text</a:t>
            </a:r>
          </a:p>
          <a:p>
            <a:pPr marL="514350" indent="-457200">
              <a:buFont typeface="+mj-lt"/>
              <a:buAutoNum type="arabicPeriod"/>
            </a:pPr>
            <a:endParaRPr lang="en-US" dirty="0">
              <a:solidFill>
                <a:srgbClr val="0033CC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make a iframe </a:t>
            </a:r>
            <a:r>
              <a:rPr lang="en-US" dirty="0">
                <a:solidFill>
                  <a:srgbClr val="008000"/>
                </a:solidFill>
              </a:rPr>
              <a:t>transparent</a:t>
            </a:r>
          </a:p>
          <a:p>
            <a:pPr marL="514350" indent="-457200">
              <a:buFont typeface="+mj-lt"/>
              <a:buAutoNum type="arabicPeriod"/>
            </a:pPr>
            <a:endParaRPr lang="en-US" dirty="0">
              <a:solidFill>
                <a:srgbClr val="008000"/>
              </a:solidFill>
            </a:endParaRPr>
          </a:p>
          <a:p>
            <a:pPr marL="57150" indent="0">
              <a:buNone/>
            </a:pPr>
            <a:endParaRPr lang="en-US" sz="1800" dirty="0"/>
          </a:p>
          <a:p>
            <a:pPr lvl="1"/>
            <a:endParaRPr lang="en-US" dirty="0">
              <a:solidFill>
                <a:srgbClr val="0033CC"/>
              </a:solidFill>
            </a:endParaRPr>
          </a:p>
          <a:p>
            <a:pPr marL="0" lvl="1" indent="0">
              <a:buNone/>
            </a:pPr>
            <a:endParaRPr lang="en-US" sz="1600" dirty="0"/>
          </a:p>
          <a:p>
            <a:endParaRPr lang="en-US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32</a:t>
            </a:fld>
            <a:endParaRPr lang="en-GB"/>
          </a:p>
        </p:txBody>
      </p:sp>
      <p:grpSp>
        <p:nvGrpSpPr>
          <p:cNvPr id="4" name="Groep 3"/>
          <p:cNvGrpSpPr/>
          <p:nvPr/>
        </p:nvGrpSpPr>
        <p:grpSpPr>
          <a:xfrm>
            <a:off x="5940152" y="3859597"/>
            <a:ext cx="2052240" cy="342900"/>
            <a:chOff x="1259632" y="4841726"/>
            <a:chExt cx="2052240" cy="342900"/>
          </a:xfrm>
        </p:grpSpPr>
        <p:pic>
          <p:nvPicPr>
            <p:cNvPr id="20482" name="Picture 2" descr="C:\Users\erikpoll\Desktop\logout-button-purple-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4841726"/>
              <a:ext cx="950913" cy="342900"/>
            </a:xfrm>
            <a:prstGeom prst="rect">
              <a:avLst/>
            </a:prstGeom>
            <a:noFill/>
          </p:spPr>
        </p:pic>
        <p:pic>
          <p:nvPicPr>
            <p:cNvPr id="20483" name="Picture 3" descr="C:\Users\erikpoll\Desktop\delete-button-purple-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4841726"/>
              <a:ext cx="900112" cy="342900"/>
            </a:xfrm>
            <a:prstGeom prst="rect">
              <a:avLst/>
            </a:prstGeom>
            <a:noFill/>
          </p:spPr>
        </p:pic>
      </p:grp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2" b="26739"/>
          <a:stretch/>
        </p:blipFill>
        <p:spPr>
          <a:xfrm>
            <a:off x="6047350" y="4333242"/>
            <a:ext cx="1011700" cy="50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Old UI redressing example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33CC"/>
                </a:solidFill>
              </a:rPr>
              <a:t>T</a:t>
            </a:r>
            <a:r>
              <a:rPr lang="en-US" dirty="0">
                <a:solidFill>
                  <a:srgbClr val="0033CC"/>
                </a:solidFill>
              </a:rPr>
              <a:t>ricking users into altering security settings of Flash</a:t>
            </a:r>
          </a:p>
          <a:p>
            <a:r>
              <a:rPr lang="en-US" sz="1800" dirty="0"/>
              <a:t>Load Adobe Flash player settings into an invisible iframe</a:t>
            </a:r>
          </a:p>
          <a:p>
            <a:r>
              <a:rPr lang="en-US" sz="1800" dirty="0"/>
              <a:t>Click will give permission for any Flash animation to use the computer's microphone and camera</a:t>
            </a:r>
            <a:endParaRPr lang="nl-NL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" name="Picture 2" descr="C:\Users\erikpoll\Desktop\UIRedrssingExample.jpg"/>
          <p:cNvPicPr>
            <a:picLocks noChangeAspect="1" noChangeArrowheads="1"/>
          </p:cNvPicPr>
          <p:nvPr/>
        </p:nvPicPr>
        <p:blipFill rotWithShape="1">
          <a:blip r:embed="rId2" cstate="print"/>
          <a:srcRect l="35099" t="-3964" r="-170" b="3964"/>
          <a:stretch/>
        </p:blipFill>
        <p:spPr bwMode="auto">
          <a:xfrm>
            <a:off x="4648833" y="2472729"/>
            <a:ext cx="3993022" cy="3495428"/>
          </a:xfrm>
          <a:prstGeom prst="rect">
            <a:avLst/>
          </a:prstGeom>
          <a:noFill/>
        </p:spPr>
      </p:pic>
      <p:pic>
        <p:nvPicPr>
          <p:cNvPr id="20" name="Picture 2" descr="https://www.macromedia.com/support/documentation/en/flashplayer/help/images/pop_privacy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48" y="4348827"/>
            <a:ext cx="3144135" cy="200752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/>
          <p:cNvCxnSpPr/>
          <p:nvPr/>
        </p:nvCxnSpPr>
        <p:spPr>
          <a:xfrm flipV="1">
            <a:off x="3491880" y="5085186"/>
            <a:ext cx="2788599" cy="1008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42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UI redressing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33CC"/>
                </a:solidFill>
              </a:rPr>
              <a:t>Trick users into confirming a financial transaction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21506" name="Picture 2" descr="C:\Users\erikpoll\Desktop\UIRedrssing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29" y="1675657"/>
            <a:ext cx="783767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UI redressing example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33CC"/>
                </a:solidFill>
              </a:rPr>
              <a:t>Trick users </a:t>
            </a:r>
            <a:r>
              <a:rPr lang="nl-NL" dirty="0" err="1">
                <a:solidFill>
                  <a:srgbClr val="0033CC"/>
                </a:solidFill>
              </a:rPr>
              <a:t>to</a:t>
            </a:r>
            <a:r>
              <a:rPr lang="nl-NL" dirty="0">
                <a:solidFill>
                  <a:srgbClr val="0033CC"/>
                </a:solidFill>
              </a:rPr>
              <a:t> login </a:t>
            </a:r>
            <a:r>
              <a:rPr lang="nl-NL" dirty="0" err="1">
                <a:solidFill>
                  <a:srgbClr val="0033CC"/>
                </a:solidFill>
              </a:rPr>
              <a:t>to</a:t>
            </a:r>
            <a:r>
              <a:rPr lang="nl-NL" dirty="0">
                <a:solidFill>
                  <a:srgbClr val="0033CC"/>
                </a:solidFill>
              </a:rPr>
              <a:t> a banking website</a:t>
            </a:r>
            <a:br>
              <a:rPr lang="nl-NL" dirty="0"/>
            </a:b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22530" name="Picture 2" descr="C:\Users\erikpoll\Desktop\Clickjacking_diagram-724769.jpg"/>
          <p:cNvPicPr>
            <a:picLocks noChangeAspect="1" noChangeArrowheads="1"/>
          </p:cNvPicPr>
          <p:nvPr/>
        </p:nvPicPr>
        <p:blipFill rotWithShape="1">
          <a:blip r:embed="rId2" cstate="print"/>
          <a:srcRect l="7299" t="5284" r="9329" b="5284"/>
          <a:stretch/>
        </p:blipFill>
        <p:spPr bwMode="auto">
          <a:xfrm>
            <a:off x="611560" y="1714474"/>
            <a:ext cx="742974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Click-jacking and UI redressing: abusing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857403"/>
          </a:xfrm>
        </p:spPr>
        <p:txBody>
          <a:bodyPr>
            <a:normAutofit/>
          </a:bodyPr>
          <a:lstStyle/>
          <a:p>
            <a:r>
              <a:rPr lang="en-US" dirty="0"/>
              <a:t>These attacks abuse trust users have in a webpage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in what they </a:t>
            </a:r>
            <a:r>
              <a:rPr lang="en-US" i="1" dirty="0">
                <a:solidFill>
                  <a:srgbClr val="008000"/>
                </a:solidFill>
              </a:rPr>
              <a:t>see </a:t>
            </a:r>
            <a:r>
              <a:rPr lang="en-US" dirty="0">
                <a:solidFill>
                  <a:srgbClr val="008000"/>
                </a:solidFill>
              </a:rPr>
              <a:t> in their browser</a:t>
            </a:r>
          </a:p>
          <a:p>
            <a:endParaRPr lang="en-US" dirty="0"/>
          </a:p>
          <a:p>
            <a:r>
              <a:rPr lang="en-US" dirty="0"/>
              <a:t>These attacks also abuse trust a web server has in the browser:</a:t>
            </a:r>
          </a:p>
          <a:p>
            <a:pPr marL="914400" lvl="2" indent="0">
              <a:buNone/>
            </a:pPr>
            <a:r>
              <a:rPr lang="en-US" dirty="0"/>
              <a:t>the web server trusts that all actions from the browser are performed </a:t>
            </a:r>
            <a:r>
              <a:rPr lang="en-US" i="1" dirty="0">
                <a:solidFill>
                  <a:srgbClr val="008000"/>
                </a:solidFill>
              </a:rPr>
              <a:t>willingly</a:t>
            </a:r>
            <a:r>
              <a:rPr lang="en-US" dirty="0">
                <a:solidFill>
                  <a:srgbClr val="008000"/>
                </a:solidFill>
              </a:rPr>
              <a:t> &amp; </a:t>
            </a:r>
            <a:r>
              <a:rPr lang="en-US" i="1" dirty="0">
                <a:solidFill>
                  <a:srgbClr val="008000"/>
                </a:solidFill>
              </a:rPr>
              <a:t>intentionally  by the user</a:t>
            </a:r>
          </a:p>
          <a:p>
            <a:pPr lvl="1"/>
            <a:endParaRPr lang="en-US" dirty="0"/>
          </a:p>
          <a:p>
            <a:r>
              <a:rPr lang="en-US" dirty="0"/>
              <a:t>Some browser will prevent users from interacting with transparent content</a:t>
            </a:r>
          </a:p>
          <a:p>
            <a:pPr marL="0" indent="0">
              <a:buNone/>
            </a:pPr>
            <a:r>
              <a:rPr lang="en-US" sz="1800" dirty="0"/>
              <a:t>        Check if your browser does at</a:t>
            </a:r>
          </a:p>
          <a:p>
            <a:pPr marL="457200" lvl="1" indent="0">
              <a:buNone/>
            </a:pPr>
            <a:r>
              <a:rPr lang="en-GB" sz="1400" dirty="0">
                <a:solidFill>
                  <a:srgbClr val="008000"/>
                </a:solidFill>
                <a:hlinkClick r:id="rId2"/>
              </a:rPr>
              <a:t>http://www.cs.ru.nl/~erikpoll/websec/demo/clickjack_some_button.html</a:t>
            </a:r>
            <a:endParaRPr lang="en-GB" sz="1400" dirty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r>
              <a:rPr lang="en-GB" sz="1400" dirty="0">
                <a:solidFill>
                  <a:srgbClr val="008000"/>
                </a:solidFill>
                <a:hlinkClick r:id="rId3"/>
              </a:rPr>
              <a:t>http://www.cs.ru.nl/~erikpoll/websec/demo/clickjack_some_button_transparent.html</a:t>
            </a:r>
            <a:r>
              <a:rPr lang="en-GB" sz="14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Countermeasures against </a:t>
            </a:r>
            <a:br>
              <a:rPr lang="en-US" b="0" dirty="0"/>
            </a:br>
            <a:r>
              <a:rPr lang="en-US" b="0" dirty="0"/>
              <a:t> UI redressing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busting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66476"/>
            <a:ext cx="8496944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Countermeasure to prevent being included as iframe:            webpage tries to bust any frames it is included in 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Example JavaScript code for frame busting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if (top!=self){</a:t>
            </a:r>
            <a:b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top.location.href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self.location.href</a:t>
            </a:r>
            <a:b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}</a:t>
            </a:r>
            <a:endParaRPr lang="en-US" dirty="0">
              <a:solidFill>
                <a:srgbClr val="008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sz="1800" dirty="0"/>
              <a:t> is the top (or outer) window in the DOM;                                                      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sz="1800" dirty="0"/>
              <a:t> is the current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an iframe executes this code, it will make itself the top window.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For a demo, see                                        </a:t>
            </a:r>
          </a:p>
          <a:p>
            <a:pPr marL="914400" lvl="2" indent="0">
              <a:buNone/>
            </a:pPr>
            <a:r>
              <a:rPr lang="en-US" sz="1600" dirty="0"/>
              <a:t>https://www.cs.ru.nl/~erikpoll/websec/demo/framebusting1.html</a:t>
            </a:r>
          </a:p>
          <a:p>
            <a:pPr marL="457200" lvl="1" indent="0">
              <a:buNone/>
            </a:pPr>
            <a:r>
              <a:rPr lang="en-US" sz="1600" dirty="0"/>
              <a:t>     which includes a frame-busting iframe</a:t>
            </a:r>
          </a:p>
          <a:p>
            <a:pPr marL="457200" lvl="1" indent="0">
              <a:buNone/>
            </a:pPr>
            <a:r>
              <a:rPr lang="en-US" sz="1600" dirty="0"/>
              <a:t>          https://www.cs.ru.nl/~erikpoll/websec/demo/framebuster.html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Lots of variations possible, some more robust than others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Busting frame busting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Recall HTML </a:t>
            </a:r>
            <a:r>
              <a:rPr lang="en-US" sz="2200" dirty="0">
                <a:solidFill>
                  <a:srgbClr val="0033CC"/>
                </a:solidFill>
              </a:rPr>
              <a:t>sandboxing</a:t>
            </a:r>
            <a:r>
              <a:rPr lang="en-US" sz="2200" dirty="0"/>
              <a:t> of </a:t>
            </a:r>
            <a:r>
              <a:rPr lang="en-US" sz="2200" dirty="0" err="1"/>
              <a:t>iframes</a:t>
            </a:r>
            <a:r>
              <a:rPr lang="en-US" sz="2200" dirty="0"/>
              <a:t> </a:t>
            </a:r>
            <a:r>
              <a:rPr lang="en-US" sz="1700" dirty="0"/>
              <a:t>(discussed 2 weeks ago):</a:t>
            </a:r>
            <a:r>
              <a:rPr lang="en-US" sz="1900" dirty="0"/>
              <a:t>         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This allows attacker to restrict capabilities of a victim iframe</a:t>
            </a:r>
          </a:p>
          <a:p>
            <a:r>
              <a:rPr lang="en-US" sz="2200" dirty="0" err="1"/>
              <a:t>eg.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7030A0"/>
                </a:solidFill>
              </a:rPr>
              <a:t>iframe</a:t>
            </a:r>
            <a:r>
              <a:rPr lang="en-US" sz="2200" dirty="0">
                <a:solidFill>
                  <a:srgbClr val="7030A0"/>
                </a:solidFill>
              </a:rPr>
              <a:t> be disallowed to change </a:t>
            </a:r>
            <a:r>
              <a:rPr lang="en-US" sz="22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top.location</a:t>
            </a:r>
            <a:endParaRPr lang="en-US" sz="22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/>
              <a:t>This can block </a:t>
            </a:r>
            <a:r>
              <a:rPr lang="en-US" sz="2200" dirty="0" err="1"/>
              <a:t>framebusting</a:t>
            </a:r>
            <a:r>
              <a:rPr lang="en-US" sz="2200" dirty="0"/>
              <a:t> scripts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 HTML code for this: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&lt;iframe sandbox="allow-scripts allow-forms"  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="facebook.html"&gt; &lt;/iframe&gt;</a:t>
            </a:r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allow-scripts</a:t>
            </a:r>
            <a:r>
              <a:rPr lang="en-US" dirty="0"/>
              <a:t>:  </a:t>
            </a:r>
            <a:r>
              <a:rPr lang="en-US" sz="1900" dirty="0"/>
              <a:t>allow scripts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allow-forms</a:t>
            </a:r>
            <a:r>
              <a:rPr lang="en-US" dirty="0"/>
              <a:t>:  </a:t>
            </a:r>
            <a:r>
              <a:rPr lang="en-US" sz="1900" dirty="0"/>
              <a:t>allow forms</a:t>
            </a:r>
            <a:endParaRPr lang="en-US" dirty="0"/>
          </a:p>
          <a:p>
            <a:pPr lvl="1"/>
            <a:r>
              <a:rPr lang="en-US" sz="1900" dirty="0"/>
              <a:t>there is no </a:t>
            </a:r>
            <a:r>
              <a:rPr lang="en-US" sz="19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allow-top-navigation</a:t>
            </a:r>
            <a:r>
              <a:rPr lang="en-US" sz="1900" dirty="0"/>
              <a:t>, so the iframe is not allowed to change of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top.location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900" dirty="0"/>
              <a:t>Attacker could also disallow script, to prevent </a:t>
            </a:r>
            <a:r>
              <a:rPr lang="en-US" sz="1900" dirty="0" err="1"/>
              <a:t>framebusting</a:t>
            </a:r>
            <a:r>
              <a:rPr lang="en-US" sz="1900" dirty="0"/>
              <a:t> scripts from running at all, but this would break more functionality.   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1900" dirty="0"/>
              <a:t>For a demo, see </a:t>
            </a:r>
            <a:r>
              <a:rPr lang="en-US" sz="1900" u="sng" dirty="0">
                <a:solidFill>
                  <a:srgbClr val="0033CC"/>
                </a:solidFill>
              </a:rPr>
              <a:t>https://www.cs.ru.nl/~erikpoll/websec/demo/framebusting2.html</a:t>
            </a:r>
          </a:p>
          <a:p>
            <a:pPr lvl="1"/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929E3-E78D-9C07-1103-9F8D246A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A0B8-F173-C2F6-930F-A298D678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classes of attacks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FC506-E34E-7710-8FB2-76C3CB34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5714" y="4147006"/>
            <a:ext cx="2133600" cy="365125"/>
          </a:xfrm>
        </p:spPr>
        <p:txBody>
          <a:bodyPr/>
          <a:lstStyle/>
          <a:p>
            <a:fld id="{AF2AEC77-7434-46CA-BE34-C63E21E2B0BF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1" name="Picture 2" descr="http://paolospaccamonti.com/prova-wordpress/wp-content/gallery/prova/generic-man.png">
            <a:extLst>
              <a:ext uri="{FF2B5EF4-FFF2-40B4-BE49-F238E27FC236}">
                <a16:creationId xmlns:a16="http://schemas.microsoft.com/office/drawing/2014/main" id="{86271EAA-F89A-B89A-7160-9C5C54C4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624" t="11426" r="39624" b="14063"/>
          <a:stretch>
            <a:fillRect/>
          </a:stretch>
        </p:blipFill>
        <p:spPr bwMode="auto">
          <a:xfrm>
            <a:off x="684478" y="2297306"/>
            <a:ext cx="870222" cy="2167536"/>
          </a:xfrm>
          <a:prstGeom prst="rect">
            <a:avLst/>
          </a:prstGeom>
          <a:noFill/>
        </p:spPr>
      </p:pic>
      <p:sp>
        <p:nvSpPr>
          <p:cNvPr id="15" name="Curved Down Arrow 27">
            <a:extLst>
              <a:ext uri="{FF2B5EF4-FFF2-40B4-BE49-F238E27FC236}">
                <a16:creationId xmlns:a16="http://schemas.microsoft.com/office/drawing/2014/main" id="{396A4604-BA40-AE14-BE84-61B1A4281E93}"/>
              </a:ext>
            </a:extLst>
          </p:cNvPr>
          <p:cNvSpPr/>
          <p:nvPr/>
        </p:nvSpPr>
        <p:spPr>
          <a:xfrm>
            <a:off x="872838" y="2001077"/>
            <a:ext cx="576064" cy="3600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89BC4E07-972D-1AE3-9A82-F7145EE9EF0F}"/>
              </a:ext>
            </a:extLst>
          </p:cNvPr>
          <p:cNvGrpSpPr/>
          <p:nvPr/>
        </p:nvGrpSpPr>
        <p:grpSpPr>
          <a:xfrm>
            <a:off x="1898250" y="3208387"/>
            <a:ext cx="1080120" cy="288032"/>
            <a:chOff x="2195736" y="5417731"/>
            <a:chExt cx="1080120" cy="288032"/>
          </a:xfrm>
        </p:grpSpPr>
        <p:cxnSp>
          <p:nvCxnSpPr>
            <p:cNvPr id="6" name="Straight Arrow Connector 16">
              <a:extLst>
                <a:ext uri="{FF2B5EF4-FFF2-40B4-BE49-F238E27FC236}">
                  <a16:creationId xmlns:a16="http://schemas.microsoft.com/office/drawing/2014/main" id="{738ABBDA-3631-5EC7-D0E9-06A6107D4274}"/>
                </a:ext>
              </a:extLst>
            </p:cNvPr>
            <p:cNvCxnSpPr/>
            <p:nvPr/>
          </p:nvCxnSpPr>
          <p:spPr>
            <a:xfrm>
              <a:off x="2267744" y="5417731"/>
              <a:ext cx="1008112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26">
              <a:extLst>
                <a:ext uri="{FF2B5EF4-FFF2-40B4-BE49-F238E27FC236}">
                  <a16:creationId xmlns:a16="http://schemas.microsoft.com/office/drawing/2014/main" id="{C4EF1ABE-149E-D326-824A-09294338631D}"/>
                </a:ext>
              </a:extLst>
            </p:cNvPr>
            <p:cNvCxnSpPr/>
            <p:nvPr/>
          </p:nvCxnSpPr>
          <p:spPr>
            <a:xfrm flipH="1">
              <a:off x="2195736" y="5705763"/>
              <a:ext cx="108012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Bliksemflits 19">
            <a:extLst>
              <a:ext uri="{FF2B5EF4-FFF2-40B4-BE49-F238E27FC236}">
                <a16:creationId xmlns:a16="http://schemas.microsoft.com/office/drawing/2014/main" id="{626309DD-0BC2-5437-2EF7-15790F21C772}"/>
              </a:ext>
            </a:extLst>
          </p:cNvPr>
          <p:cNvSpPr/>
          <p:nvPr/>
        </p:nvSpPr>
        <p:spPr>
          <a:xfrm>
            <a:off x="800830" y="1727066"/>
            <a:ext cx="360040" cy="504056"/>
          </a:xfrm>
          <a:prstGeom prst="lightningBol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6C5B15C7-7B03-F330-A96C-E6C138C5F898}"/>
              </a:ext>
            </a:extLst>
          </p:cNvPr>
          <p:cNvGrpSpPr/>
          <p:nvPr/>
        </p:nvGrpSpPr>
        <p:grpSpPr>
          <a:xfrm>
            <a:off x="3266402" y="1681701"/>
            <a:ext cx="4968552" cy="2102750"/>
            <a:chOff x="3563888" y="3891045"/>
            <a:chExt cx="4968552" cy="2102750"/>
          </a:xfrm>
        </p:grpSpPr>
        <p:cxnSp>
          <p:nvCxnSpPr>
            <p:cNvPr id="7" name="Straight Arrow Connector 17">
              <a:extLst>
                <a:ext uri="{FF2B5EF4-FFF2-40B4-BE49-F238E27FC236}">
                  <a16:creationId xmlns:a16="http://schemas.microsoft.com/office/drawing/2014/main" id="{9CD28BF9-6069-08F0-2DCD-D1D8A8C526FB}"/>
                </a:ext>
              </a:extLst>
            </p:cNvPr>
            <p:cNvCxnSpPr/>
            <p:nvPr/>
          </p:nvCxnSpPr>
          <p:spPr>
            <a:xfrm>
              <a:off x="5508104" y="5417731"/>
              <a:ext cx="1008112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8">
              <a:extLst>
                <a:ext uri="{FF2B5EF4-FFF2-40B4-BE49-F238E27FC236}">
                  <a16:creationId xmlns:a16="http://schemas.microsoft.com/office/drawing/2014/main" id="{4F1C818B-BE11-E46C-BEBF-ECCD3C6FEDB3}"/>
                </a:ext>
              </a:extLst>
            </p:cNvPr>
            <p:cNvCxnSpPr/>
            <p:nvPr/>
          </p:nvCxnSpPr>
          <p:spPr>
            <a:xfrm flipH="1">
              <a:off x="5436096" y="5705763"/>
              <a:ext cx="108012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rved Down Arrow 22">
              <a:extLst>
                <a:ext uri="{FF2B5EF4-FFF2-40B4-BE49-F238E27FC236}">
                  <a16:creationId xmlns:a16="http://schemas.microsoft.com/office/drawing/2014/main" id="{405B035E-4FEE-C789-B46D-6FB9DB0EA01C}"/>
                </a:ext>
              </a:extLst>
            </p:cNvPr>
            <p:cNvSpPr/>
            <p:nvPr/>
          </p:nvSpPr>
          <p:spPr>
            <a:xfrm>
              <a:off x="3923928" y="4553635"/>
              <a:ext cx="936104" cy="57606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6B87701-C3CF-0080-DA85-44C0ED43A6A5}"/>
                </a:ext>
              </a:extLst>
            </p:cNvPr>
            <p:cNvSpPr/>
            <p:nvPr/>
          </p:nvSpPr>
          <p:spPr>
            <a:xfrm>
              <a:off x="3563888" y="5273715"/>
              <a:ext cx="1584176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browser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(or app) </a:t>
              </a: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E606AC6-0FD5-55A0-46EF-3AB20ABEBE50}"/>
                </a:ext>
              </a:extLst>
            </p:cNvPr>
            <p:cNvSpPr/>
            <p:nvPr/>
          </p:nvSpPr>
          <p:spPr>
            <a:xfrm>
              <a:off x="6948264" y="5273715"/>
              <a:ext cx="1584176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web server</a:t>
              </a: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Bliksemflits 18">
              <a:extLst>
                <a:ext uri="{FF2B5EF4-FFF2-40B4-BE49-F238E27FC236}">
                  <a16:creationId xmlns:a16="http://schemas.microsoft.com/office/drawing/2014/main" id="{FC066A21-87FF-DCA5-DE45-1842C1E6AAE2}"/>
                </a:ext>
              </a:extLst>
            </p:cNvPr>
            <p:cNvSpPr/>
            <p:nvPr/>
          </p:nvSpPr>
          <p:spPr>
            <a:xfrm>
              <a:off x="4171972" y="4301607"/>
              <a:ext cx="360040" cy="504056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BE5EDD90-E0D4-49AB-D28F-CC2800362B9A}"/>
                </a:ext>
              </a:extLst>
            </p:cNvPr>
            <p:cNvSpPr txBox="1"/>
            <p:nvPr/>
          </p:nvSpPr>
          <p:spPr>
            <a:xfrm>
              <a:off x="4171972" y="3891045"/>
              <a:ext cx="5806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Arial Rounded MT Bold" panose="020F0704030504030204" pitchFamily="34" charset="0"/>
                </a:rPr>
                <a:t>XSS</a:t>
              </a:r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DC60353B-EC70-3A4D-E731-076B319AA307}"/>
              </a:ext>
            </a:extLst>
          </p:cNvPr>
          <p:cNvSpPr txBox="1"/>
          <p:nvPr/>
        </p:nvSpPr>
        <p:spPr>
          <a:xfrm>
            <a:off x="1232878" y="1215703"/>
            <a:ext cx="1525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Phishing</a:t>
            </a:r>
          </a:p>
          <a:p>
            <a:r>
              <a:rPr lang="en-GB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Clickjacking</a:t>
            </a:r>
          </a:p>
          <a:p>
            <a:r>
              <a:rPr lang="en-GB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UI redressing</a:t>
            </a:r>
          </a:p>
        </p:txBody>
      </p:sp>
      <p:sp>
        <p:nvSpPr>
          <p:cNvPr id="27" name="Curved Down Arrow 22">
            <a:extLst>
              <a:ext uri="{FF2B5EF4-FFF2-40B4-BE49-F238E27FC236}">
                <a16:creationId xmlns:a16="http://schemas.microsoft.com/office/drawing/2014/main" id="{EF8BF98D-9BE7-7106-6F4F-BD893655AEA2}"/>
              </a:ext>
            </a:extLst>
          </p:cNvPr>
          <p:cNvSpPr/>
          <p:nvPr/>
        </p:nvSpPr>
        <p:spPr>
          <a:xfrm>
            <a:off x="7092280" y="2413125"/>
            <a:ext cx="936104" cy="57606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Bliksemflits 18">
            <a:extLst>
              <a:ext uri="{FF2B5EF4-FFF2-40B4-BE49-F238E27FC236}">
                <a16:creationId xmlns:a16="http://schemas.microsoft.com/office/drawing/2014/main" id="{98DE4B17-984D-BE60-5287-8CBC8AAB1C39}"/>
              </a:ext>
            </a:extLst>
          </p:cNvPr>
          <p:cNvSpPr/>
          <p:nvPr/>
        </p:nvSpPr>
        <p:spPr>
          <a:xfrm>
            <a:off x="7262846" y="2127010"/>
            <a:ext cx="360040" cy="504056"/>
          </a:xfrm>
          <a:prstGeom prst="lightningBol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9" name="Tekstvak 20">
            <a:extLst>
              <a:ext uri="{FF2B5EF4-FFF2-40B4-BE49-F238E27FC236}">
                <a16:creationId xmlns:a16="http://schemas.microsoft.com/office/drawing/2014/main" id="{DC80E1FF-9B84-D5B7-EF5D-C879EFCC4778}"/>
              </a:ext>
            </a:extLst>
          </p:cNvPr>
          <p:cNvSpPr txBox="1"/>
          <p:nvPr/>
        </p:nvSpPr>
        <p:spPr>
          <a:xfrm>
            <a:off x="6769224" y="1226241"/>
            <a:ext cx="1616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 Rounded MT Bold" panose="020F0704030504030204" pitchFamily="34" charset="0"/>
              </a:rPr>
              <a:t>SQLi,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path traversal,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...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88F06D60-06C5-FC11-6F01-CCF4A09A3C21}"/>
              </a:ext>
            </a:extLst>
          </p:cNvPr>
          <p:cNvSpPr/>
          <p:nvPr/>
        </p:nvSpPr>
        <p:spPr>
          <a:xfrm>
            <a:off x="6768244" y="4556637"/>
            <a:ext cx="1584176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  <a:r>
              <a:rPr lang="en-US" baseline="30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rd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party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online API  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1" name="Straight Arrow Connector 16">
            <a:extLst>
              <a:ext uri="{FF2B5EF4-FFF2-40B4-BE49-F238E27FC236}">
                <a16:creationId xmlns:a16="http://schemas.microsoft.com/office/drawing/2014/main" id="{094F3525-87C1-E400-359B-799077E00EDC}"/>
              </a:ext>
            </a:extLst>
          </p:cNvPr>
          <p:cNvCxnSpPr>
            <a:cxnSpLocks/>
          </p:cNvCxnSpPr>
          <p:nvPr/>
        </p:nvCxnSpPr>
        <p:spPr>
          <a:xfrm>
            <a:off x="7326753" y="3906706"/>
            <a:ext cx="0" cy="52416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6">
            <a:extLst>
              <a:ext uri="{FF2B5EF4-FFF2-40B4-BE49-F238E27FC236}">
                <a16:creationId xmlns:a16="http://schemas.microsoft.com/office/drawing/2014/main" id="{E63E8E91-426E-996D-F69E-AD7911B5C1B1}"/>
              </a:ext>
            </a:extLst>
          </p:cNvPr>
          <p:cNvCxnSpPr>
            <a:cxnSpLocks/>
          </p:cNvCxnSpPr>
          <p:nvPr/>
        </p:nvCxnSpPr>
        <p:spPr>
          <a:xfrm flipV="1">
            <a:off x="7577714" y="3869774"/>
            <a:ext cx="0" cy="54943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rved Down Arrow 22">
            <a:extLst>
              <a:ext uri="{FF2B5EF4-FFF2-40B4-BE49-F238E27FC236}">
                <a16:creationId xmlns:a16="http://schemas.microsoft.com/office/drawing/2014/main" id="{4675ED1A-300F-743F-E6F1-F4616E97207B}"/>
              </a:ext>
            </a:extLst>
          </p:cNvPr>
          <p:cNvSpPr/>
          <p:nvPr/>
        </p:nvSpPr>
        <p:spPr>
          <a:xfrm rot="4207299">
            <a:off x="8102264" y="4390772"/>
            <a:ext cx="936104" cy="57606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Bliksemflits 18">
            <a:extLst>
              <a:ext uri="{FF2B5EF4-FFF2-40B4-BE49-F238E27FC236}">
                <a16:creationId xmlns:a16="http://schemas.microsoft.com/office/drawing/2014/main" id="{5ED01F6D-9F28-1958-41D7-6DA8280C377A}"/>
              </a:ext>
            </a:extLst>
          </p:cNvPr>
          <p:cNvSpPr/>
          <p:nvPr/>
        </p:nvSpPr>
        <p:spPr>
          <a:xfrm>
            <a:off x="8467779" y="3819528"/>
            <a:ext cx="360040" cy="504056"/>
          </a:xfrm>
          <a:prstGeom prst="lightningBol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8" name="Thought Bubble: Cloud 37">
            <a:extLst>
              <a:ext uri="{FF2B5EF4-FFF2-40B4-BE49-F238E27FC236}">
                <a16:creationId xmlns:a16="http://schemas.microsoft.com/office/drawing/2014/main" id="{DE39295D-4FF0-7ADD-59A5-3D70F68C02D2}"/>
              </a:ext>
            </a:extLst>
          </p:cNvPr>
          <p:cNvSpPr/>
          <p:nvPr/>
        </p:nvSpPr>
        <p:spPr>
          <a:xfrm>
            <a:off x="737343" y="4983117"/>
            <a:ext cx="2798858" cy="1435342"/>
          </a:xfrm>
          <a:prstGeom prst="cloudCallout">
            <a:avLst>
              <a:gd name="adj1" fmla="val -25382"/>
              <a:gd name="adj2" fmla="val -81847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Can you </a:t>
            </a:r>
            <a:r>
              <a:rPr lang="en-US" sz="20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trust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what you see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8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624736" cy="922114"/>
          </a:xfrm>
        </p:spPr>
        <p:txBody>
          <a:bodyPr/>
          <a:lstStyle/>
          <a:p>
            <a:r>
              <a:rPr lang="en-US" dirty="0"/>
              <a:t>Better solution: X-Frame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X-Frame-Options</a:t>
            </a:r>
            <a:r>
              <a:rPr lang="en-US" dirty="0"/>
              <a:t> in HTTP response header introduced to indicate if webpage can be loaded as iframe  </a:t>
            </a:r>
          </a:p>
          <a:p>
            <a:r>
              <a:rPr lang="en-US" dirty="0"/>
              <a:t>Possible values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DENY</a:t>
            </a:r>
            <a:r>
              <a:rPr lang="en-US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                      never allowed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SAMEORIGIN</a:t>
            </a:r>
            <a:r>
              <a:rPr lang="en-US" dirty="0"/>
              <a:t>              only allowed if other page has same origin</a:t>
            </a:r>
          </a:p>
          <a:p>
            <a:pPr marL="457200" lvl="1" indent="0">
              <a:buNone/>
            </a:pPr>
            <a:r>
              <a:rPr lang="en-GB" sz="18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ALLOW-FROM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i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400" b="1" i="1" dirty="0" err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GB" sz="2400" b="1" i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dirty="0"/>
              <a:t>only allowed for specific URL </a:t>
            </a:r>
            <a:r>
              <a:rPr lang="en-GB" sz="1800" dirty="0"/>
              <a:t>(Only         ?)</a:t>
            </a:r>
            <a:endParaRPr lang="en-US" sz="1800" dirty="0"/>
          </a:p>
          <a:p>
            <a:endParaRPr lang="en-US" sz="1800" dirty="0"/>
          </a:p>
          <a:p>
            <a:r>
              <a:rPr lang="en-US" dirty="0"/>
              <a:t>Simpler than using JavaScript for  frame busting,                                     and cannot be disabled with HTML sandboxing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CSP (Content Server Policy) </a:t>
            </a:r>
            <a:r>
              <a:rPr lang="en-GB" dirty="0"/>
              <a:t>also provides ways to do this,                   but given the complexity of CSP, many sites continue to use                               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X-Frame-Options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24578" name="Picture 2" descr="C:\Users\erikpoll\Desktop\browser_logos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6672"/>
            <a:ext cx="1872208" cy="349982"/>
          </a:xfrm>
          <a:prstGeom prst="rect">
            <a:avLst/>
          </a:prstGeom>
          <a:noFill/>
        </p:spPr>
      </p:pic>
      <p:pic>
        <p:nvPicPr>
          <p:cNvPr id="24579" name="Picture 3" descr="C:\Users\erikpoll\Desktop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7064" y="3061055"/>
            <a:ext cx="288032" cy="280831"/>
          </a:xfrm>
          <a:prstGeom prst="rect">
            <a:avLst/>
          </a:prstGeom>
          <a:noFill/>
        </p:spPr>
      </p:pic>
      <p:pic>
        <p:nvPicPr>
          <p:cNvPr id="24580" name="Picture 4" descr="C:\Users\erikpoll\Desktop\firefox-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719" y="3068960"/>
            <a:ext cx="293345" cy="27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Browser protection against UI redressing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Firefox extension </a:t>
            </a:r>
            <a:r>
              <a:rPr lang="en-US" dirty="0" err="1"/>
              <a:t>NoScript</a:t>
            </a:r>
            <a:r>
              <a:rPr lang="en-US" dirty="0"/>
              <a:t> has a </a:t>
            </a:r>
            <a:r>
              <a:rPr lang="en-US" dirty="0" err="1">
                <a:solidFill>
                  <a:srgbClr val="0033CC"/>
                </a:solidFill>
              </a:rPr>
              <a:t>ClearClick</a:t>
            </a:r>
            <a:r>
              <a:rPr lang="en-US" dirty="0"/>
              <a:t> option, </a:t>
            </a:r>
            <a:br>
              <a:rPr lang="en-US" dirty="0"/>
            </a:br>
            <a:r>
              <a:rPr lang="en-US" dirty="0"/>
              <a:t>that warns the user when clicking or typing on hidden elements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How</a:t>
            </a:r>
            <a:r>
              <a:rPr lang="en-US" dirty="0"/>
              <a:t> this works:</a:t>
            </a:r>
          </a:p>
          <a:p>
            <a:r>
              <a:rPr lang="en-US" sz="1800" dirty="0"/>
              <a:t>Activated when user clicks on  </a:t>
            </a:r>
            <a:br>
              <a:rPr lang="en-US" sz="1800" dirty="0"/>
            </a:br>
            <a:r>
              <a:rPr lang="en-US" sz="1800" dirty="0"/>
              <a:t>object in an </a:t>
            </a:r>
            <a:r>
              <a:rPr lang="en-US" sz="1800" dirty="0" err="1"/>
              <a:t>iframe</a:t>
            </a:r>
            <a:endParaRPr lang="en-US" sz="1800" dirty="0"/>
          </a:p>
          <a:p>
            <a:r>
              <a:rPr lang="en-US" sz="1800" dirty="0"/>
              <a:t>Comparison made between </a:t>
            </a:r>
            <a:br>
              <a:rPr lang="en-US" sz="1800" dirty="0"/>
            </a:br>
            <a:r>
              <a:rPr lang="en-US" sz="1800" dirty="0"/>
              <a:t>screenshots of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/>
              <a:t>the web page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/>
              <a:t>the web page with any </a:t>
            </a:r>
            <a:br>
              <a:rPr lang="en-US" sz="1800" dirty="0"/>
            </a:br>
            <a:r>
              <a:rPr lang="en-US" sz="1800" dirty="0"/>
              <a:t>opaqueness/transparency </a:t>
            </a:r>
            <a:br>
              <a:rPr lang="en-US" sz="1800" dirty="0"/>
            </a:br>
            <a:r>
              <a:rPr lang="en-US" sz="1800" dirty="0"/>
              <a:t>in </a:t>
            </a:r>
            <a:r>
              <a:rPr lang="en-US" sz="1800" dirty="0" err="1"/>
              <a:t>iframe</a:t>
            </a:r>
            <a:r>
              <a:rPr lang="en-US" sz="1800" dirty="0"/>
              <a:t> turned off</a:t>
            </a:r>
          </a:p>
          <a:p>
            <a:r>
              <a:rPr lang="en-US" sz="1800" dirty="0"/>
              <a:t>If screenshots differ, user is warned</a:t>
            </a:r>
            <a:br>
              <a:rPr lang="en-US" sz="1800" dirty="0"/>
            </a:br>
            <a:r>
              <a:rPr lang="en-US" sz="1800" dirty="0"/>
              <a:t>and screenshot is shown so user can</a:t>
            </a:r>
            <a:br>
              <a:rPr lang="en-US" sz="1800" dirty="0"/>
            </a:br>
            <a:r>
              <a:rPr lang="en-US" sz="1800" dirty="0"/>
              <a:t>evaluate it themselves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1"/>
            <a:ext cx="39147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CSRF protection &amp; UI re-dressing</a:t>
            </a:r>
            <a:endParaRPr lang="en-GB" sz="2800" b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348211-7F90-3CB8-B17A-F7EE7A1E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UI re-dressing attacks try to trick users into clicking link on re-dressed </a:t>
            </a:r>
            <a:r>
              <a:rPr lang="en-US" dirty="0" err="1"/>
              <a:t>iframes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Couldn’t some of the protection measures against CSRF help here?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49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Recall: Countermeasures against CSRF </a:t>
            </a:r>
            <a:r>
              <a:rPr lang="en-GB" sz="2000" dirty="0"/>
              <a:t>[week 2 &amp; 3]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10754"/>
            <a:ext cx="8363272" cy="49434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Courier New" pitchFamily="49" charset="0"/>
              </a:rPr>
              <a:t>Let client re-authenticate before important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Courier New" pitchFamily="49" charset="0"/>
              </a:rPr>
              <a:t>Keep sessions short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Courier New" pitchFamily="49" charset="0"/>
              </a:rPr>
              <a:t>Anti-</a:t>
            </a:r>
            <a:r>
              <a:rPr lang="en-US" sz="1800" dirty="0">
                <a:solidFill>
                  <a:srgbClr val="0033CC"/>
                </a:solidFill>
                <a:cs typeface="Courier New" pitchFamily="49" charset="0"/>
              </a:rPr>
              <a:t>CSRF token </a:t>
            </a:r>
            <a:r>
              <a:rPr lang="en-US" sz="1800" dirty="0">
                <a:cs typeface="Courier New" pitchFamily="49" charset="0"/>
              </a:rPr>
              <a:t>[aka </a:t>
            </a:r>
            <a:r>
              <a:rPr lang="en-US" sz="1800" dirty="0">
                <a:solidFill>
                  <a:srgbClr val="0033CC"/>
                </a:solidFill>
                <a:cs typeface="Courier New" pitchFamily="49" charset="0"/>
              </a:rPr>
              <a:t>Tokenization</a:t>
            </a:r>
            <a:r>
              <a:rPr lang="en-US" sz="1800" dirty="0">
                <a:cs typeface="Courier New" pitchFamily="49" charset="0"/>
              </a:rPr>
              <a:t>]</a:t>
            </a:r>
          </a:p>
          <a:p>
            <a:pPr lvl="1"/>
            <a:r>
              <a:rPr lang="en-US" sz="1800" dirty="0">
                <a:cs typeface="Courier New" pitchFamily="49" charset="0"/>
              </a:rPr>
              <a:t>an unpredictable </a:t>
            </a:r>
            <a:r>
              <a:rPr lang="en-US" sz="1800" dirty="0">
                <a:solidFill>
                  <a:srgbClr val="0033CC"/>
                </a:solidFill>
                <a:cs typeface="Courier New" pitchFamily="49" charset="0"/>
              </a:rPr>
              <a:t>CSRF token </a:t>
            </a:r>
            <a:r>
              <a:rPr lang="en-US" sz="1800" dirty="0">
                <a:cs typeface="Courier New" pitchFamily="49" charset="0"/>
              </a:rPr>
              <a:t>as hidden parameter in requests </a:t>
            </a:r>
            <a:br>
              <a:rPr lang="en-US" sz="1800" dirty="0">
                <a:cs typeface="Courier New" pitchFamily="49" charset="0"/>
              </a:rPr>
            </a:br>
            <a:r>
              <a:rPr lang="en-US" sz="1800" dirty="0">
                <a:cs typeface="Courier New" pitchFamily="49" charset="0"/>
              </a:rPr>
              <a:t> that changes every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Courier New" pitchFamily="49" charset="0"/>
              </a:rPr>
              <a:t>Looking at the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Referer</a:t>
            </a:r>
            <a:r>
              <a:rPr lang="en-US" sz="1800" dirty="0">
                <a:cs typeface="Courier New" pitchFamily="49" charset="0"/>
              </a:rPr>
              <a:t> or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Origin</a:t>
            </a:r>
            <a:r>
              <a:rPr lang="en-US" sz="1800" dirty="0">
                <a:cs typeface="Courier New" pitchFamily="49" charset="0"/>
              </a:rPr>
              <a:t> headers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Courier New" pitchFamily="49" charset="0"/>
              </a:rPr>
              <a:t>Setting 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800" dirty="0">
                <a:cs typeface="Courier New" pitchFamily="49" charset="0"/>
              </a:rPr>
              <a:t> flag for cookies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Courier New" pitchFamily="49" charset="0"/>
              </a:rPr>
              <a:t>Check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1800" dirty="0">
                <a:cs typeface="Courier New" pitchFamily="49" charset="0"/>
              </a:rPr>
              <a:t> header to spot cross site requests server-side</a:t>
            </a:r>
          </a:p>
          <a:p>
            <a:pPr lvl="1"/>
            <a:endParaRPr lang="en-US" sz="105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i="1" dirty="0">
                <a:cs typeface="Courier New" pitchFamily="49" charset="0"/>
              </a:rPr>
              <a:t>Which of these help against UI redressing?</a:t>
            </a:r>
          </a:p>
          <a:p>
            <a:r>
              <a:rPr lang="en-US" sz="1800" dirty="0">
                <a:cs typeface="Courier New" pitchFamily="49" charset="0"/>
              </a:rPr>
              <a:t>1&amp;2 obviously help</a:t>
            </a:r>
          </a:p>
          <a:p>
            <a:r>
              <a:rPr lang="en-US" sz="1800" dirty="0">
                <a:cs typeface="Courier New" pitchFamily="49" charset="0"/>
              </a:rPr>
              <a:t>3 does not help: if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mafia.com</a:t>
            </a:r>
            <a:r>
              <a:rPr lang="en-US" sz="1800" b="1" dirty="0">
                <a:cs typeface="Courier New" pitchFamily="49" charset="0"/>
              </a:rPr>
              <a:t> </a:t>
            </a:r>
            <a:r>
              <a:rPr lang="en-US" sz="1800" dirty="0">
                <a:cs typeface="Courier New" pitchFamily="49" charset="0"/>
              </a:rPr>
              <a:t>webpage loads ‘fresh’ </a:t>
            </a:r>
            <a:r>
              <a:rPr lang="en-US" sz="1800" dirty="0" err="1">
                <a:cs typeface="Courier New" pitchFamily="49" charset="0"/>
              </a:rPr>
              <a:t>iframes</a:t>
            </a:r>
            <a:r>
              <a:rPr lang="en-US" sz="1800" dirty="0">
                <a:cs typeface="Courier New" pitchFamily="49" charset="0"/>
              </a:rPr>
              <a:t> from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bank.com</a:t>
            </a:r>
            <a:r>
              <a:rPr lang="en-US" sz="1800" dirty="0">
                <a:cs typeface="Courier New" pitchFamily="49" charset="0"/>
              </a:rPr>
              <a:t>, links inside those </a:t>
            </a:r>
            <a:r>
              <a:rPr lang="en-US" sz="1800" dirty="0" err="1">
                <a:cs typeface="Courier New" pitchFamily="49" charset="0"/>
              </a:rPr>
              <a:t>iframes</a:t>
            </a:r>
            <a:r>
              <a:rPr lang="en-US" sz="1800" dirty="0">
                <a:cs typeface="Courier New" pitchFamily="49" charset="0"/>
              </a:rPr>
              <a:t> probably have valid tokens.</a:t>
            </a:r>
          </a:p>
          <a:p>
            <a:r>
              <a:rPr lang="en-US" sz="1800" dirty="0">
                <a:cs typeface="Courier New" pitchFamily="49" charset="0"/>
              </a:rPr>
              <a:t>4-6 help, but what counts as same site for 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800" dirty="0">
                <a:cs typeface="Courier New" pitchFamily="49" charset="0"/>
              </a:rPr>
              <a:t> or cross-origin for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1800" dirty="0">
                <a:cs typeface="Courier New" pitchFamily="49" charset="0"/>
              </a:rPr>
              <a:t> gets confusing! See example on next slide.</a:t>
            </a:r>
          </a:p>
          <a:p>
            <a:pPr marL="0" indent="0">
              <a:buNone/>
            </a:pPr>
            <a:endParaRPr lang="en-US" sz="1800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27F9-A5CA-FCFF-F021-68884E7C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vs UI redressing: defenses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88F7-B35F-40CA-68AF-95BC46ACE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CSRF attack</a:t>
            </a:r>
            <a:r>
              <a:rPr lang="en-US" sz="1600" dirty="0"/>
              <a:t>: suppose a webpage from </a:t>
            </a:r>
            <a:r>
              <a:rPr lang="en-US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mafia.com </a:t>
            </a:r>
            <a:r>
              <a:rPr lang="en-US" sz="1600" dirty="0"/>
              <a:t>(or HTML email sent by mafia) includes a </a:t>
            </a:r>
            <a:r>
              <a:rPr lang="en-US" sz="1600" dirty="0">
                <a:solidFill>
                  <a:srgbClr val="0033CC"/>
                </a:solidFill>
              </a:rPr>
              <a:t>link</a:t>
            </a:r>
            <a:r>
              <a:rPr lang="en-US" sz="1600" dirty="0"/>
              <a:t> to 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bank.com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 Narrow" panose="020B0606020202030204" pitchFamily="34" charset="0"/>
              </a:rPr>
              <a:t>      &lt;html&gt;  . . .  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  &lt;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img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scr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=“http://bank.com/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transfer?amount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=1000 &amp;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toAccount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=52.12.57.76”&gt;&lt;/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img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&gt;   </a:t>
            </a:r>
            <a:endParaRPr lang="en-US" sz="16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 Narrow" panose="020B0606020202030204" pitchFamily="34" charset="0"/>
              </a:rPr>
              <a:t>      &lt;/html&gt;</a:t>
            </a:r>
          </a:p>
          <a:p>
            <a:pPr marL="0" indent="0">
              <a:buNone/>
            </a:pPr>
            <a:endParaRPr lang="en-US" sz="9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i="1" dirty="0"/>
              <a:t>Do </a:t>
            </a:r>
            <a:r>
              <a:rPr lang="en-US" sz="16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600" dirty="0">
                <a:cs typeface="Courier New" panose="02070309020205020404" pitchFamily="49" charset="0"/>
              </a:rPr>
              <a:t> ,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1600" i="1" dirty="0">
                <a:cs typeface="Courier New" panose="02070309020205020404" pitchFamily="49" charset="0"/>
              </a:rPr>
              <a:t>  and anti-CSRF tokens help?</a:t>
            </a:r>
            <a:endParaRPr lang="en-US" sz="1600" i="1" dirty="0">
              <a:latin typeface="Arial Narrow" panose="020B0606020202030204" pitchFamily="34" charset="0"/>
            </a:endParaRPr>
          </a:p>
          <a:p>
            <a:r>
              <a:rPr lang="en-US" sz="1600" dirty="0"/>
              <a:t>If bank cookies are declared as </a:t>
            </a:r>
            <a:r>
              <a:rPr lang="en-US" sz="16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600" dirty="0"/>
              <a:t>, browser will not attach these cookies if link is clicked </a:t>
            </a:r>
          </a:p>
          <a:p>
            <a:r>
              <a:rPr lang="en-US" sz="1600" dirty="0"/>
              <a:t>Also, browser will mark this request as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cross-origin</a:t>
            </a:r>
            <a:r>
              <a:rPr lang="en-US" sz="1600" dirty="0"/>
              <a:t> with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1600" dirty="0">
                <a:cs typeface="Courier New" panose="02070309020205020404" pitchFamily="49" charset="0"/>
              </a:rPr>
              <a:t>   </a:t>
            </a:r>
          </a:p>
          <a:p>
            <a:r>
              <a:rPr lang="en-US" sz="1600" dirty="0">
                <a:cs typeface="Courier New" panose="02070309020205020404" pitchFamily="49" charset="0"/>
              </a:rPr>
              <a:t>If bank includes anti-CSRF tokens in links, e.g. the link should be </a:t>
            </a:r>
            <a:br>
              <a:rPr lang="en-US" sz="1800" dirty="0">
                <a:cs typeface="Courier New" panose="02070309020205020404" pitchFamily="49" charset="0"/>
              </a:rPr>
            </a:br>
            <a:r>
              <a:rPr lang="en-US" sz="1600" dirty="0"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http://bank.com/transfer?amount=1000 &amp;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toAccount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=52.12.57.76&amp;</a:t>
            </a:r>
            <a:r>
              <a:rPr lang="en-US" sz="1600" b="1" dirty="0">
                <a:solidFill>
                  <a:srgbClr val="0033CC"/>
                </a:solidFill>
                <a:latin typeface="Arial Narrow" panose="020B0606020202030204" pitchFamily="34" charset="0"/>
                <a:cs typeface="Courier New" pitchFamily="49" charset="0"/>
              </a:rPr>
              <a:t>token=097123571</a:t>
            </a:r>
            <a:r>
              <a:rPr lang="en-US" sz="1600" dirty="0">
                <a:solidFill>
                  <a:srgbClr val="0033CC"/>
                </a:solidFill>
                <a:cs typeface="Courier New" panose="02070309020205020404" pitchFamily="49" charset="0"/>
              </a:rPr>
              <a:t> </a:t>
            </a:r>
            <a:br>
              <a:rPr lang="en-US" sz="1600" dirty="0">
                <a:solidFill>
                  <a:srgbClr val="0033CC"/>
                </a:solidFill>
                <a:cs typeface="Courier New" panose="02070309020205020404" pitchFamily="49" charset="0"/>
              </a:rPr>
            </a:br>
            <a:r>
              <a:rPr lang="en-US" sz="1600" dirty="0">
                <a:cs typeface="Courier New" panose="02070309020205020404" pitchFamily="49" charset="0"/>
              </a:rPr>
              <a:t>the mafia people have no way of predicting a valid value for that token </a:t>
            </a:r>
          </a:p>
          <a:p>
            <a:pPr marL="0" indent="0">
              <a:buNone/>
            </a:pPr>
            <a:endParaRPr lang="en-US" sz="16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cs typeface="Courier New" panose="02070309020205020404" pitchFamily="49" charset="0"/>
              </a:rPr>
              <a:t>So all these </a:t>
            </a:r>
            <a:r>
              <a:rPr lang="en-US" sz="1600" dirty="0" err="1">
                <a:cs typeface="Courier New" panose="02070309020205020404" pitchFamily="49" charset="0"/>
              </a:rPr>
              <a:t>defences</a:t>
            </a:r>
            <a:r>
              <a:rPr lang="en-US" sz="1600" dirty="0">
                <a:cs typeface="Courier New" panose="02070309020205020404" pitchFamily="49" charset="0"/>
              </a:rPr>
              <a:t> help against this CSRF attack.</a:t>
            </a:r>
          </a:p>
          <a:p>
            <a:pPr marL="0" indent="0">
              <a:buNone/>
            </a:pPr>
            <a:endParaRPr lang="en-US" sz="16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cs typeface="Courier New" panose="02070309020205020404" pitchFamily="49" charset="0"/>
              </a:rPr>
              <a:t>(Btw, it is unlikely that a bank transfer could be done with a simple GET request.)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0734B-3270-B13E-11A0-9B00DBE1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AA77-A75C-8B1D-1123-138AE855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27F9-A5CA-FCFF-F021-68884E7C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vs UI redressing: defenses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88F7-B35F-40CA-68AF-95BC46ACE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5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UI redressing</a:t>
            </a:r>
            <a:r>
              <a:rPr lang="en-US" sz="1600" dirty="0"/>
              <a:t>: suppose a webpage from </a:t>
            </a:r>
            <a:r>
              <a:rPr lang="en-US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mafia.com </a:t>
            </a:r>
            <a:r>
              <a:rPr lang="en-US" sz="1600" dirty="0"/>
              <a:t>includes </a:t>
            </a:r>
            <a:r>
              <a:rPr lang="en-US" sz="1600" dirty="0" err="1">
                <a:solidFill>
                  <a:srgbClr val="0033CC"/>
                </a:solidFill>
              </a:rPr>
              <a:t>iframe</a:t>
            </a:r>
            <a:r>
              <a:rPr lang="en-US" sz="1600" dirty="0"/>
              <a:t> from </a:t>
            </a:r>
            <a:r>
              <a:rPr lang="en-US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bank.com</a:t>
            </a:r>
            <a:endParaRPr lang="en-US" sz="16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 Narrow" panose="020B0606020202030204" pitchFamily="34" charset="0"/>
              </a:rPr>
              <a:t>    &lt;html&gt;  . . . </a:t>
            </a:r>
            <a:endParaRPr lang="en-US" sz="16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 Narrow" panose="020B0606020202030204" pitchFamily="34" charset="0"/>
              </a:rPr>
              <a:t>         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&lt;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iframe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src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=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http://bank.com/</a:t>
            </a:r>
            <a:r>
              <a:rPr lang="en-US" sz="1600" b="1" dirty="0" err="1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somepage.html?param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itchFamily="49" charset="0"/>
              </a:rPr>
              <a:t>=...&gt;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&lt;/iframe&gt;</a:t>
            </a:r>
          </a:p>
          <a:p>
            <a:pPr marL="0" indent="0">
              <a:buNone/>
            </a:pPr>
            <a:r>
              <a:rPr lang="en-US" sz="1600" b="1" dirty="0">
                <a:latin typeface="Arial Narrow" panose="020B0606020202030204" pitchFamily="34" charset="0"/>
              </a:rPr>
              <a:t>     &lt;/html&gt;</a:t>
            </a:r>
          </a:p>
          <a:p>
            <a:pPr marL="0" indent="0">
              <a:buNone/>
            </a:pPr>
            <a:endParaRPr lang="en-US" sz="1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i="1" dirty="0"/>
              <a:t>Do </a:t>
            </a:r>
            <a:r>
              <a:rPr lang="en-US" sz="16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600" dirty="0">
                <a:cs typeface="Courier New" panose="02070309020205020404" pitchFamily="49" charset="0"/>
              </a:rPr>
              <a:t> ,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1600" i="1" dirty="0">
                <a:cs typeface="Courier New" panose="02070309020205020404" pitchFamily="49" charset="0"/>
              </a:rPr>
              <a:t>  and anti-CSRF tokens help?</a:t>
            </a:r>
            <a:endParaRPr lang="en-US" sz="1600" i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05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dirty="0"/>
              <a:t>For the request to retrieve this </a:t>
            </a:r>
            <a:r>
              <a:rPr lang="en-US" sz="1600" dirty="0" err="1"/>
              <a:t>iframe</a:t>
            </a:r>
            <a:r>
              <a:rPr lang="en-US" sz="1600" dirty="0"/>
              <a:t>:</a:t>
            </a:r>
          </a:p>
          <a:p>
            <a:r>
              <a:rPr lang="en-US" sz="1600" dirty="0"/>
              <a:t>if bank cookies are declared as </a:t>
            </a:r>
            <a:r>
              <a:rPr lang="en-US" sz="16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600" dirty="0"/>
              <a:t>, browser will not attach these cookies to that request</a:t>
            </a:r>
          </a:p>
          <a:p>
            <a:r>
              <a:rPr lang="en-US" sz="1600" dirty="0"/>
              <a:t>Also, the browser will mark this request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cross-origin</a:t>
            </a:r>
            <a:r>
              <a:rPr lang="en-US" sz="1600" dirty="0"/>
              <a:t> as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1600" dirty="0">
                <a:cs typeface="Courier New" panose="02070309020205020404" pitchFamily="49" charset="0"/>
              </a:rPr>
              <a:t>   </a:t>
            </a:r>
            <a:endParaRPr lang="en-US" sz="16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700" dirty="0"/>
              <a:t>Suppose that</a:t>
            </a:r>
            <a:r>
              <a:rPr lang="en-US" sz="1600" dirty="0"/>
              <a:t> there are links inside the </a:t>
            </a:r>
            <a:r>
              <a:rPr lang="en-US" sz="1600" dirty="0" err="1"/>
              <a:t>iframe</a:t>
            </a:r>
            <a:r>
              <a:rPr lang="en-US" sz="1600" dirty="0"/>
              <a:t>, i.e. inside </a:t>
            </a:r>
            <a:r>
              <a:rPr lang="en-US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somepage.html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/>
              <a:t>These links may have a valid value for the anti-CSRF token</a:t>
            </a:r>
          </a:p>
          <a:p>
            <a:r>
              <a:rPr lang="en-US" sz="1600" dirty="0"/>
              <a:t>If user click these links, the browser will </a:t>
            </a:r>
            <a:r>
              <a:rPr lang="en-US" sz="1600" i="1" dirty="0">
                <a:solidFill>
                  <a:srgbClr val="7030A0"/>
                </a:solidFill>
              </a:rPr>
              <a:t>not</a:t>
            </a:r>
            <a:r>
              <a:rPr lang="en-US" sz="1600" dirty="0"/>
              <a:t>  attach </a:t>
            </a:r>
            <a:r>
              <a:rPr lang="en-US" sz="16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600" dirty="0"/>
              <a:t> cookies and declare the request as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cross-origin</a:t>
            </a:r>
            <a:r>
              <a:rPr lang="en-US" sz="1600" dirty="0"/>
              <a:t> with </a:t>
            </a:r>
            <a:r>
              <a:rPr lang="en-US" sz="16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1600" dirty="0"/>
              <a:t>. </a:t>
            </a:r>
            <a:br>
              <a:rPr lang="en-US" sz="1600" dirty="0"/>
            </a:br>
            <a:r>
              <a:rPr lang="en-US" sz="1600" dirty="0"/>
              <a:t>This may seem counterintuitive, as the </a:t>
            </a:r>
            <a:r>
              <a:rPr lang="en-US" sz="1600" dirty="0" err="1"/>
              <a:t>iframe</a:t>
            </a:r>
            <a:r>
              <a:rPr lang="en-US" sz="1600" dirty="0"/>
              <a:t> comes from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bank.com</a:t>
            </a:r>
            <a:r>
              <a:rPr lang="en-US" sz="1600" dirty="0"/>
              <a:t>, but the </a:t>
            </a:r>
            <a:r>
              <a:rPr lang="en-US" sz="1600" dirty="0">
                <a:solidFill>
                  <a:srgbClr val="7030A0"/>
                </a:solidFill>
              </a:rPr>
              <a:t>domain of the </a:t>
            </a:r>
            <a:r>
              <a:rPr lang="en-US" sz="1600" i="1" dirty="0">
                <a:solidFill>
                  <a:srgbClr val="7030A0"/>
                </a:solidFill>
              </a:rPr>
              <a:t>webpage</a:t>
            </a:r>
            <a:r>
              <a:rPr lang="en-US" sz="1600" dirty="0"/>
              <a:t>, here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mafia.com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030A0"/>
                </a:solidFill>
              </a:rPr>
              <a:t>not the domain of the </a:t>
            </a:r>
            <a:r>
              <a:rPr lang="en-US" sz="1600" i="1" dirty="0" err="1">
                <a:solidFill>
                  <a:srgbClr val="7030A0"/>
                </a:solidFill>
              </a:rPr>
              <a:t>iframe</a:t>
            </a:r>
            <a:r>
              <a:rPr lang="en-US" sz="1600" dirty="0"/>
              <a:t>, determines how the browser deals with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SameSite</a:t>
            </a:r>
            <a:r>
              <a:rPr lang="en-US" sz="1600" dirty="0"/>
              <a:t> and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Sec-Fetch-Site</a:t>
            </a:r>
            <a:r>
              <a:rPr lang="en-US" sz="1600" dirty="0"/>
              <a:t>  </a:t>
            </a:r>
          </a:p>
          <a:p>
            <a:pPr marL="0" indent="0">
              <a:buNone/>
            </a:pP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0734B-3270-B13E-11A0-9B00DBE1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AA77-A75C-8B1D-1123-138AE855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CSRF revisited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Example clickjacking attack: </a:t>
            </a:r>
            <a:br>
              <a:rPr lang="en-GB" sz="2400" i="1" dirty="0"/>
            </a:br>
            <a:r>
              <a:rPr lang="en-GB" sz="2000" i="1" dirty="0"/>
              <a:t>with age confirmation check</a:t>
            </a:r>
            <a:endParaRPr lang="en-GB" sz="24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047452"/>
            <a:ext cx="5127815" cy="338965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5516" r="8264" b="11538"/>
          <a:stretch/>
        </p:blipFill>
        <p:spPr>
          <a:xfrm>
            <a:off x="4248490" y="3957575"/>
            <a:ext cx="443831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94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Example clickjacking attack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82848"/>
            <a:ext cx="8229600" cy="558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Inspecting HTML source to see what you are actually clicking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/>
              <a:t>Inspecting contents of these Amazon S3 buckets leads to </a:t>
            </a:r>
          </a:p>
          <a:p>
            <a:pPr marL="400050" lvl="1" indent="0">
              <a:buNone/>
            </a:pPr>
            <a:r>
              <a:rPr lang="en-GB" sz="1800" b="1" dirty="0">
                <a:latin typeface="Arial Narrow" panose="020B0606020202030204" pitchFamily="34" charset="0"/>
              </a:rPr>
              <a:t>https://</a:t>
            </a:r>
            <a:r>
              <a:rPr lang="en-GB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mobile</a:t>
            </a:r>
            <a:r>
              <a:rPr lang="en-GB" sz="1800" b="1" dirty="0">
                <a:solidFill>
                  <a:srgbClr val="0033CC"/>
                </a:solidFill>
                <a:latin typeface="Arial Narrow" panose="020B0606020202030204" pitchFamily="34" charset="0"/>
              </a:rPr>
              <a:t>.facebook.com</a:t>
            </a:r>
            <a:r>
              <a:rPr lang="en-GB" sz="1800" b="1" dirty="0">
                <a:latin typeface="Arial Narrow" panose="020B0606020202030204" pitchFamily="34" charset="0"/>
              </a:rPr>
              <a:t>/v2.6/dialog/</a:t>
            </a:r>
            <a:r>
              <a:rPr lang="en-GB" sz="1800" b="1" dirty="0">
                <a:solidFill>
                  <a:srgbClr val="0033CC"/>
                </a:solidFill>
                <a:latin typeface="Arial Narrow" panose="020B0606020202030204" pitchFamily="34" charset="0"/>
              </a:rPr>
              <a:t>share</a:t>
            </a:r>
            <a:r>
              <a:rPr lang="en-GB" sz="1800" b="1" dirty="0">
                <a:latin typeface="Arial Narrow" panose="020B0606020202030204" pitchFamily="34" charset="0"/>
              </a:rPr>
              <a:t>?app_id=283197842324324 &amp;locale=en_US&amp;mobile_iframe=1</a:t>
            </a:r>
            <a:endParaRPr lang="en-GB" sz="18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1800" dirty="0"/>
              <a:t>Clicking age confirmation shares a post on Facebook.</a:t>
            </a:r>
          </a:p>
          <a:p>
            <a:pPr marL="0" indent="0">
              <a:buNone/>
            </a:pPr>
            <a:r>
              <a:rPr lang="en-GB" sz="1800" dirty="0"/>
              <a:t>Such clickjacking can get the attacker many likes or shares!</a:t>
            </a:r>
          </a:p>
          <a:p>
            <a:pPr marL="0" indent="0">
              <a:buNone/>
            </a:pPr>
            <a:r>
              <a:rPr lang="en-GB" sz="1800" dirty="0"/>
              <a:t>So this clickjacking attack is just (obfuscated) </a:t>
            </a:r>
            <a:r>
              <a:rPr lang="en-GB" sz="1800" dirty="0">
                <a:solidFill>
                  <a:srgbClr val="C00000"/>
                </a:solidFill>
              </a:rPr>
              <a:t>CSRF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48</a:t>
            </a:fld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496923"/>
            <a:ext cx="4968551" cy="24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Recall : CSRF abuses cookies without stealing them  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/>
              <a:t>Attacker sets up malicious website mafia.com with link to bank.com</a:t>
            </a:r>
            <a:endParaRPr lang="en-GB" sz="1800" dirty="0"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900" b="1" dirty="0">
                <a:latin typeface="Courier New" pitchFamily="49" charset="0"/>
                <a:cs typeface="Courier New" pitchFamily="49" charset="0"/>
              </a:rPr>
            </a:br>
            <a:r>
              <a:rPr lang="en-US" sz="1700" b="1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=“https://bank.com/</a:t>
            </a:r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transferMoney?amount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=1000</a:t>
            </a:r>
          </a:p>
          <a:p>
            <a:pPr>
              <a:buNone/>
            </a:pPr>
            <a:r>
              <a:rPr lang="en-US" sz="1700" b="1" dirty="0">
                <a:latin typeface="Courier New" pitchFamily="49" charset="0"/>
                <a:cs typeface="Courier New" pitchFamily="49" charset="0"/>
              </a:rPr>
              <a:t>                           &amp;</a:t>
            </a:r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toAccount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=52.12.57.762”&gt;</a:t>
            </a:r>
            <a:br>
              <a:rPr lang="en-US" sz="1700" b="1" dirty="0">
                <a:latin typeface="Courier New" pitchFamily="49" charset="0"/>
                <a:cs typeface="Courier New" pitchFamily="49" charset="0"/>
              </a:rPr>
            </a:br>
            <a:endParaRPr lang="en-US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If victim visits mafia.com and click this link, </a:t>
            </a: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then if they are logged in to the back,</a:t>
            </a: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         this request will be sent with the victim’s cookies for bank.com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FF0308D6-ED36-29FA-CD02-806D85198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B50C8DFE-04B1-0F9A-BAB8-C038CF2A2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3BAF37F-680E-A813-BDE3-851965E5C5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72DB595-5544-4A6B-9BE9-3BBB3544C33C}" type="slidenum">
              <a:rPr lang="en-US" altLang="nl-NL" smtClean="0"/>
              <a:pPr/>
              <a:t>5</a:t>
            </a:fld>
            <a:endParaRPr lang="en-US" altLang="nl-NL"/>
          </a:p>
        </p:txBody>
      </p:sp>
      <p:pic>
        <p:nvPicPr>
          <p:cNvPr id="37893" name="Picture 7" descr="A graph with a blue line&#10;&#10;Description automatically generated">
            <a:extLst>
              <a:ext uri="{FF2B5EF4-FFF2-40B4-BE49-F238E27FC236}">
                <a16:creationId xmlns:a16="http://schemas.microsoft.com/office/drawing/2014/main" id="{5096854C-772C-E6B4-18A9-0DCD35C3D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4" r="1427"/>
          <a:stretch>
            <a:fillRect/>
          </a:stretch>
        </p:blipFill>
        <p:spPr bwMode="auto">
          <a:xfrm>
            <a:off x="1763688" y="483131"/>
            <a:ext cx="52515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Box 8">
            <a:extLst>
              <a:ext uri="{FF2B5EF4-FFF2-40B4-BE49-F238E27FC236}">
                <a16:creationId xmlns:a16="http://schemas.microsoft.com/office/drawing/2014/main" id="{57669D17-F62E-703A-3BD5-728CDD35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5530850"/>
            <a:ext cx="6053580" cy="28777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70" dirty="0">
                <a:latin typeface="Arial Rounded MT Bold" panose="020F0704030504030204" pitchFamily="34" charset="0"/>
              </a:rPr>
              <a:t>[Christiaan Brand, </a:t>
            </a:r>
            <a:r>
              <a:rPr lang="en-US" altLang="en-US" sz="1270" dirty="0" err="1">
                <a:latin typeface="Arial Rounded MT Bold" panose="020F0704030504030204" pitchFamily="34" charset="0"/>
              </a:rPr>
              <a:t>BlackHat</a:t>
            </a:r>
            <a:r>
              <a:rPr lang="en-US" altLang="en-US" sz="1270" dirty="0">
                <a:latin typeface="Arial Rounded MT Bold" panose="020F0704030504030204" pitchFamily="34" charset="0"/>
              </a:rPr>
              <a:t> 2019; data from Google Transparency Report]</a:t>
            </a:r>
            <a:endParaRPr lang="en-GB" altLang="en-US" sz="127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CSRF on GET </a:t>
            </a:r>
            <a:r>
              <a:rPr lang="en-US" sz="2400" dirty="0" err="1"/>
              <a:t>vs</a:t>
            </a:r>
            <a:r>
              <a:rPr lang="en-US" sz="2400" dirty="0"/>
              <a:t> POST requests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/>
              <a:t>Action on the targeted website might need a POST or GET request</a:t>
            </a:r>
          </a:p>
          <a:p>
            <a:r>
              <a:rPr lang="en-US" sz="1900" dirty="0"/>
              <a:t>Recall: GET parameters in URL, POST parameters in body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0033CC"/>
                </a:solidFill>
              </a:rPr>
              <a:t>For action with a GET request:</a:t>
            </a:r>
          </a:p>
          <a:p>
            <a:pPr marL="457200" lvl="1" indent="0">
              <a:buNone/>
            </a:pPr>
            <a:r>
              <a:rPr lang="en-US" dirty="0"/>
              <a:t>Easy! </a:t>
            </a:r>
          </a:p>
          <a:p>
            <a:pPr marL="457200" lvl="1" indent="0">
              <a:buNone/>
            </a:pPr>
            <a:r>
              <a:rPr lang="en-US" dirty="0"/>
              <a:t>Attacker can even use an image tag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..&gt; </a:t>
            </a:r>
            <a:r>
              <a:rPr lang="en-US" dirty="0"/>
              <a:t>to  execute request</a:t>
            </a:r>
          </a:p>
          <a:p>
            <a:pPr marL="457200" lvl="1" indent="0"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</a:rPr>
              <a:t>scr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=“http://bank.com/transfer?amount=1000</a:t>
            </a:r>
          </a:p>
          <a:p>
            <a:pPr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                                 &amp;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</a:rPr>
              <a:t>toAccount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=52.12.57.762”&gt;</a:t>
            </a:r>
          </a:p>
          <a:p>
            <a:pPr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33CC"/>
                </a:solidFill>
              </a:rPr>
              <a:t>For action with a POST request: </a:t>
            </a:r>
          </a:p>
          <a:p>
            <a:pPr marL="457200" lvl="1" indent="0">
              <a:buNone/>
            </a:pPr>
            <a:r>
              <a:rPr lang="en-US" dirty="0"/>
              <a:t>Trickier!</a:t>
            </a:r>
          </a:p>
          <a:p>
            <a:pPr marL="457200" lvl="1" indent="0">
              <a:buNone/>
            </a:pPr>
            <a:r>
              <a:rPr lang="en-US" dirty="0"/>
              <a:t>This cannot be done with a simple link.</a:t>
            </a:r>
          </a:p>
          <a:p>
            <a:pPr marL="457200" lvl="1" indent="0">
              <a:buNone/>
            </a:pPr>
            <a:r>
              <a:rPr lang="en-US" dirty="0"/>
              <a:t>Instead, attacker can use JavaScript on their own website to make a form which will results in a POST request to the target website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CSRF of a POST request using JavaScript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40" y="1066304"/>
            <a:ext cx="8229600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/>
              <a:t>If bank.com uses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&lt;form action=”transfer.php” method=”POST”&gt;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To: &lt;input type=”text” name=”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”/&gt;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Amount: &lt;input type=”text” name=”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”/&gt;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&lt;input type=”submit” value=”Submit”/&gt;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&lt;/form&gt;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/>
              <a:t>attacker could use 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&lt;form action=”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http://bank.com/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transfer.php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”  method=”POST”&gt;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&lt;input type=”hidden” name=”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” value=”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52.12.57.762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”/&gt;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&lt;input type=”hidden” name=”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” value=”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” /&gt;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&lt;input type=”submit”/&gt;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&lt;/form&gt;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&lt;script&gt;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document.forms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[0].submit(); &lt;/script&gt;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Note: </a:t>
            </a:r>
            <a:r>
              <a:rPr lang="en-US" sz="1800" dirty="0">
                <a:solidFill>
                  <a:srgbClr val="0033CC"/>
                </a:solidFill>
              </a:rPr>
              <a:t>no need for victims to click anything!</a:t>
            </a:r>
          </a:p>
          <a:p>
            <a:pPr>
              <a:buNone/>
            </a:pPr>
            <a:r>
              <a:rPr lang="en-US" sz="1800" dirty="0"/>
              <a:t>            The JavaScript code clicks it for them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256584"/>
          </a:xfrm>
        </p:spPr>
        <p:txBody>
          <a:bodyPr>
            <a:normAutofit/>
          </a:bodyPr>
          <a:lstStyle/>
          <a:p>
            <a:r>
              <a:rPr lang="en-US" dirty="0"/>
              <a:t>Ingredients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malicious link or JavaScript on attacker’s website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automatic authentication by a cookie at targeted website</a:t>
            </a:r>
            <a:endParaRPr lang="en-US" dirty="0"/>
          </a:p>
          <a:p>
            <a:r>
              <a:rPr lang="en-US" dirty="0"/>
              <a:t>Requirements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the victim must have a valid cookie for the attacked website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that site must have actions which only require a single HTTP request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/>
              <a:t>This could be used for click-jacking, except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it does not involve UI redressing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if JavaScript is used, maybe there is no click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DoS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(Denial of Service)</a:t>
            </a:r>
            <a:endParaRPr lang="en-GB" b="0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websec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02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Example browser bug:  client-side </a:t>
            </a:r>
            <a:r>
              <a:rPr lang="en-US" sz="2000" dirty="0" err="1"/>
              <a:t>DoS</a:t>
            </a:r>
            <a:r>
              <a:rPr lang="en-US" sz="2000" dirty="0"/>
              <a:t> vulnerability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C:\Users\erikpoll\Desktop\Ie6CrashS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6764"/>
            <a:ext cx="6912768" cy="5474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0727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Example browser bug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&lt;HTML&gt;&lt;BODY&gt;</a:t>
            </a:r>
            <a:br>
              <a:rPr lang="en-US" sz="1800" b="1" dirty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=”a.jpg” width =”999999999” 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height=”999999999”&gt;&lt;/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1800" b="1" dirty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&lt;/BODY&gt;&lt;HTML&gt;</a:t>
            </a:r>
            <a:br>
              <a:rPr lang="en-US" sz="1800" b="1" dirty="0">
                <a:latin typeface="Courier New" pitchFamily="49" charset="0"/>
                <a:cs typeface="Courier New" pitchFamily="49" charset="0"/>
              </a:rPr>
            </a:b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397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Example browser bug: Internet Explorer image crash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Image with huge size used to crash Internet Explorer and freeze the whole Windows machine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   Malicious payload  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&lt;HTML&gt;&lt;BODY&gt;</a:t>
            </a:r>
            <a:br>
              <a:rPr lang="en-US" sz="1800" b="1" dirty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=”a.jpg” width =”999999999” 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height=”999999999”&gt;&lt;/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1800" b="1" dirty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&lt;/BODY&gt;&lt;HTML&gt;</a:t>
            </a:r>
            <a:br>
              <a:rPr lang="en-US" sz="1800" b="1" dirty="0">
                <a:latin typeface="Courier New" pitchFamily="49" charset="0"/>
                <a:cs typeface="Courier New" pitchFamily="49" charset="0"/>
              </a:rPr>
            </a:b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1800" dirty="0"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cs typeface="Courier New" pitchFamily="49" charset="0"/>
              </a:rPr>
              <a:t>Such a payload is easy to enter in a Brightspace forum…</a:t>
            </a:r>
          </a:p>
          <a:p>
            <a:pPr marL="457200" lvl="1" indent="0">
              <a:buNone/>
            </a:pPr>
            <a:r>
              <a:rPr lang="en-US" sz="1800" dirty="0">
                <a:cs typeface="Courier New" pitchFamily="49" charset="0"/>
              </a:rPr>
              <a:t>It abuses the basic rendering process in the browser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21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ZIP bomb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 servers may accept zipped input, and unzip this</a:t>
            </a:r>
          </a:p>
          <a:p>
            <a:endParaRPr lang="en-GB" dirty="0"/>
          </a:p>
          <a:p>
            <a:r>
              <a:rPr lang="en-GB" dirty="0"/>
              <a:t>This allows </a:t>
            </a:r>
            <a:r>
              <a:rPr lang="en-GB" dirty="0" err="1"/>
              <a:t>DoS</a:t>
            </a:r>
            <a:r>
              <a:rPr lang="en-GB" dirty="0"/>
              <a:t> attacks using </a:t>
            </a:r>
            <a:r>
              <a:rPr lang="en-GB" dirty="0">
                <a:solidFill>
                  <a:srgbClr val="C00000"/>
                </a:solidFill>
              </a:rPr>
              <a:t>ZIP bombs</a:t>
            </a:r>
            <a:r>
              <a:rPr lang="en-GB" dirty="0"/>
              <a:t>, aka the </a:t>
            </a:r>
            <a:r>
              <a:rPr lang="en-GB" dirty="0">
                <a:solidFill>
                  <a:srgbClr val="C00000"/>
                </a:solidFill>
              </a:rPr>
              <a:t>Zip of Death</a:t>
            </a:r>
            <a:r>
              <a:rPr lang="en-GB" dirty="0">
                <a:solidFill>
                  <a:srgbClr val="008000"/>
                </a:solidFill>
              </a:rPr>
              <a:t>:</a:t>
            </a:r>
          </a:p>
          <a:p>
            <a:pPr lvl="1"/>
            <a:r>
              <a:rPr lang="en-GB" dirty="0"/>
              <a:t>a </a:t>
            </a:r>
            <a:r>
              <a:rPr lang="en-GB" dirty="0">
                <a:solidFill>
                  <a:srgbClr val="008000"/>
                </a:solidFill>
              </a:rPr>
              <a:t>42 Kb </a:t>
            </a:r>
            <a:r>
              <a:rPr lang="en-GB" dirty="0"/>
              <a:t>Zip file can unzip to </a:t>
            </a:r>
            <a:r>
              <a:rPr lang="en-GB" dirty="0">
                <a:solidFill>
                  <a:srgbClr val="C00000"/>
                </a:solidFill>
              </a:rPr>
              <a:t>&gt; 4 Gb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sz="1600" dirty="0"/>
              <a:t>                                                   [See http://www.unforgettable.dk for examples]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websec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601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XML bomb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files can also cause Denial-of-Service:</a:t>
            </a:r>
          </a:p>
          <a:p>
            <a:pPr lvl="1"/>
            <a:r>
              <a:rPr lang="en-US" sz="1800" dirty="0"/>
              <a:t>There can be recursive references inside an XML document</a:t>
            </a:r>
          </a:p>
          <a:p>
            <a:pPr lvl="1"/>
            <a:r>
              <a:rPr lang="en-US" sz="1800" dirty="0"/>
              <a:t>XML parsers often unfold such references, to turn the document to its </a:t>
            </a:r>
            <a:r>
              <a:rPr lang="en-US" sz="1800" dirty="0">
                <a:solidFill>
                  <a:srgbClr val="0033CC"/>
                </a:solidFill>
              </a:rPr>
              <a:t>canonical form</a:t>
            </a:r>
          </a:p>
          <a:p>
            <a:pPr lvl="1"/>
            <a:r>
              <a:rPr lang="en-US" dirty="0"/>
              <a:t>Files can explode in size:  a </a:t>
            </a:r>
            <a:r>
              <a:rPr lang="en-US" dirty="0">
                <a:solidFill>
                  <a:srgbClr val="008000"/>
                </a:solidFill>
              </a:rPr>
              <a:t>1Kb </a:t>
            </a:r>
            <a:r>
              <a:rPr lang="en-US" dirty="0"/>
              <a:t>XML file can become </a:t>
            </a:r>
            <a:r>
              <a:rPr lang="en-US" dirty="0">
                <a:solidFill>
                  <a:srgbClr val="FF0000"/>
                </a:solidFill>
              </a:rPr>
              <a:t>&gt; 3GB </a:t>
            </a:r>
          </a:p>
          <a:p>
            <a:pPr lvl="1"/>
            <a:endParaRPr lang="en-US" dirty="0"/>
          </a:p>
          <a:p>
            <a:r>
              <a:rPr lang="en-US" dirty="0"/>
              <a:t>Aka </a:t>
            </a:r>
            <a:r>
              <a:rPr lang="en-US" dirty="0">
                <a:solidFill>
                  <a:srgbClr val="C00000"/>
                </a:solidFill>
              </a:rPr>
              <a:t>Billion Laughs Attack</a:t>
            </a:r>
            <a:r>
              <a:rPr lang="en-US" dirty="0"/>
              <a:t>, as the original XML bomb replicated the string LOL</a:t>
            </a:r>
          </a:p>
          <a:p>
            <a:pPr marL="457200" lvl="1" indent="0">
              <a:buNone/>
            </a:pPr>
            <a:r>
              <a:rPr lang="en-GB" sz="1600" dirty="0"/>
              <a:t>                       [See https://msdn.microsoft.com/en-us/magazine/ee335713.aspx]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websec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2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F5BA-BA6D-E6A4-1E5A-CCD2A725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XXE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AE79-DAE7-3FCD-CD32-6F355FEA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XML processing can be abused in other ways, </a:t>
            </a:r>
            <a:br>
              <a:rPr lang="en-US" dirty="0"/>
            </a:br>
            <a:r>
              <a:rPr lang="en-US" dirty="0"/>
              <a:t>incl. with  </a:t>
            </a:r>
            <a:r>
              <a:rPr lang="en-US" dirty="0">
                <a:solidFill>
                  <a:srgbClr val="0033CC"/>
                </a:solidFill>
              </a:rPr>
              <a:t>XXE (XML External Entities) </a:t>
            </a:r>
            <a:r>
              <a:rPr lang="en-US" dirty="0"/>
              <a:t>attacks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&lt;?xml  version="1.0" </a:t>
            </a:r>
            <a:r>
              <a:rPr lang="en-US" altLang="en-US" sz="1800" b="1" dirty="0">
                <a:latin typeface="Arial Narrow" panose="020B0606020202030204" pitchFamily="34" charset="0"/>
              </a:rPr>
              <a:t>encoding="UTF-8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"?&gt;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&lt;!DOCTYPE attack [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   &lt;!ELEMENT foo ANY &gt;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   &lt;!ENTITY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Arial Narrow" panose="020B0606020202030204" pitchFamily="34" charset="0"/>
              </a:rPr>
              <a:t>xxe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 Narrow" panose="020B0606020202030204" pitchFamily="34" charset="0"/>
              </a:rPr>
              <a:t> SYSTEM  "file:///dev/urandom"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&gt;]&gt;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&lt;foo&gt;&amp;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xxe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;&lt;/foo&gt; </a:t>
            </a:r>
          </a:p>
          <a:p>
            <a:pPr marL="400050" lvl="1" indent="0">
              <a:buNone/>
            </a:pPr>
            <a:endParaRPr lang="en-US" sz="1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This should remind you of a path traversal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2CAE-8A6F-C7FE-2C3B-0B8AF6EC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5DB63-A2FB-1CE5-1BD9-35003F1B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2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9" name="CustomShape 4"/>
          <p:cNvSpPr/>
          <p:nvPr/>
        </p:nvSpPr>
        <p:spPr>
          <a:xfrm>
            <a:off x="2271121" y="1217503"/>
            <a:ext cx="3769625" cy="264775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benign content</a:t>
            </a: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CustomShape 4"/>
          <p:cNvSpPr/>
          <p:nvPr/>
        </p:nvSpPr>
        <p:spPr>
          <a:xfrm>
            <a:off x="3707904" y="2735101"/>
            <a:ext cx="2021758" cy="83791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US" sz="1800" b="0" strike="noStrike" spc="-1" dirty="0"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malicious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content</a:t>
            </a:r>
            <a:endParaRPr lang="en-US" sz="24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Last week: </a:t>
            </a:r>
            <a:br>
              <a:rPr lang="en-US" sz="2400" dirty="0"/>
            </a:br>
            <a:r>
              <a:rPr lang="en-US" sz="2400" dirty="0"/>
              <a:t>      Attacker model - malicious content on benign site 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11993" r="36030" b="5369"/>
          <a:stretch/>
        </p:blipFill>
        <p:spPr>
          <a:xfrm>
            <a:off x="2267744" y="1217503"/>
            <a:ext cx="3773003" cy="64152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35550" y="4199726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Such malicious content can be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3</a:t>
            </a:r>
            <a:r>
              <a:rPr lang="en-GB" sz="2000" baseline="30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rd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party </a:t>
            </a:r>
            <a:r>
              <a:rPr lang="en-GB" sz="2000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iframe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</a:p>
          <a:p>
            <a:pPr lvl="1"/>
            <a:r>
              <a:rPr lang="en-GB" dirty="0">
                <a:latin typeface="Arial Rounded MT Bold" panose="020F0704030504030204" pitchFamily="34" charset="0"/>
              </a:rPr>
              <a:t>	(intentionally included, separated with SOP)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user-provided content </a:t>
            </a:r>
          </a:p>
          <a:p>
            <a:pPr lvl="1"/>
            <a:r>
              <a:rPr lang="en-GB" dirty="0">
                <a:latin typeface="Arial Rounded MT Bold" panose="020F0704030504030204" pitchFamily="34" charset="0"/>
              </a:rPr>
              <a:t>         (e.g. Instagram post; same-origin, so SOP offers no protection)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special case of 2: HTML-injection or XSS 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	(same-origin, so SOP offers no protection)</a:t>
            </a:r>
          </a:p>
        </p:txBody>
      </p:sp>
      <p:pic>
        <p:nvPicPr>
          <p:cNvPr id="30" name="Picture 2" descr="C:\Users\erikpoll\Desktop\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903" y="2873423"/>
            <a:ext cx="513589" cy="51358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B6FC91-1980-AE2B-EA58-5E00BD6C5E34}"/>
              </a:ext>
            </a:extLst>
          </p:cNvPr>
          <p:cNvSpPr txBox="1"/>
          <p:nvPr/>
        </p:nvSpPr>
        <p:spPr>
          <a:xfrm>
            <a:off x="7424745" y="2079713"/>
            <a:ext cx="80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 Rounded MT Bold" panose="020F0704030504030204" pitchFamily="34" charset="0"/>
              </a:rPr>
              <a:t>Does</a:t>
            </a:r>
            <a:br>
              <a:rPr lang="en-US" i="1" dirty="0">
                <a:latin typeface="Arial Rounded MT Bold" panose="020F0704030504030204" pitchFamily="34" charset="0"/>
              </a:rPr>
            </a:br>
            <a:r>
              <a:rPr lang="en-US" i="1" dirty="0">
                <a:latin typeface="Arial Rounded MT Bold" panose="020F0704030504030204" pitchFamily="34" charset="0"/>
              </a:rPr>
              <a:t>SOP</a:t>
            </a:r>
          </a:p>
          <a:p>
            <a:r>
              <a:rPr lang="en-US" i="1" dirty="0">
                <a:latin typeface="Arial Rounded MT Bold" panose="020F0704030504030204" pitchFamily="34" charset="0"/>
              </a:rPr>
              <a:t>help?</a:t>
            </a:r>
            <a:endParaRPr lang="en-GB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4C37-78DD-5992-17EC-D358219B1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More attacks</a:t>
            </a:r>
            <a:endParaRPr lang="en-GB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BC337-464C-9E65-D991-8216F576B8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7554E-7BEE-AD05-1E33-1DCDCAA5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websec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019E0-1124-72DF-EAAD-964ADB3A38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97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6AB1-4C22-8C63-8255-4029537F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 descr="A screen shot of a computer&#10;&#10;Description automatically generated">
            <a:extLst>
              <a:ext uri="{FF2B5EF4-FFF2-40B4-BE49-F238E27FC236}">
                <a16:creationId xmlns:a16="http://schemas.microsoft.com/office/drawing/2014/main" id="{E40969C0-6B67-7B9E-4E06-2B37136B7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30" y="3309507"/>
            <a:ext cx="6204895" cy="306220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5FD9-C356-9935-D26C-1C41FBFD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F4E7F-F9E2-077A-D08B-0ED6CFB1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F1A20-B63A-F53A-0D46-42A6F3F02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15" y="1545895"/>
            <a:ext cx="2703433" cy="1413845"/>
          </a:xfrm>
          <a:prstGeom prst="rect">
            <a:avLst/>
          </a:prstGeom>
        </p:spPr>
      </p:pic>
      <p:pic>
        <p:nvPicPr>
          <p:cNvPr id="8" name="Picture 7" descr="A logo for a security project&#10;&#10;Description automatically generated">
            <a:extLst>
              <a:ext uri="{FF2B5EF4-FFF2-40B4-BE49-F238E27FC236}">
                <a16:creationId xmlns:a16="http://schemas.microsoft.com/office/drawing/2014/main" id="{E3F77404-8A48-B258-9D95-C65D837C9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8" b="25808"/>
          <a:stretch/>
        </p:blipFill>
        <p:spPr>
          <a:xfrm>
            <a:off x="2555776" y="264492"/>
            <a:ext cx="4452924" cy="14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07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893B-CD51-8DD2-4348-48E39DCC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6408712" cy="922114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OWASP  Top10 &amp;  ASVS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57C4C-BB72-0270-E62B-C7A79D119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There are more attacks than we discussed, but many are variations on the same theme (notably some form of injection)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OWASP produces a well-known </a:t>
            </a:r>
            <a:r>
              <a:rPr lang="en-US" sz="18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OWASP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Top 10 </a:t>
            </a:r>
            <a:r>
              <a:rPr lang="en-US" sz="1800" dirty="0">
                <a:latin typeface="Arial Rounded MT Bold" panose="020F0704030504030204" pitchFamily="34" charset="0"/>
              </a:rPr>
              <a:t>of web applications security vulnerabilities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Knowing this Top 10 helps develop more secure applications</a:t>
            </a:r>
            <a:br>
              <a:rPr lang="en-US" sz="1800" dirty="0">
                <a:latin typeface="Arial Rounded MT Bold" panose="020F0704030504030204" pitchFamily="34" charset="0"/>
              </a:rPr>
            </a:br>
            <a:r>
              <a:rPr lang="en-US" sz="1800" dirty="0">
                <a:latin typeface="Arial Rounded MT Bold" panose="020F0704030504030204" pitchFamily="34" charset="0"/>
              </a:rPr>
              <a:t>But better, more structural approach to produce secure web applications: </a:t>
            </a:r>
            <a:r>
              <a:rPr lang="en-US" sz="18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OWASP </a:t>
            </a:r>
            <a:r>
              <a:rPr lang="en-US" sz="16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ASVS  </a:t>
            </a:r>
            <a:r>
              <a:rPr lang="en-US" sz="18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(Application Security Verification Standard)</a:t>
            </a:r>
          </a:p>
          <a:p>
            <a:pPr marL="400050" lvl="1" indent="0">
              <a:buNone/>
            </a:pPr>
            <a:endParaRPr lang="en-US" sz="1050" dirty="0">
              <a:latin typeface="Arial Rounded MT Bold" panose="020F070403050403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Arial Rounded MT Bold" panose="020F0704030504030204" pitchFamily="34" charset="0"/>
              </a:rPr>
              <a:t>For Dutch speakers &amp; Dutch government agencies,  CIP-overheid.nl provides similar standards  for ‘Grip op SSD (Secure Software Development)’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E5B6-F5C0-5B08-01C1-2AEA5F15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2AC08-8DE7-9E72-9A39-12398627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62</a:t>
            </a:fld>
            <a:endParaRPr lang="en-GB"/>
          </a:p>
        </p:txBody>
      </p:sp>
      <p:pic>
        <p:nvPicPr>
          <p:cNvPr id="10" name="Picture 9" descr="A logo for a security project&#10;&#10;Description automatically generated">
            <a:extLst>
              <a:ext uri="{FF2B5EF4-FFF2-40B4-BE49-F238E27FC236}">
                <a16:creationId xmlns:a16="http://schemas.microsoft.com/office/drawing/2014/main" id="{DEB1B97E-9FCC-4245-6D2F-F21778C39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8" b="25808"/>
          <a:stretch/>
        </p:blipFill>
        <p:spPr>
          <a:xfrm>
            <a:off x="5838365" y="188640"/>
            <a:ext cx="2858779" cy="922115"/>
          </a:xfrm>
          <a:prstGeom prst="rect">
            <a:avLst/>
          </a:prstGeom>
        </p:spPr>
      </p:pic>
      <p:pic>
        <p:nvPicPr>
          <p:cNvPr id="12" name="Picture 1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BCACDD6-E6CF-D7E6-8AD1-8355FA3D8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23" y="5150883"/>
            <a:ext cx="2737154" cy="5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19704"/>
            <a:ext cx="8229600" cy="552472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dirty="0"/>
              <a:t>Malicious site could phish for logins &amp; passwords.</a:t>
            </a:r>
          </a:p>
          <a:p>
            <a:pPr>
              <a:buNone/>
            </a:pPr>
            <a:r>
              <a:rPr lang="en-US" dirty="0"/>
              <a:t>It could also include malicious links to the attacked website,                                    </a:t>
            </a:r>
            <a:r>
              <a:rPr lang="en-US" dirty="0" err="1"/>
              <a:t>eg</a:t>
            </a:r>
            <a:r>
              <a:rPr lang="en-US" dirty="0"/>
              <a:t> for CSRF attacks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Today:   </a:t>
            </a:r>
            <a:br>
              <a:rPr lang="en-US" sz="2400" dirty="0"/>
            </a:br>
            <a:r>
              <a:rPr lang="en-US" sz="2400" dirty="0"/>
              <a:t>                Attacker model 1 - malicious website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239529" y="1268760"/>
            <a:ext cx="3816424" cy="2736304"/>
            <a:chOff x="3023172" y="1860802"/>
            <a:chExt cx="2950482" cy="3168352"/>
          </a:xfrm>
        </p:grpSpPr>
        <p:sp>
          <p:nvSpPr>
            <p:cNvPr id="35" name="CustomShape 4"/>
            <p:cNvSpPr/>
            <p:nvPr/>
          </p:nvSpPr>
          <p:spPr>
            <a:xfrm>
              <a:off x="3023172" y="1860802"/>
              <a:ext cx="2950482" cy="3168352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2400" b="0" strike="noStrike" spc="-1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40567" y="1873694"/>
              <a:ext cx="2916913" cy="641521"/>
            </a:xfrm>
            <a:prstGeom prst="rect">
              <a:avLst/>
            </a:prstGeom>
          </p:spPr>
        </p:pic>
      </p:grpSp>
      <p:pic>
        <p:nvPicPr>
          <p:cNvPr id="30" name="Picture 2" descr="C:\Users\erikpoll\Desktop\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91941"/>
            <a:ext cx="1440160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47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Today: </a:t>
            </a:r>
            <a:br>
              <a:rPr lang="en-US" sz="2400" dirty="0"/>
            </a:br>
            <a:r>
              <a:rPr lang="en-US" sz="2400" dirty="0"/>
              <a:t>   Attacker model 2 - malicious site with benign iframe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2239529" y="1268760"/>
            <a:ext cx="3816424" cy="2736304"/>
            <a:chOff x="3023172" y="1860802"/>
            <a:chExt cx="2950482" cy="3168352"/>
          </a:xfrm>
        </p:grpSpPr>
        <p:sp>
          <p:nvSpPr>
            <p:cNvPr id="35" name="CustomShape 4"/>
            <p:cNvSpPr/>
            <p:nvPr/>
          </p:nvSpPr>
          <p:spPr>
            <a:xfrm>
              <a:off x="3023172" y="1860802"/>
              <a:ext cx="2950482" cy="3168352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2400" b="0" strike="noStrike" spc="-1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40567" y="1873694"/>
              <a:ext cx="2916913" cy="641521"/>
            </a:xfrm>
            <a:prstGeom prst="rect">
              <a:avLst/>
            </a:prstGeom>
          </p:spPr>
        </p:pic>
      </p:grpSp>
      <p:pic>
        <p:nvPicPr>
          <p:cNvPr id="30" name="Picture 2" descr="C:\Users\erikpoll\Desktop\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9197"/>
            <a:ext cx="1001771" cy="1001771"/>
          </a:xfrm>
          <a:prstGeom prst="rect">
            <a:avLst/>
          </a:prstGeom>
          <a:noFill/>
        </p:spPr>
      </p:pic>
      <p:sp>
        <p:nvSpPr>
          <p:cNvPr id="9" name="CustomShape 4"/>
          <p:cNvSpPr/>
          <p:nvPr/>
        </p:nvSpPr>
        <p:spPr>
          <a:xfrm>
            <a:off x="3635896" y="2501846"/>
            <a:ext cx="2030558" cy="1152128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benign</a:t>
            </a: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content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90301" y="4428909"/>
            <a:ext cx="853381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Arial Rounded MT Bold" panose="020F0704030504030204" pitchFamily="34" charset="0"/>
              </a:rPr>
              <a:t>Does SOP help here?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 Rounded MT Bold" panose="020F0704030504030204" pitchFamily="34" charset="0"/>
              </a:rPr>
              <a:t>Yes, SOP protects against </a:t>
            </a:r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malicious site </a:t>
            </a:r>
            <a:r>
              <a:rPr lang="en-GB" sz="2000" dirty="0">
                <a:latin typeface="Arial Rounded MT Bold" panose="020F0704030504030204" pitchFamily="34" charset="0"/>
              </a:rPr>
              <a:t>from observing or messing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with </a:t>
            </a:r>
            <a:r>
              <a:rPr lang="en-GB" sz="20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trusted content </a:t>
            </a:r>
            <a:r>
              <a:rPr lang="en-GB" sz="2000" dirty="0">
                <a:latin typeface="Arial Rounded MT Bold" panose="020F0704030504030204" pitchFamily="34" charset="0"/>
              </a:rPr>
              <a:t>– and vice versa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but, as we will see, user can still be misled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Would you trust these URLs?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9361040" cy="4857403"/>
          </a:xfrm>
        </p:spPr>
        <p:txBody>
          <a:bodyPr/>
          <a:lstStyle/>
          <a:p>
            <a:r>
              <a:rPr lang="nl-NL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https://www.paypal.com:get_request%2Eupdate&amp;id=234782&amp;</a:t>
            </a:r>
            <a:endParaRPr lang="nl-N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1800" i="1" dirty="0">
                <a:cs typeface="Courier New" panose="02070309020205020404" pitchFamily="49" charset="0"/>
              </a:rPr>
              <a:t>      Recall that a URL </a:t>
            </a:r>
            <a:r>
              <a:rPr lang="nl-NL" sz="1800" i="1" dirty="0" err="1">
                <a:cs typeface="Courier New" panose="02070309020205020404" pitchFamily="49" charset="0"/>
              </a:rPr>
              <a:t>can</a:t>
            </a:r>
            <a:r>
              <a:rPr lang="nl-NL" sz="1800" i="1" dirty="0">
                <a:cs typeface="Courier New" panose="02070309020205020404" pitchFamily="49" charset="0"/>
              </a:rPr>
              <a:t> have the form</a:t>
            </a:r>
          </a:p>
          <a:p>
            <a:pPr marL="0" indent="0">
              <a:buNone/>
            </a:pP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https://</a:t>
            </a:r>
            <a:r>
              <a:rPr lang="nl-NL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username:password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@www.domain.nl/....</a:t>
            </a:r>
          </a:p>
          <a:p>
            <a:pPr marL="0" indent="0">
              <a:buNone/>
            </a:pP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nl-NL" sz="1800" i="1" dirty="0">
                <a:cs typeface="Courier New" panose="02070309020205020404" pitchFamily="49" charset="0"/>
              </a:rPr>
              <a:t>So what is the domain we are accessing?  </a:t>
            </a:r>
            <a:endParaRPr lang="nl-NL" sz="18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nl-NL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https://www.paypal.com</a:t>
            </a:r>
            <a:endParaRPr lang="nl-N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nl-NL" sz="1800" i="1" dirty="0">
                <a:cs typeface="Courier New" panose="02070309020205020404" pitchFamily="49" charset="0"/>
              </a:rPr>
              <a:t>How do you know that the first  </a:t>
            </a:r>
            <a:r>
              <a:rPr lang="nl-NL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p </a:t>
            </a:r>
            <a:r>
              <a:rPr lang="nl-NL" sz="1800" i="1" dirty="0">
                <a:cs typeface="Courier New" panose="02070309020205020404" pitchFamily="49" charset="0"/>
              </a:rPr>
              <a:t>is not a Cyrillic character?</a:t>
            </a:r>
          </a:p>
          <a:p>
            <a:pPr marL="0" indent="0">
              <a:buNone/>
            </a:pPr>
            <a:endParaRPr lang="nl-NL" sz="1800" i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800" i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/>
              <a:t>Browser bugs may offer more opportunities to confuse users.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Eg a bug in Internet Explorer displayed URLs with a null character,                                </a:t>
            </a:r>
            <a:br>
              <a:rPr lang="en-US" sz="1600" dirty="0"/>
            </a:br>
            <a:r>
              <a:rPr lang="en-US" sz="1600" dirty="0"/>
              <a:t>such as </a:t>
            </a:r>
            <a:r>
              <a:rPr lang="en-US" sz="16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http://paypal.com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%00</a:t>
            </a:r>
            <a:r>
              <a:rPr lang="en-US" sz="16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@mafia.com</a:t>
            </a:r>
            <a:r>
              <a:rPr lang="en-US" sz="1600" dirty="0"/>
              <a:t>, incorrectly...</a:t>
            </a:r>
            <a:endParaRPr lang="en-US" sz="1600" dirty="0">
              <a:cs typeface="Courier New" pitchFamily="49" charset="0"/>
            </a:endParaRPr>
          </a:p>
          <a:p>
            <a:pPr marL="0" indent="0">
              <a:buNone/>
            </a:pPr>
            <a:endParaRPr lang="nl-NL" sz="1600" i="1" dirty="0">
              <a:cs typeface="Courier New" panose="02070309020205020404" pitchFamily="49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3877</Words>
  <Application>Microsoft Office PowerPoint</Application>
  <PresentationFormat>On-screen Show (4:3)</PresentationFormat>
  <Paragraphs>668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Narrow</vt:lpstr>
      <vt:lpstr>Arial Rounded MT Bold</vt:lpstr>
      <vt:lpstr>Calibri</vt:lpstr>
      <vt:lpstr>Courier New</vt:lpstr>
      <vt:lpstr>Wingdings</vt:lpstr>
      <vt:lpstr>Office Theme</vt:lpstr>
      <vt:lpstr>2_Office Theme</vt:lpstr>
      <vt:lpstr>    Today:   More attacks on clients, esp. the user  URL obfuscation, Click-jacking/UI redressing,  CSRF revisited       </vt:lpstr>
      <vt:lpstr>Securing the last 30 centimeter...</vt:lpstr>
      <vt:lpstr>Securing the last 30 centimeter...</vt:lpstr>
      <vt:lpstr>Different classes of attacks</vt:lpstr>
      <vt:lpstr>PowerPoint Presentation</vt:lpstr>
      <vt:lpstr>Last week:        Attacker model - malicious content on benign site  </vt:lpstr>
      <vt:lpstr>Today:                    Attacker model 1 - malicious website </vt:lpstr>
      <vt:lpstr>Today:     Attacker model 2 - malicious site with benign iframe </vt:lpstr>
      <vt:lpstr>Would you trust these URLs?</vt:lpstr>
      <vt:lpstr>Browser warnings – about strange character sets</vt:lpstr>
      <vt:lpstr>Highlighting domain name in the address bar</vt:lpstr>
      <vt:lpstr>Summary: URL obfuscation attacks</vt:lpstr>
      <vt:lpstr>Newer homograph attack  [2017, still works in some browsers?]  </vt:lpstr>
      <vt:lpstr>UI confusion on mobile phones   [2019]</vt:lpstr>
      <vt:lpstr>UI confusion on desktops   [2019]</vt:lpstr>
      <vt:lpstr>Other ways to obtain passwords </vt:lpstr>
      <vt:lpstr>Criminal business models: selling user profiles</vt:lpstr>
      <vt:lpstr>Genesis market &amp; Operation Cookie monster</vt:lpstr>
      <vt:lpstr>Multi-Factor Authentication (MFA, aka 2FA)</vt:lpstr>
      <vt:lpstr>Phishable MFA </vt:lpstr>
      <vt:lpstr>Phishing proxy software  </vt:lpstr>
      <vt:lpstr>Countermeasure 1 – extra location check in app </vt:lpstr>
      <vt:lpstr>Countermeasure 2</vt:lpstr>
      <vt:lpstr>Phishing-resistant MFA </vt:lpstr>
      <vt:lpstr>Click-jacking &amp; UI redressing  </vt:lpstr>
      <vt:lpstr>Click-jacking &amp; UI redressing</vt:lpstr>
      <vt:lpstr>Basic click-jacking</vt:lpstr>
      <vt:lpstr>Business model for click jacking: click fraud</vt:lpstr>
      <vt:lpstr>PowerPoint Presentation</vt:lpstr>
      <vt:lpstr>Criminal business models: YouTube views </vt:lpstr>
      <vt:lpstr>Criminal business models: YouTube likes </vt:lpstr>
      <vt:lpstr>UI redressing  </vt:lpstr>
      <vt:lpstr>Old UI redressing example</vt:lpstr>
      <vt:lpstr>UI redressing example</vt:lpstr>
      <vt:lpstr>UI redressing example</vt:lpstr>
      <vt:lpstr>Click-jacking and UI redressing: abusing trust</vt:lpstr>
      <vt:lpstr>Countermeasures against   UI redressing</vt:lpstr>
      <vt:lpstr>Frame busting</vt:lpstr>
      <vt:lpstr>Busting frame busting</vt:lpstr>
      <vt:lpstr>Better solution: X-Frame options</vt:lpstr>
      <vt:lpstr>Browser protection against UI redressing</vt:lpstr>
      <vt:lpstr>CSRF protection &amp; UI re-dressing</vt:lpstr>
      <vt:lpstr>Recall: Countermeasures against CSRF [week 2 &amp; 3]</vt:lpstr>
      <vt:lpstr>CSRF vs UI redressing: defenses</vt:lpstr>
      <vt:lpstr>CSRF vs UI redressing: defenses</vt:lpstr>
      <vt:lpstr>CSRF revisited</vt:lpstr>
      <vt:lpstr>Example clickjacking attack:  with age confirmation check</vt:lpstr>
      <vt:lpstr>Example clickjacking attack </vt:lpstr>
      <vt:lpstr>Recall : CSRF abuses cookies without stealing them    </vt:lpstr>
      <vt:lpstr>CSRF on GET vs POST requests</vt:lpstr>
      <vt:lpstr>CSRF of a POST request using JavaScript</vt:lpstr>
      <vt:lpstr>CSRF</vt:lpstr>
      <vt:lpstr>DoS  (Denial of Service)</vt:lpstr>
      <vt:lpstr>Example browser bug:  client-side DoS vulnerability</vt:lpstr>
      <vt:lpstr>Example browser bug </vt:lpstr>
      <vt:lpstr>Example browser bug: Internet Explorer image crash</vt:lpstr>
      <vt:lpstr>ZIP bomb </vt:lpstr>
      <vt:lpstr>XML bomb</vt:lpstr>
      <vt:lpstr>XXE</vt:lpstr>
      <vt:lpstr>More attacks</vt:lpstr>
      <vt:lpstr>PowerPoint Presentation</vt:lpstr>
      <vt:lpstr>OWASP  Top10 &amp;  ASVS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erikpoll</dc:creator>
  <cp:lastModifiedBy>Poll, E. (Erik)</cp:lastModifiedBy>
  <cp:revision>291</cp:revision>
  <dcterms:created xsi:type="dcterms:W3CDTF">2014-01-30T10:46:20Z</dcterms:created>
  <dcterms:modified xsi:type="dcterms:W3CDTF">2025-10-15T13:23:49Z</dcterms:modified>
</cp:coreProperties>
</file>