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467" r:id="rId3"/>
    <p:sldId id="466" r:id="rId4"/>
    <p:sldId id="257" r:id="rId5"/>
    <p:sldId id="269" r:id="rId6"/>
    <p:sldId id="450" r:id="rId7"/>
    <p:sldId id="418" r:id="rId8"/>
    <p:sldId id="429" r:id="rId9"/>
    <p:sldId id="456" r:id="rId10"/>
    <p:sldId id="459" r:id="rId11"/>
    <p:sldId id="324" r:id="rId12"/>
    <p:sldId id="338" r:id="rId13"/>
    <p:sldId id="460" r:id="rId14"/>
    <p:sldId id="314" r:id="rId15"/>
    <p:sldId id="317" r:id="rId16"/>
    <p:sldId id="442" r:id="rId17"/>
    <p:sldId id="319" r:id="rId18"/>
    <p:sldId id="321" r:id="rId19"/>
    <p:sldId id="320" r:id="rId20"/>
    <p:sldId id="323" r:id="rId21"/>
    <p:sldId id="316" r:id="rId22"/>
    <p:sldId id="349" r:id="rId23"/>
    <p:sldId id="351" r:id="rId24"/>
    <p:sldId id="364" r:id="rId25"/>
    <p:sldId id="322" r:id="rId26"/>
    <p:sldId id="352" r:id="rId27"/>
    <p:sldId id="367" r:id="rId28"/>
    <p:sldId id="355" r:id="rId29"/>
    <p:sldId id="358" r:id="rId30"/>
    <p:sldId id="431" r:id="rId31"/>
    <p:sldId id="444" r:id="rId32"/>
    <p:sldId id="394" r:id="rId33"/>
    <p:sldId id="339" r:id="rId34"/>
    <p:sldId id="404" r:id="rId35"/>
    <p:sldId id="398" r:id="rId36"/>
    <p:sldId id="399" r:id="rId37"/>
    <p:sldId id="462" r:id="rId38"/>
    <p:sldId id="425" r:id="rId39"/>
    <p:sldId id="427" r:id="rId40"/>
    <p:sldId id="439" r:id="rId41"/>
    <p:sldId id="415" r:id="rId42"/>
    <p:sldId id="413" r:id="rId43"/>
    <p:sldId id="412" r:id="rId44"/>
    <p:sldId id="443" r:id="rId45"/>
    <p:sldId id="421" r:id="rId46"/>
    <p:sldId id="420" r:id="rId47"/>
    <p:sldId id="403" r:id="rId48"/>
    <p:sldId id="354" r:id="rId49"/>
    <p:sldId id="402" r:id="rId50"/>
    <p:sldId id="430" r:id="rId51"/>
    <p:sldId id="301" r:id="rId52"/>
    <p:sldId id="406" r:id="rId53"/>
    <p:sldId id="307" r:id="rId54"/>
    <p:sldId id="310" r:id="rId55"/>
    <p:sldId id="330" r:id="rId56"/>
    <p:sldId id="308" r:id="rId57"/>
    <p:sldId id="356" r:id="rId58"/>
    <p:sldId id="333" r:id="rId59"/>
    <p:sldId id="357" r:id="rId60"/>
    <p:sldId id="407" r:id="rId61"/>
    <p:sldId id="408" r:id="rId62"/>
    <p:sldId id="409" r:id="rId63"/>
    <p:sldId id="463" r:id="rId64"/>
    <p:sldId id="436" r:id="rId65"/>
    <p:sldId id="373" r:id="rId66"/>
    <p:sldId id="374" r:id="rId67"/>
    <p:sldId id="438" r:id="rId68"/>
    <p:sldId id="389" r:id="rId69"/>
    <p:sldId id="385" r:id="rId70"/>
    <p:sldId id="390" r:id="rId71"/>
    <p:sldId id="388" r:id="rId72"/>
    <p:sldId id="375" r:id="rId73"/>
    <p:sldId id="359" r:id="rId74"/>
    <p:sldId id="343" r:id="rId75"/>
    <p:sldId id="382" r:id="rId76"/>
    <p:sldId id="384" r:id="rId77"/>
  </p:sldIdLst>
  <p:sldSz cx="10080625" cy="7559675"/>
  <p:notesSz cx="7010400" cy="92964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2">
          <p15:clr>
            <a:srgbClr val="A4A3A4"/>
          </p15:clr>
        </p15:guide>
        <p15:guide id="2" pos="19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503" autoAdjust="0"/>
  </p:normalViewPr>
  <p:slideViewPr>
    <p:cSldViewPr>
      <p:cViewPr varScale="1">
        <p:scale>
          <a:sx n="76" d="100"/>
          <a:sy n="76" d="100"/>
        </p:scale>
        <p:origin x="160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18"/>
    </p:cViewPr>
  </p:sorterViewPr>
  <p:notesViewPr>
    <p:cSldViewPr>
      <p:cViewPr varScale="1">
        <p:scale>
          <a:sx n="60" d="100"/>
          <a:sy n="60" d="100"/>
        </p:scale>
        <p:origin x="2472" y="60"/>
      </p:cViewPr>
      <p:guideLst>
        <p:guide orient="horz" pos="2662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5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14" dirty="0">
                <a:solidFill>
                  <a:schemeClr val="tx1"/>
                </a:solidFill>
                <a:latin typeface="Arial Rounded MT Bold" panose="020F0704030504030204" pitchFamily="34" charset="0"/>
              </a:rPr>
              <a:t>Fraud (million</a:t>
            </a:r>
            <a:r>
              <a:rPr lang="en-US" sz="1914" baseline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€)</a:t>
            </a:r>
            <a:endParaRPr lang="en-US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c:rich>
      </c:tx>
      <c:layout>
        <c:manualLayout>
          <c:xMode val="edge"/>
          <c:yMode val="edge"/>
          <c:x val="0.33649940816221502"/>
          <c:y val="3.9139398232660369E-2"/>
        </c:manualLayout>
      </c:layout>
      <c:overlay val="0"/>
      <c:spPr>
        <a:noFill/>
        <a:ln w="23918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375052340247353E-2"/>
          <c:y val="0.18964129483814521"/>
          <c:w val="0.89733897076095059"/>
          <c:h val="0.692526975794692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Skimming fraud (million euro) </c:v>
                </c:pt>
              </c:strCache>
            </c:strRef>
          </c:tx>
          <c:spPr>
            <a:solidFill>
              <a:srgbClr val="5B9BD5"/>
            </a:solidFill>
            <a:ln w="23918">
              <a:noFill/>
            </a:ln>
          </c:spPr>
          <c:invertIfNegative val="0"/>
          <c:cat>
            <c:numRef>
              <c:f>Blad1!$A$2:$A$14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Blad1!$B$2:$B$14</c:f>
              <c:numCache>
                <c:formatCode>General</c:formatCode>
                <c:ptCount val="13"/>
                <c:pt idx="0">
                  <c:v>15</c:v>
                </c:pt>
                <c:pt idx="1">
                  <c:v>31</c:v>
                </c:pt>
                <c:pt idx="2">
                  <c:v>36</c:v>
                </c:pt>
                <c:pt idx="3">
                  <c:v>20</c:v>
                </c:pt>
                <c:pt idx="4">
                  <c:v>39</c:v>
                </c:pt>
                <c:pt idx="5">
                  <c:v>29</c:v>
                </c:pt>
                <c:pt idx="6">
                  <c:v>6.8</c:v>
                </c:pt>
                <c:pt idx="7">
                  <c:v>1.3</c:v>
                </c:pt>
                <c:pt idx="8">
                  <c:v>1.6</c:v>
                </c:pt>
                <c:pt idx="9">
                  <c:v>1.5</c:v>
                </c:pt>
                <c:pt idx="10">
                  <c:v>1.5</c:v>
                </c:pt>
                <c:pt idx="11">
                  <c:v>1.2</c:v>
                </c:pt>
                <c:pt idx="12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1-4A07-985B-2AA7BCF47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0378304"/>
        <c:axId val="1"/>
        <c:axId val="0"/>
      </c:bar3DChart>
      <c:catAx>
        <c:axId val="211037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98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8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89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598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378304"/>
        <c:crosses val="autoZero"/>
        <c:crossBetween val="between"/>
      </c:valAx>
      <c:spPr>
        <a:noFill/>
        <a:ln w="270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89BCCC8-734B-4049-949A-CAB8364A78BC}" type="datetimeFigureOut">
              <a:rPr lang="en-GB"/>
              <a:pPr>
                <a:defRPr/>
              </a:pPr>
              <a:t>15/02/2025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100"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83622" tIns="41811" rIns="83622" bIns="41811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5CAFEC2F-2994-436D-980F-F143039928A2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0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18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4838"/>
            <a:ext cx="5605463" cy="417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40063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967163" y="0"/>
            <a:ext cx="3040062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831263"/>
            <a:ext cx="3040063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62007" algn="l"/>
                <a:tab pos="1324013" algn="l"/>
                <a:tab pos="1986020" algn="l"/>
                <a:tab pos="2648026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67163" y="8831263"/>
            <a:ext cx="3040062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3975" algn="l"/>
                <a:tab pos="1985963" algn="l"/>
                <a:tab pos="2647950" algn="l"/>
              </a:tabLst>
              <a:defRPr sz="13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592FA059-7ADD-46F1-8D35-1BAFB2D6C145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B77AA8-0AE7-437B-916D-1B082B0FC6A2}" type="slidenum">
              <a:rPr lang="en-US" altLang="nl-NL" sz="1300" smtClean="0"/>
              <a:pPr>
                <a:spcBef>
                  <a:spcPct val="0"/>
                </a:spcBef>
              </a:pPr>
              <a:t>1</a:t>
            </a:fld>
            <a:endParaRPr lang="en-US" altLang="nl-NL" sz="130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C1BD38-D502-4375-9A52-63F8E433B32B}" type="slidenum">
              <a:rPr lang="en-US" altLang="nl-NL" sz="1300" smtClean="0"/>
              <a:pPr>
                <a:spcBef>
                  <a:spcPct val="0"/>
                </a:spcBef>
              </a:pPr>
              <a:t>41</a:t>
            </a:fld>
            <a:endParaRPr lang="en-US" altLang="nl-NL" sz="130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51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0367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almost all of the current fraud is phishing</a:t>
            </a:r>
          </a:p>
        </p:txBody>
      </p:sp>
      <p:sp>
        <p:nvSpPr>
          <p:cNvPr id="77828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C63AD6F3-932D-4926-B928-AEC137656DF8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60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5B93266-9B27-4248-84F4-908069BCBD4C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68</a:t>
            </a:fld>
            <a:endParaRPr lang="en-US" altLang="nl-NL" sz="130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66EE861-F847-4CE0-AF01-B456A1E51B5C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69</a:t>
            </a:fld>
            <a:endParaRPr lang="en-US" altLang="nl-NL" sz="130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0E2658E-3ED8-4C7D-BCA2-2904E5BCE3CA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70</a:t>
            </a:fld>
            <a:endParaRPr lang="en-US" altLang="nl-NL" sz="130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D0CE002-5E47-468E-BEA0-50C5BEA133ED}" type="slidenum">
              <a:rPr lang="en-US" altLang="nl-NL" sz="1300" smtClean="0"/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71</a:t>
            </a:fld>
            <a:endParaRPr lang="en-US" altLang="nl-NL" sz="1300"/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10225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98D396-9CCE-4922-8DAA-30061A0F8768}" type="slidenum">
              <a:rPr lang="en-US" altLang="nl-NL" sz="1300" smtClean="0"/>
              <a:pPr>
                <a:spcBef>
                  <a:spcPct val="0"/>
                </a:spcBef>
              </a:pPr>
              <a:t>74</a:t>
            </a:fld>
            <a:endParaRPr lang="en-US" altLang="nl-NL" sz="130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3360F7-DE1D-4508-9391-44B7CD65032A}" type="slidenum">
              <a:rPr lang="en-US" altLang="nl-NL" sz="1300" smtClean="0"/>
              <a:pPr>
                <a:spcBef>
                  <a:spcPct val="0"/>
                </a:spcBef>
              </a:pPr>
              <a:t>75</a:t>
            </a:fld>
            <a:endParaRPr lang="en-US" altLang="nl-NL" sz="1300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236663" y="706438"/>
            <a:ext cx="4537075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622" tIns="41811" rIns="83622" bIns="41811" anchor="ctr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4838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66A2A-4F08-B14B-99FA-3D8D38781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15E17E-529F-F31D-E874-0D09EF3FD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9B13E-548A-A3AE-36A4-2A22C75D9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8C684-3138-7B33-2DBB-F35B341C99D2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2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5664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3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44135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9D65F0-74E5-43FE-9664-444720C212C8}" type="slidenum">
              <a:rPr lang="en-US" altLang="nl-NL" sz="1300" smtClean="0"/>
              <a:pPr>
                <a:spcBef>
                  <a:spcPct val="0"/>
                </a:spcBef>
              </a:pPr>
              <a:t>4</a:t>
            </a:fld>
            <a:endParaRPr lang="en-US" altLang="nl-NL" sz="130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D4BC59-1141-45E9-B493-C9DEE8CD4D1B}" type="slidenum">
              <a:rPr lang="en-US" altLang="nl-NL" sz="1300" smtClean="0"/>
              <a:pPr>
                <a:spcBef>
                  <a:spcPct val="0"/>
                </a:spcBef>
              </a:pPr>
              <a:t>5</a:t>
            </a:fld>
            <a:endParaRPr lang="en-US" altLang="nl-NL" sz="13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D5696204-D09A-4ADD-B3BF-34B8386B380B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7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B4FE528A-7F78-462A-8F65-A38DD3B67D72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32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2FA059-7ADD-46F1-8D35-1BAFB2D6C145}" type="slidenum">
              <a:rPr lang="en-US" altLang="nl-NL" smtClean="0"/>
              <a:pPr>
                <a:defRPr/>
              </a:pPr>
              <a:t>36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5251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3975" algn="l"/>
                <a:tab pos="1985963" algn="l"/>
                <a:tab pos="2647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56B7C3-F63E-4557-B822-17FF3219EE6E}" type="slidenum">
              <a:rPr lang="en-US" altLang="nl-NL" sz="1300" smtClean="0"/>
              <a:pPr>
                <a:spcBef>
                  <a:spcPct val="0"/>
                </a:spcBef>
              </a:pPr>
              <a:t>39</a:t>
            </a:fld>
            <a:endParaRPr lang="en-US" altLang="nl-NL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3437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60705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4242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BFD5-C801-4546-A554-FA6DA1FD787D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1524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buFont typeface="Arial" pitchFamily="34" charset="0"/>
              <a:buChar char="•"/>
              <a:defRPr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7B46D-B7EC-4D1D-AA22-3EB68DA00459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72329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ctr">
              <a:defRPr sz="2000" b="1" cap="all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112" y="2179637"/>
            <a:ext cx="8567738" cy="1654175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rgbClr val="C000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5916-E7C0-4072-A93A-B2E3E49000DE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97529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defRPr sz="2000"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 sz="18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000">
                <a:latin typeface="Arial Rounded MT Bold" panose="020F0704030504030204" pitchFamily="34" charset="0"/>
              </a:defRPr>
            </a:lvl1pPr>
            <a:lvl2pPr>
              <a:defRPr sz="2000">
                <a:latin typeface="Arial Rounded MT Bold" panose="020F0704030504030204" pitchFamily="34" charset="0"/>
              </a:defRPr>
            </a:lvl2pPr>
            <a:lvl3pPr>
              <a:defRPr sz="2000">
                <a:latin typeface="Arial Rounded MT Bold" panose="020F0704030504030204" pitchFamily="34" charset="0"/>
              </a:defRPr>
            </a:lvl3pPr>
            <a:lvl4pPr>
              <a:defRPr sz="18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DDAE-3E48-4FA7-A4A3-67F9F672B264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6136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E36E-4998-4152-BD36-0983A410A280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50386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6"/>
            <a:ext cx="90678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036638"/>
            <a:ext cx="90678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  <a:p>
            <a:pPr lvl="4"/>
            <a:r>
              <a:rPr lang="en-GB" altLang="nl-NL"/>
              <a:t>Eighth Outline Level</a:t>
            </a:r>
          </a:p>
          <a:p>
            <a:pPr lvl="4"/>
            <a:r>
              <a:rPr lang="en-GB" altLang="nl-NL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92425" y="6886575"/>
            <a:ext cx="4192588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45FC0E12-61ED-4EA7-BF49-443CB9EF4893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</p:sldLayoutIdLst>
  <p:hf hdr="0" ftr="0" dt="0"/>
  <p:txStyles>
    <p:titleStyle>
      <a:lvl1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2pPr>
      <a:lvl3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3pPr>
      <a:lvl4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4pPr>
      <a:lvl5pPr algn="ctr" defTabSz="492125" rtl="0" eaLnBrk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C5000B"/>
          </a:solidFill>
          <a:latin typeface="Arial Rounded MT Bold" panose="020F0704030504030204" pitchFamily="34" charset="0"/>
          <a:ea typeface="DejaVu Sans" charset="0"/>
          <a:cs typeface="DejaVu Sans" charset="0"/>
        </a:defRPr>
      </a:lvl5pPr>
      <a:lvl6pPr marL="25146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6pPr>
      <a:lvl7pPr marL="29718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7pPr>
      <a:lvl8pPr marL="34290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8pPr>
      <a:lvl9pPr marL="3886200" indent="-228600" algn="ctr" defTabSz="492125" rtl="0" fontAlgn="base" hangingPunct="0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C5000B"/>
          </a:solidFill>
          <a:latin typeface="Comic Sans MS" pitchFamily="64" charset="0"/>
          <a:ea typeface="DejaVu Sans" charset="0"/>
          <a:cs typeface="DejaVu Sans" charset="0"/>
        </a:defRPr>
      </a:lvl9pPr>
    </p:titleStyle>
    <p:bodyStyle>
      <a:lvl1pPr marL="342900" indent="-342900" algn="l" defTabSz="492125" rtl="0" eaLnBrk="0" fontAlgn="base" hangingPunct="0">
        <a:lnSpc>
          <a:spcPct val="11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lnSpc>
          <a:spcPct val="11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492125" rtl="0" eaLnBrk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92125" rtl="0" fontAlgn="base" hangingPunct="0">
        <a:lnSpc>
          <a:spcPct val="11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jpeg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jpe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imgres?imgurl=http://www.casinoportaal.net/casino/staatscasino/visa.png&amp;imgrefurl=http://www.casinoportaal.net/casino/staatscasino/&amp;usg=__1Ld2zuR6JQCL37eOjSCbg-Q9Cjw=&amp;h=503&amp;w=800&amp;sz=19&amp;hl=nl&amp;start=1&amp;itbs=1&amp;tbnid=E7U-FAmcMAMVPM:&amp;tbnh=90&amp;tbnw=143&amp;prev=/images?q%3Dvisa%26hl%3Dnl%26gbv%3D2%26tbs%3Disch:1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imgres?imgurl=http://www.clinicdirector.com/Images/mastercard_logo.jpg&amp;imgrefurl=http://www.clinicdirector.com/registration.php&amp;usg=__DfMSWlRDGBitLl47dUVNwO01CrE=&amp;h=374&amp;w=591&amp;sz=97&amp;hl=nl&amp;start=3&amp;itbs=1&amp;tbnid=eVLa94tuirmjcM:&amp;tbnh=85&amp;tbnw=135&amp;prev=/images?q%3Dmastercard%26hl%3Dnl%26gbv%3D2%26tbs%3Disch:1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nl/imgres?imgurl=http://banks.com/blogs/credit/wp-content/uploads/2008/07/105_american_express.jpg&amp;imgrefurl=http://www.banks.com/blogs/credit/category/american-express-credit-cards/&amp;usg=__kBKGAPm2h-XfXbnQVt5_k3rhrhw=&amp;h=381&amp;w=522&amp;sz=92&amp;hl=nl&amp;start=3&amp;itbs=1&amp;tbnid=0cb-EeGvS4KE-M:&amp;tbnh=96&amp;tbnw=131&amp;prev=/images?q%3Damerican%2Bexpress%26hl%3Dnl%26gbv%3D2%26tbs%3Disch:1" TargetMode="External"/><Relationship Id="rId4" Type="http://schemas.openxmlformats.org/officeDocument/2006/relationships/hyperlink" Target="http://www.google.nl/imgres?imgurl=http://blog.italki.com/wp-content/uploads/2009/10/jcb_logo_13.jpg&amp;imgrefurl=http://blog.italki.com/2009/10/jcb%E3%82%AB%E3%83%BC%E3%83%89%E3%81%8C%E3%81%94%E5%88%A9%E7%94%A8%E3%81%84%E3%81%9F%E3%81%A0%E3%81%91%E3%82%8B%E3%82%88%E3%81%86%E3%81%AB%E3%81%AA%E3%82%8A%E3%81%BE%E3%81%97%E3%81%9F%EF%BC%81-italki/&amp;usg=__KaST-tLomeNZuPHd3Vj35XTa5y8=&amp;h=164&amp;w=164&amp;sz=6&amp;hl=nl&amp;start=2&amp;itbs=1&amp;tbnid=SLevQLEQ-rqtXM:&amp;tbnh=98&amp;tbnw=98&amp;prev=/images?q%3Djcb%2Bcredit%26hl%3Dnl%26gbv%3D2%26tbs%3Disch:1" TargetMode="External"/><Relationship Id="rId9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76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Erik%20Poll\Desktop\filmpjes\edentifier2.mp4" TargetMode="External"/><Relationship Id="rId1" Type="http://schemas.microsoft.com/office/2007/relationships/media" Target="file:///C:\Users\Erik%20Poll\Desktop\filmpjes\edentifier2.mp4" TargetMode="External"/><Relationship Id="rId4" Type="http://schemas.openxmlformats.org/officeDocument/2006/relationships/image" Target="../media/image9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65163" y="884239"/>
            <a:ext cx="8569325" cy="1092098"/>
          </a:xfrm>
        </p:spPr>
        <p:txBody>
          <a:bodyPr/>
          <a:lstStyle/>
          <a:p>
            <a:r>
              <a:rPr lang="nl-NL" altLang="nl-NL" sz="6000" dirty="0"/>
              <a:t>EMV</a:t>
            </a:r>
            <a:endParaRPr lang="nl-NL" altLang="nl-NL" dirty="0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5006975"/>
            <a:ext cx="7056438" cy="1020763"/>
          </a:xfrm>
        </p:spPr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>
                <a:solidFill>
                  <a:srgbClr val="0000CC"/>
                </a:solidFill>
              </a:rPr>
              <a:t>Erik Poll</a:t>
            </a: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>
                <a:solidFill>
                  <a:srgbClr val="008000"/>
                </a:solidFill>
              </a:rPr>
              <a:t>Digital Security</a:t>
            </a:r>
            <a:endParaRPr lang="en-US" altLang="nl-NL" sz="4400">
              <a:solidFill>
                <a:srgbClr val="C5000B"/>
              </a:solidFill>
            </a:endParaRPr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US" altLang="nl-NL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 </a:t>
            </a:r>
          </a:p>
        </p:txBody>
      </p:sp>
      <p:pic>
        <p:nvPicPr>
          <p:cNvPr id="5125" name="Picture 5" descr="radboud_university_nijmegen_logo_312x105_jpg_312x105_q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650" y="5837237"/>
            <a:ext cx="3962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r="14546"/>
          <a:stretch/>
        </p:blipFill>
        <p:spPr>
          <a:xfrm>
            <a:off x="6785712" y="2250866"/>
            <a:ext cx="2576755" cy="24559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499" y="2256221"/>
            <a:ext cx="2815489" cy="24506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650" y="2268436"/>
            <a:ext cx="3200400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 descr=" 23555"/>
          <p:cNvSpPr>
            <a:spLocks noGrp="1"/>
          </p:cNvSpPr>
          <p:nvPr>
            <p:ph idx="1"/>
          </p:nvPr>
        </p:nvSpPr>
        <p:spPr>
          <a:xfrm>
            <a:off x="503238" y="1036638"/>
            <a:ext cx="9067800" cy="5718175"/>
          </a:xfrm>
        </p:spPr>
        <p:txBody>
          <a:bodyPr/>
          <a:lstStyle/>
          <a:p>
            <a:pPr>
              <a:defRPr/>
            </a:pPr>
            <a:r>
              <a:rPr lang="en-US" altLang="nl-NL" dirty="0"/>
              <a:t>UK introduced EMV in 2006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nl-NL" sz="1600" dirty="0"/>
              <a:t> </a:t>
            </a:r>
            <a:endParaRPr lang="en-US" altLang="nl-NL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nl-NL" dirty="0">
                <a:solidFill>
                  <a:schemeClr val="tx1">
                    <a:lumMod val="100000"/>
                  </a:schemeClr>
                </a:solidFill>
              </a:rPr>
              <a:t>USA is still migrating to EMV, and criminals have moved there...</a:t>
            </a:r>
          </a:p>
          <a:p>
            <a:pPr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nl-NL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en-US" altLang="nl-NL" sz="1800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endParaRPr lang="en-US" altLang="nl-NL" sz="1600" dirty="0"/>
          </a:p>
        </p:txBody>
      </p:sp>
      <p:graphicFrame>
        <p:nvGraphicFramePr>
          <p:cNvPr id="8" name="Table 7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655543"/>
              </p:ext>
            </p:extLst>
          </p:nvPr>
        </p:nvGraphicFramePr>
        <p:xfrm>
          <a:off x="2270815" y="1497012"/>
          <a:ext cx="5588000" cy="96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domestic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5" descr="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71351"/>
              </p:ext>
            </p:extLst>
          </p:nvPr>
        </p:nvGraphicFramePr>
        <p:xfrm>
          <a:off x="2270815" y="1555816"/>
          <a:ext cx="5588000" cy="1366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253">
                <a:tc>
                  <a:txBody>
                    <a:bodyPr/>
                    <a:lstStyle/>
                    <a:p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2008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64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domestic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3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foreign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113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 Rounded MT Bold" panose="020F0704030504030204" pitchFamily="34" charset="0"/>
                        </a:rPr>
                        <a:t>134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62" name="Slide Number Placeholder 6" descr=" 1846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10</a:t>
            </a:r>
          </a:p>
        </p:txBody>
      </p:sp>
      <p:sp>
        <p:nvSpPr>
          <p:cNvPr id="18463" name="TextBox 2" descr=" 18463"/>
          <p:cNvSpPr txBox="1">
            <a:spLocks noChangeArrowheads="1"/>
          </p:cNvSpPr>
          <p:nvPr/>
        </p:nvSpPr>
        <p:spPr bwMode="auto">
          <a:xfrm>
            <a:off x="1839912" y="2878931"/>
            <a:ext cx="6924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Skimming fraud with UK cards, in millions ₤      </a:t>
            </a:r>
            <a:r>
              <a:rPr lang="en-US" altLang="nl-NL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[Source: Payments UK]</a:t>
            </a:r>
            <a:endParaRPr lang="en-GB" altLang="en-US" sz="1200" b="1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8464" name="Titel 2" descr=" 184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Does EMV chip        reduce skimming?</a:t>
            </a:r>
            <a:endParaRPr lang="en-GB" altLang="en-US"/>
          </a:p>
        </p:txBody>
      </p:sp>
      <p:pic>
        <p:nvPicPr>
          <p:cNvPr id="18465" name="Afbeelding 2" descr=" 1846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813" y="344488"/>
            <a:ext cx="6953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0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Move to EMV chip involves liability shifts</a:t>
            </a:r>
          </a:p>
          <a:p>
            <a:pPr marL="0" indent="0"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nl-NL" dirty="0">
                <a:solidFill>
                  <a:schemeClr val="accent2"/>
                </a:solidFill>
              </a:rPr>
              <a:t>Customer liable for fraud with their PIN code</a:t>
            </a:r>
          </a:p>
          <a:p>
            <a:pPr>
              <a:defRPr/>
            </a:pPr>
            <a:endParaRPr lang="en-US" altLang="nl-NL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altLang="nl-NL" dirty="0">
                <a:solidFill>
                  <a:schemeClr val="accent2"/>
                </a:solidFill>
              </a:rPr>
              <a:t>Vendors liable for fraud if they still use </a:t>
            </a:r>
            <a:r>
              <a:rPr lang="en-US" altLang="nl-NL" dirty="0" err="1">
                <a:solidFill>
                  <a:schemeClr val="accent2"/>
                </a:solidFill>
              </a:rPr>
              <a:t>magstripe</a:t>
            </a:r>
            <a:endParaRPr lang="en-US" altLang="nl-NL" dirty="0">
              <a:solidFill>
                <a:schemeClr val="accent2"/>
              </a:solidFill>
            </a:endParaRPr>
          </a:p>
          <a:p>
            <a:pPr marL="914400" lvl="2" indent="0"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In the USA, for POS starting Oct 2015, for ATMs starting Oct 2017,                                            for petrol stations starting  Oct 2020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None/>
              <a:defRPr/>
            </a:pPr>
            <a:endParaRPr lang="en-US" altLang="nl-NL" sz="1600" dirty="0"/>
          </a:p>
        </p:txBody>
      </p:sp>
      <p:sp>
        <p:nvSpPr>
          <p:cNvPr id="184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11</a:t>
            </a:r>
          </a:p>
        </p:txBody>
      </p:sp>
      <p:sp>
        <p:nvSpPr>
          <p:cNvPr id="1846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Liability shifts</a:t>
            </a:r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8"/>
          <p:cNvSpPr>
            <a:spLocks noGrp="1"/>
          </p:cNvSpPr>
          <p:nvPr>
            <p:ph type="body" idx="1"/>
          </p:nvPr>
        </p:nvSpPr>
        <p:spPr>
          <a:xfrm>
            <a:off x="773113" y="2103438"/>
            <a:ext cx="8567737" cy="1654175"/>
          </a:xfrm>
        </p:spPr>
        <p:txBody>
          <a:bodyPr/>
          <a:lstStyle/>
          <a:p>
            <a:r>
              <a:rPr lang="en-US" altLang="nl-NL" sz="3200"/>
              <a:t>The EMV standard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 descr=" 215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The EMV protocol suite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03238" y="1189037"/>
            <a:ext cx="9067800" cy="5697538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/>
              <a:t>EMV is not a protocol, but a </a:t>
            </a:r>
            <a:r>
              <a:rPr lang="en-US" dirty="0">
                <a:solidFill>
                  <a:schemeClr val="accent2"/>
                </a:solidFill>
              </a:rPr>
              <a:t>toolkit of building blocks for protocols </a:t>
            </a:r>
            <a:r>
              <a:rPr lang="en-US" dirty="0">
                <a:solidFill>
                  <a:schemeClr val="tx1"/>
                </a:solidFill>
              </a:rPr>
              <a:t>with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3 </a:t>
            </a:r>
            <a:r>
              <a:rPr lang="en-US" dirty="0">
                <a:solidFill>
                  <a:schemeClr val="accent2"/>
                </a:solidFill>
              </a:rPr>
              <a:t>card authentication </a:t>
            </a:r>
            <a:r>
              <a:rPr lang="en-US" dirty="0">
                <a:solidFill>
                  <a:schemeClr val="tx1"/>
                </a:solidFill>
              </a:rPr>
              <a:t>mechanisms</a:t>
            </a:r>
          </a:p>
          <a:p>
            <a:pPr lvl="2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009900"/>
                </a:solidFill>
              </a:rPr>
              <a:t>SDA, DDA, CDA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5 </a:t>
            </a:r>
            <a:r>
              <a:rPr lang="en-US" dirty="0">
                <a:solidFill>
                  <a:schemeClr val="accent2"/>
                </a:solidFill>
              </a:rPr>
              <a:t>cardholder verification </a:t>
            </a:r>
            <a:r>
              <a:rPr lang="en-US" dirty="0">
                <a:solidFill>
                  <a:schemeClr val="tx1"/>
                </a:solidFill>
              </a:rPr>
              <a:t>mechanisms</a:t>
            </a:r>
          </a:p>
          <a:p>
            <a:pPr lvl="2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009900"/>
                </a:solidFill>
              </a:rPr>
              <a:t>online PIN, offline plaintext PIN, offline encrypted PIN, handwritten  signature, no card holder verification</a:t>
            </a:r>
          </a:p>
          <a:p>
            <a:pPr lvl="1">
              <a:lnSpc>
                <a:spcPct val="100000"/>
              </a:lnSpc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2 types of </a:t>
            </a:r>
            <a:r>
              <a:rPr lang="en-US" dirty="0">
                <a:solidFill>
                  <a:schemeClr val="accent2"/>
                </a:solidFill>
              </a:rPr>
              <a:t>transactions</a:t>
            </a:r>
            <a:r>
              <a:rPr lang="en-US" dirty="0">
                <a:solidFill>
                  <a:srgbClr val="009900"/>
                </a:solidFill>
              </a:rPr>
              <a:t>: offline, online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All mechanisms again </a:t>
            </a:r>
            <a:r>
              <a:rPr lang="en-US" dirty="0" err="1">
                <a:solidFill>
                  <a:schemeClr val="tx1"/>
                </a:solidFill>
              </a:rPr>
              <a:t>parameterised</a:t>
            </a:r>
            <a:r>
              <a:rPr lang="en-US" dirty="0">
                <a:solidFill>
                  <a:schemeClr val="tx1"/>
                </a:solidFill>
              </a:rPr>
              <a:t> by </a:t>
            </a:r>
            <a:r>
              <a:rPr lang="en-US" dirty="0">
                <a:solidFill>
                  <a:srgbClr val="009900"/>
                </a:solidFill>
              </a:rPr>
              <a:t>Data Object Lists (DOLs)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Specs  public but very complex </a:t>
            </a:r>
            <a:r>
              <a:rPr lang="en-US" dirty="0">
                <a:solidFill>
                  <a:schemeClr val="tx1"/>
                </a:solidFill>
              </a:rPr>
              <a:t>(4 books, &gt;750 pages)                 </a:t>
            </a:r>
          </a:p>
          <a:p>
            <a:pPr lvl="1">
              <a:buFont typeface="Times New Roman" pitchFamily="16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Specs do not motivate design or mention security objectives…</a:t>
            </a:r>
          </a:p>
          <a:p>
            <a:pPr lvl="2">
              <a:buFont typeface="Times New Roman" pitchFamily="16" charset="0"/>
              <a:buNone/>
              <a:defRPr/>
            </a:pPr>
            <a:endParaRPr lang="en-US" dirty="0">
              <a:solidFill>
                <a:schemeClr val="accent6"/>
              </a:solidFill>
            </a:endParaRPr>
          </a:p>
          <a:p>
            <a:pPr>
              <a:buFont typeface="Times New Roman" pitchFamily="16" charset="0"/>
              <a:buChar char="•"/>
              <a:defRPr/>
            </a:pPr>
            <a:endParaRPr lang="en-US" dirty="0"/>
          </a:p>
        </p:txBody>
      </p:sp>
      <p:sp>
        <p:nvSpPr>
          <p:cNvPr id="21508" name="Slide Number Placeholder 5" descr=" 2150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564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EMV protocol phases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3238" y="1417638"/>
            <a:ext cx="9067800" cy="533717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Comic Sans MS" panose="030F0702030302020204" pitchFamily="66" charset="0"/>
              <a:buAutoNum type="romanUcPeriod"/>
            </a:pPr>
            <a:r>
              <a:rPr lang="en-US" altLang="nl-NL" dirty="0"/>
              <a:t> </a:t>
            </a:r>
            <a:r>
              <a:rPr lang="en-US" altLang="nl-NL" dirty="0" err="1">
                <a:solidFill>
                  <a:schemeClr val="accent2"/>
                </a:solidFill>
              </a:rPr>
              <a:t>Initialisation</a:t>
            </a:r>
            <a:endParaRPr lang="en-US" altLang="nl-NL" dirty="0">
              <a:solidFill>
                <a:schemeClr val="accent2"/>
              </a:solidFill>
            </a:endParaRP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/>
              <a:t>   Terminal reads some data from the card, incl. several DOLs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>
                <a:solidFill>
                  <a:schemeClr val="accent2"/>
                </a:solidFill>
              </a:rPr>
              <a:t> Card Authentication (using SDA, DDA or CDA) 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/>
              <a:t> </a:t>
            </a:r>
            <a:r>
              <a:rPr lang="en-US" altLang="nl-NL" dirty="0">
                <a:solidFill>
                  <a:schemeClr val="accent2"/>
                </a:solidFill>
              </a:rPr>
              <a:t>Cardholder Verification </a:t>
            </a:r>
            <a:r>
              <a:rPr lang="en-US" altLang="nl-NL" dirty="0">
                <a:solidFill>
                  <a:schemeClr val="tx1"/>
                </a:solidFill>
              </a:rPr>
              <a:t>(optional, for instance using PIN)</a:t>
            </a:r>
          </a:p>
          <a:p>
            <a:pPr marL="514350" indent="-514350">
              <a:buFont typeface="Comic Sans MS" panose="030F0702030302020204" pitchFamily="66" charset="0"/>
              <a:buAutoNum type="romanUcPeriod"/>
            </a:pPr>
            <a:r>
              <a:rPr lang="en-US" altLang="nl-NL" dirty="0">
                <a:solidFill>
                  <a:schemeClr val="accent2"/>
                </a:solidFill>
              </a:rPr>
              <a:t>Terminal &amp; Card Risk Management</a:t>
            </a:r>
          </a:p>
          <a:p>
            <a:pPr marL="514350" indent="-514350">
              <a:lnSpc>
                <a:spcPct val="100000"/>
              </a:lnSpc>
              <a:buFont typeface="Comic Sans MS" panose="030F0702030302020204" pitchFamily="66" charset="0"/>
              <a:buAutoNum type="romanUcPeriod"/>
            </a:pPr>
            <a:r>
              <a:rPr lang="en-US" altLang="nl-NL" dirty="0"/>
              <a:t> </a:t>
            </a:r>
            <a:r>
              <a:rPr lang="en-US" altLang="nl-NL" dirty="0">
                <a:solidFill>
                  <a:schemeClr val="accent2"/>
                </a:solidFill>
              </a:rPr>
              <a:t>Transaction</a:t>
            </a: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sz="1800" dirty="0">
                <a:solidFill>
                  <a:schemeClr val="tx2"/>
                </a:solidFill>
              </a:rPr>
              <a:t>    </a:t>
            </a:r>
            <a:r>
              <a:rPr lang="en-US" altLang="nl-NL" dirty="0">
                <a:solidFill>
                  <a:schemeClr val="tx2"/>
                </a:solidFill>
              </a:rPr>
              <a:t>where the card produces </a:t>
            </a:r>
            <a:r>
              <a:rPr lang="en-US" altLang="nl-NL" dirty="0">
                <a:solidFill>
                  <a:schemeClr val="accent2"/>
                </a:solidFill>
              </a:rPr>
              <a:t>Application Cryptogram (AC)</a:t>
            </a: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>
                <a:solidFill>
                  <a:schemeClr val="tx2"/>
                </a:solidFill>
              </a:rPr>
              <a:t>    with </a:t>
            </a:r>
            <a:r>
              <a:rPr lang="en-US" altLang="nl-NL" dirty="0">
                <a:solidFill>
                  <a:schemeClr val="tx1"/>
                </a:solidFill>
              </a:rPr>
              <a:t>HMAC</a:t>
            </a:r>
            <a:r>
              <a:rPr lang="en-US" altLang="nl-NL" dirty="0">
                <a:solidFill>
                  <a:schemeClr val="tx2"/>
                </a:solidFill>
              </a:rPr>
              <a:t> calculated with shared symmetric key</a:t>
            </a:r>
          </a:p>
          <a:p>
            <a:pPr marL="914400" lvl="1" indent="-514350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>
                <a:solidFill>
                  <a:schemeClr val="tx2"/>
                </a:solidFill>
              </a:rPr>
              <a:t>	</a:t>
            </a:r>
            <a:r>
              <a:rPr lang="en-US" altLang="nl-NL" i="1" dirty="0">
                <a:solidFill>
                  <a:srgbClr val="C00000"/>
                </a:solidFill>
              </a:rPr>
              <a:t>NB terminal does </a:t>
            </a:r>
            <a:r>
              <a:rPr lang="en-US" altLang="nl-NL" b="1" i="1" u="sng" dirty="0">
                <a:solidFill>
                  <a:srgbClr val="C00000"/>
                </a:solidFill>
              </a:rPr>
              <a:t>not</a:t>
            </a:r>
            <a:r>
              <a:rPr lang="en-US" altLang="nl-NL" i="1" dirty="0">
                <a:solidFill>
                  <a:srgbClr val="C00000"/>
                </a:solidFill>
              </a:rPr>
              <a:t> have this key,                                                                          so it cannot authenticate cryptograms when it is offline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512" y="4770437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Parameterisation using DOLs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>
                <a:solidFill>
                  <a:schemeClr val="accent2"/>
                </a:solidFill>
              </a:rPr>
              <a:t>Data Object Lists </a:t>
            </a:r>
            <a:r>
              <a:rPr lang="en-US" altLang="nl-NL" dirty="0"/>
              <a:t>specify a list of </a:t>
            </a:r>
            <a:r>
              <a:rPr lang="en-US" altLang="nl-NL" dirty="0">
                <a:solidFill>
                  <a:srgbClr val="009900"/>
                </a:solidFill>
              </a:rPr>
              <a:t>data elements  </a:t>
            </a:r>
          </a:p>
          <a:p>
            <a:pPr lvl="1"/>
            <a:r>
              <a:rPr lang="en-US" altLang="nl-NL" dirty="0" err="1"/>
              <a:t>eg</a:t>
            </a:r>
            <a:r>
              <a:rPr lang="en-US" altLang="nl-NL" dirty="0"/>
              <a:t> </a:t>
            </a:r>
            <a:r>
              <a:rPr lang="en-US" altLang="nl-NL" dirty="0">
                <a:solidFill>
                  <a:srgbClr val="009900"/>
                </a:solidFill>
              </a:rPr>
              <a:t>amount, currency, primary account number (PAN), application transaction counter (ATC), card/terminal-generated nonce (UN), …</a:t>
            </a:r>
          </a:p>
          <a:p>
            <a:pPr lvl="1"/>
            <a:endParaRPr lang="en-US" altLang="nl-NL" dirty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nl-NL" dirty="0"/>
              <a:t>Cards contain several DOLs that specify  </a:t>
            </a:r>
          </a:p>
          <a:p>
            <a:pPr lvl="1">
              <a:lnSpc>
                <a:spcPct val="100000"/>
              </a:lnSpc>
            </a:pPr>
            <a:r>
              <a:rPr lang="en-US" altLang="nl-NL" dirty="0"/>
              <a:t>data elements </a:t>
            </a:r>
            <a:r>
              <a:rPr lang="en-US" altLang="nl-NL" dirty="0">
                <a:solidFill>
                  <a:schemeClr val="accent2"/>
                </a:solidFill>
              </a:rPr>
              <a:t>required as input </a:t>
            </a:r>
            <a:r>
              <a:rPr lang="en-US" altLang="nl-NL" dirty="0"/>
              <a:t>to the card </a:t>
            </a:r>
          </a:p>
          <a:p>
            <a:pPr lvl="1">
              <a:lnSpc>
                <a:spcPct val="100000"/>
              </a:lnSpc>
            </a:pPr>
            <a:r>
              <a:rPr lang="en-US" altLang="nl-NL" dirty="0"/>
              <a:t>data elements </a:t>
            </a:r>
            <a:r>
              <a:rPr lang="en-US" altLang="nl-NL" dirty="0">
                <a:solidFill>
                  <a:schemeClr val="accent2"/>
                </a:solidFill>
              </a:rPr>
              <a:t>included in HMACs </a:t>
            </a:r>
            <a:r>
              <a:rPr lang="en-US" altLang="nl-NL" dirty="0"/>
              <a:t>produced by the card</a:t>
            </a:r>
          </a:p>
          <a:p>
            <a:pPr lvl="1">
              <a:buFont typeface="Arial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NL" dirty="0"/>
              <a:t>     NB this means the protocol is still fully configurable.  </a:t>
            </a:r>
            <a:r>
              <a:rPr lang="en-US" altLang="nl-NL" dirty="0" err="1"/>
              <a:t>Eg</a:t>
            </a:r>
            <a:r>
              <a:rPr lang="en-US" altLang="nl-NL" dirty="0"/>
              <a:t> including the amount and currency in the HMAC makes sense, but is not required.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nl-NL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44513" y="274638"/>
            <a:ext cx="9026525" cy="990600"/>
          </a:xfrm>
        </p:spPr>
        <p:txBody>
          <a:bodyPr/>
          <a:lstStyle/>
          <a:p>
            <a:r>
              <a:rPr lang="en-US" altLang="nl-NL" sz="2800"/>
              <a:t> EMV key set-up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3238" y="1474788"/>
            <a:ext cx="9067800" cy="526097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altLang="nl-NL" dirty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en-US" altLang="nl-NL" dirty="0">
              <a:solidFill>
                <a:srgbClr val="009900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altLang="nl-NL" dirty="0">
                <a:solidFill>
                  <a:schemeClr val="tx1"/>
                </a:solidFill>
              </a:rPr>
              <a:t>Card &amp; issuer </a:t>
            </a:r>
            <a:r>
              <a:rPr lang="en-US" altLang="nl-NL" dirty="0"/>
              <a:t>have a </a:t>
            </a:r>
            <a:r>
              <a:rPr lang="en-US" altLang="nl-NL" dirty="0">
                <a:solidFill>
                  <a:schemeClr val="tx1"/>
                </a:solidFill>
              </a:rPr>
              <a:t>shared symmetric key            (3DES or AES) used to compute HMACs on transactions                                                                                          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/>
              <a:t>T</a:t>
            </a:r>
            <a:r>
              <a:rPr lang="en-US" altLang="nl-NL" sz="1800" dirty="0">
                <a:solidFill>
                  <a:schemeClr val="tx1"/>
                </a:solidFill>
              </a:rPr>
              <a:t>erminal</a:t>
            </a:r>
            <a:r>
              <a:rPr lang="en-US" altLang="nl-NL" sz="1800" dirty="0"/>
              <a:t> does </a:t>
            </a:r>
            <a:r>
              <a:rPr lang="en-US" altLang="nl-NL" sz="1800" i="1" dirty="0"/>
              <a:t>not</a:t>
            </a:r>
            <a:r>
              <a:rPr lang="en-US" altLang="nl-NL" sz="1800" dirty="0"/>
              <a:t>  have this key, so cannot check these</a:t>
            </a:r>
            <a:endParaRPr lang="en-US" altLang="nl-NL" sz="1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altLang="nl-NL" dirty="0">
                <a:solidFill>
                  <a:schemeClr val="tx1"/>
                </a:solidFill>
              </a:rPr>
              <a:t>Issuer </a:t>
            </a:r>
            <a:r>
              <a:rPr lang="en-US" altLang="nl-NL" dirty="0"/>
              <a:t>has </a:t>
            </a:r>
            <a:r>
              <a:rPr lang="en-US" altLang="nl-NL" dirty="0">
                <a:solidFill>
                  <a:schemeClr val="tx1"/>
                </a:solidFill>
              </a:rPr>
              <a:t>private RSA key             and </a:t>
            </a:r>
            <a:r>
              <a:rPr lang="en-US" altLang="nl-NL" dirty="0"/>
              <a:t>terminal knows public key              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sz="1800" dirty="0"/>
              <a:t>This allows SDA: terminal authenticates </a:t>
            </a:r>
            <a:r>
              <a:rPr lang="en-US" altLang="nl-NL" sz="1800" i="1" dirty="0">
                <a:solidFill>
                  <a:srgbClr val="009900"/>
                </a:solidFill>
              </a:rPr>
              <a:t>static</a:t>
            </a:r>
            <a:r>
              <a:rPr lang="en-US" altLang="nl-NL" sz="1800" dirty="0"/>
              <a:t> signed data on the card  </a:t>
            </a:r>
            <a:endParaRPr lang="en-US" altLang="nl-NL" sz="1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altLang="nl-NL" dirty="0">
                <a:solidFill>
                  <a:schemeClr val="tx1"/>
                </a:solidFill>
              </a:rPr>
              <a:t>(Optional) DDA &amp; CDA cards have a private RSA key                and associated certificate, signed by issuer                                                                      </a:t>
            </a:r>
          </a:p>
          <a:p>
            <a:pPr marL="685800" lvl="1">
              <a:lnSpc>
                <a:spcPct val="100000"/>
              </a:lnSpc>
              <a:defRPr/>
            </a:pPr>
            <a:r>
              <a:rPr lang="en-US" altLang="nl-NL" sz="1800" dirty="0"/>
              <a:t>Card can now sign </a:t>
            </a:r>
            <a:r>
              <a:rPr lang="en-US" altLang="nl-NL" sz="1800" i="1" dirty="0">
                <a:solidFill>
                  <a:schemeClr val="accent2"/>
                </a:solidFill>
              </a:rPr>
              <a:t>dynamic</a:t>
            </a:r>
            <a:r>
              <a:rPr lang="en-US" altLang="nl-NL" sz="1800" dirty="0"/>
              <a:t> data that terminals can authenticate</a:t>
            </a:r>
          </a:p>
          <a:p>
            <a:pPr marL="1085850" lvl="2">
              <a:lnSpc>
                <a:spcPct val="100000"/>
              </a:lnSpc>
              <a:defRPr/>
            </a:pPr>
            <a:r>
              <a:rPr lang="en-US" altLang="nl-NL" sz="1800" dirty="0"/>
              <a:t>to authenticate card </a:t>
            </a:r>
            <a:r>
              <a:rPr lang="en-US" altLang="nl-NL" sz="1800" i="1" dirty="0"/>
              <a:t>or  </a:t>
            </a:r>
            <a:r>
              <a:rPr lang="en-US" altLang="nl-NL" sz="1800" dirty="0"/>
              <a:t> transaction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nl-NL" sz="1800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16</a:t>
            </a:r>
          </a:p>
        </p:txBody>
      </p:sp>
      <p:pic>
        <p:nvPicPr>
          <p:cNvPr id="23557" name="Picture 7" descr="C:\Users\erikpoll\Desktop\bank-building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13" y="1112838"/>
            <a:ext cx="1447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C:\Users\erikpoll\Desktop\fsmcar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613" y="1150938"/>
            <a:ext cx="13319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C:\Users\erikpoll\Desktop\atm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97" t="3500" r="27997" b="44620"/>
          <a:stretch>
            <a:fillRect/>
          </a:stretch>
        </p:blipFill>
        <p:spPr bwMode="auto">
          <a:xfrm>
            <a:off x="4221163" y="1146175"/>
            <a:ext cx="10572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Left-Right Arrow 12"/>
          <p:cNvSpPr>
            <a:spLocks noChangeArrowheads="1"/>
          </p:cNvSpPr>
          <p:nvPr/>
        </p:nvSpPr>
        <p:spPr bwMode="auto">
          <a:xfrm>
            <a:off x="2982913" y="1493838"/>
            <a:ext cx="1143000" cy="228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latin typeface="Arial Rounded MT Bold" panose="020F0704030504030204" pitchFamily="34" charset="0"/>
            </a:endParaRPr>
          </a:p>
        </p:txBody>
      </p:sp>
      <p:sp>
        <p:nvSpPr>
          <p:cNvPr id="23561" name="Left-Right Arrow 13"/>
          <p:cNvSpPr>
            <a:spLocks noChangeArrowheads="1"/>
          </p:cNvSpPr>
          <p:nvPr/>
        </p:nvSpPr>
        <p:spPr bwMode="auto">
          <a:xfrm>
            <a:off x="5430838" y="1474788"/>
            <a:ext cx="1143000" cy="2286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latin typeface="Arial Rounded MT Bold" panose="020F0704030504030204" pitchFamily="34" charset="0"/>
            </a:endParaRPr>
          </a:p>
        </p:txBody>
      </p:sp>
      <p:pic>
        <p:nvPicPr>
          <p:cNvPr id="19466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938" y="1217613"/>
            <a:ext cx="647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388" y="2341563"/>
            <a:ext cx="5540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550" y="1198563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50837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388" y="1589088"/>
            <a:ext cx="6556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8238" y="1319213"/>
            <a:ext cx="8001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613" y="1733550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2" y="4312063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775" y="1608138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3838" y="2017713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63"/>
          <a:stretch/>
        </p:blipFill>
        <p:spPr>
          <a:xfrm>
            <a:off x="8819719" y="3360518"/>
            <a:ext cx="762000" cy="751563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63"/>
          <a:stretch/>
        </p:blipFill>
        <p:spPr>
          <a:xfrm>
            <a:off x="5172143" y="1835150"/>
            <a:ext cx="537588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rgbClr val="009900"/>
                </a:solidFill>
              </a:rPr>
              <a:t>SDA – Static Data Authentication</a:t>
            </a:r>
          </a:p>
          <a:p>
            <a:pPr marL="857250" lvl="1" indent="-457200"/>
            <a:r>
              <a:rPr lang="en-US" altLang="nl-NL" dirty="0"/>
              <a:t>SDA card cannot do asymmetric crypto</a:t>
            </a:r>
          </a:p>
          <a:p>
            <a:pPr marL="857250" lvl="1" indent="-457200"/>
            <a:r>
              <a:rPr lang="en-US" altLang="nl-NL" dirty="0"/>
              <a:t>Card presents </a:t>
            </a:r>
            <a:r>
              <a:rPr lang="en-US" altLang="nl-NL" dirty="0">
                <a:solidFill>
                  <a:srgbClr val="009900"/>
                </a:solidFill>
              </a:rPr>
              <a:t>static data (card no, expiry date </a:t>
            </a:r>
            <a:r>
              <a:rPr lang="en-US" altLang="nl-NL" dirty="0" err="1">
                <a:solidFill>
                  <a:srgbClr val="009900"/>
                </a:solidFill>
              </a:rPr>
              <a:t>etc</a:t>
            </a:r>
            <a:r>
              <a:rPr lang="en-US" altLang="nl-NL" dirty="0">
                <a:solidFill>
                  <a:srgbClr val="009900"/>
                </a:solidFill>
              </a:rPr>
              <a:t>)                                            signed by issuer                                                                                                    </a:t>
            </a:r>
            <a:r>
              <a:rPr lang="en-US" altLang="nl-NL" sz="1800" dirty="0" err="1">
                <a:solidFill>
                  <a:srgbClr val="009900"/>
                </a:solidFill>
              </a:rPr>
              <a:t>ie</a:t>
            </a:r>
            <a:r>
              <a:rPr lang="en-US" altLang="nl-NL" sz="1800" dirty="0">
                <a:solidFill>
                  <a:srgbClr val="009900"/>
                </a:solidFill>
              </a:rPr>
              <a:t>. card no, expiry date, ...++ { hash(card no, …) }</a:t>
            </a:r>
            <a:r>
              <a:rPr lang="en-US" altLang="nl-NL" sz="1800" baseline="-25000" dirty="0">
                <a:solidFill>
                  <a:srgbClr val="009900"/>
                </a:solidFill>
              </a:rPr>
              <a:t>PRIVKEY-ISSUER</a:t>
            </a:r>
            <a:endParaRPr lang="en-US" altLang="nl-NL" baseline="-25000" dirty="0">
              <a:solidFill>
                <a:srgbClr val="009900"/>
              </a:solidFill>
            </a:endParaRPr>
          </a:p>
          <a:p>
            <a:pPr marL="857250" lvl="1" indent="-457200"/>
            <a:r>
              <a:rPr lang="en-US" altLang="nl-NL" dirty="0"/>
              <a:t>Problem: can be replayed,  so </a:t>
            </a:r>
            <a:r>
              <a:rPr lang="en-US" altLang="nl-NL" dirty="0">
                <a:solidFill>
                  <a:srgbClr val="C00000"/>
                </a:solidFill>
              </a:rPr>
              <a:t>card can be cloned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nl-NL" sz="1800" dirty="0"/>
              <a:t>Of course, clone will always say offline PIN check succeeded</a:t>
            </a:r>
          </a:p>
          <a:p>
            <a:pPr marL="857250" lvl="1" indent="-457200"/>
            <a:r>
              <a:rPr lang="en-US" altLang="nl-NL" dirty="0"/>
              <a:t>Hence: </a:t>
            </a:r>
            <a:r>
              <a:rPr lang="en-US" altLang="nl-NL" i="1" dirty="0">
                <a:solidFill>
                  <a:schemeClr val="accent2"/>
                </a:solidFill>
              </a:rPr>
              <a:t>offline terminal can be fooled</a:t>
            </a:r>
          </a:p>
          <a:p>
            <a:pPr marL="1257300" lvl="2" indent="-457200"/>
            <a:r>
              <a:rPr lang="en-US" altLang="nl-NL" dirty="0"/>
              <a:t>Transaction is signed (</a:t>
            </a:r>
            <a:r>
              <a:rPr lang="en-US" altLang="nl-NL" dirty="0" err="1"/>
              <a:t>MACed</a:t>
            </a:r>
            <a:r>
              <a:rPr lang="en-US" altLang="nl-NL" dirty="0"/>
              <a:t>) using symmetric key,                  but terminal cannot check this MAC</a:t>
            </a:r>
          </a:p>
          <a:p>
            <a:pPr marL="1257300" lvl="2" indent="-457200"/>
            <a:r>
              <a:rPr lang="en-US" altLang="nl-NL" dirty="0">
                <a:solidFill>
                  <a:schemeClr val="accent2"/>
                </a:solidFill>
              </a:rPr>
              <a:t>Issuer will spot this fraud later</a:t>
            </a:r>
          </a:p>
          <a:p>
            <a:pPr marL="457200" indent="-457200"/>
            <a:r>
              <a:rPr lang="en-US" altLang="nl-NL" dirty="0">
                <a:solidFill>
                  <a:schemeClr val="tx1"/>
                </a:solidFill>
              </a:rPr>
              <a:t>SDA is being phased out; Visa &amp; </a:t>
            </a:r>
            <a:r>
              <a:rPr lang="en-US" altLang="nl-NL" dirty="0" err="1">
                <a:solidFill>
                  <a:schemeClr val="tx1"/>
                </a:solidFill>
              </a:rPr>
              <a:t>Mastercard</a:t>
            </a:r>
            <a:r>
              <a:rPr lang="en-US" altLang="nl-NL" dirty="0">
                <a:solidFill>
                  <a:schemeClr val="tx1"/>
                </a:solidFill>
              </a:rPr>
              <a:t> forbid issuance of offline capable SDA cards since 2011</a:t>
            </a:r>
          </a:p>
          <a:p>
            <a:pPr marL="1257300" lvl="2" indent="-457200"/>
            <a:endParaRPr lang="en-US" altLang="nl-NL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72"/>
          <a:stretch/>
        </p:blipFill>
        <p:spPr bwMode="auto">
          <a:xfrm>
            <a:off x="8621712" y="3107181"/>
            <a:ext cx="1446834" cy="85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II. Card Authentication: SDA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712" y="884652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0769" y="1709166"/>
            <a:ext cx="8001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403" y="2344166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II. Card Authentication: DDA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rgbClr val="009900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DDA – Dynamic Data Authentication</a:t>
            </a:r>
          </a:p>
          <a:p>
            <a:pPr marL="857250" lvl="1" indent="-457200"/>
            <a:r>
              <a:rPr lang="en-US" altLang="nl-NL" dirty="0"/>
              <a:t>Card has </a:t>
            </a:r>
            <a:r>
              <a:rPr lang="en-US" altLang="nl-NL" dirty="0">
                <a:solidFill>
                  <a:schemeClr val="accent2"/>
                </a:solidFill>
              </a:rPr>
              <a:t>(</a:t>
            </a:r>
            <a:r>
              <a:rPr lang="en-US" altLang="nl-NL" dirty="0" err="1">
                <a:solidFill>
                  <a:schemeClr val="accent2"/>
                </a:solidFill>
              </a:rPr>
              <a:t>Pub,Priv</a:t>
            </a:r>
            <a:r>
              <a:rPr lang="en-US" altLang="nl-NL" dirty="0">
                <a:solidFill>
                  <a:schemeClr val="accent2"/>
                </a:solidFill>
              </a:rPr>
              <a:t>) </a:t>
            </a:r>
            <a:r>
              <a:rPr lang="en-US" altLang="nl-NL" dirty="0" err="1"/>
              <a:t>keypair</a:t>
            </a:r>
            <a:r>
              <a:rPr lang="en-US" altLang="nl-NL" dirty="0"/>
              <a:t> and does </a:t>
            </a:r>
            <a:r>
              <a:rPr lang="en-US" altLang="nl-NL" dirty="0">
                <a:solidFill>
                  <a:schemeClr val="accent2"/>
                </a:solidFill>
              </a:rPr>
              <a:t>challenge-response</a:t>
            </a:r>
          </a:p>
          <a:p>
            <a:pPr marL="1257300" lvl="2" indent="-457200"/>
            <a:r>
              <a:rPr lang="en-US" altLang="nl-NL" dirty="0"/>
              <a:t>This requires more expensive card than SDA: one that can do asymmetric crypto</a:t>
            </a:r>
          </a:p>
          <a:p>
            <a:pPr marL="1257300" lvl="2" indent="-457200">
              <a:lnSpc>
                <a:spcPct val="100000"/>
              </a:lnSpc>
            </a:pPr>
            <a:endParaRPr lang="en-US" altLang="nl-NL" dirty="0"/>
          </a:p>
          <a:p>
            <a:pPr marL="857250" lvl="1" indent="-457200">
              <a:lnSpc>
                <a:spcPct val="100000"/>
              </a:lnSpc>
            </a:pPr>
            <a:r>
              <a:rPr lang="en-US" altLang="nl-NL" dirty="0"/>
              <a:t>Security flaw : card authenticated, but </a:t>
            </a:r>
            <a:r>
              <a:rPr lang="en-US" altLang="nl-NL" i="1" dirty="0">
                <a:solidFill>
                  <a:srgbClr val="C00000"/>
                </a:solidFill>
              </a:rPr>
              <a:t>not </a:t>
            </a:r>
            <a:r>
              <a:rPr lang="en-US" altLang="nl-NL" dirty="0">
                <a:solidFill>
                  <a:srgbClr val="C00000"/>
                </a:solidFill>
              </a:rPr>
              <a:t> the transaction</a:t>
            </a:r>
          </a:p>
          <a:p>
            <a:pPr marL="857250" lvl="1" indent="-457200">
              <a:lnSpc>
                <a:spcPct val="100000"/>
              </a:lnSpc>
            </a:pPr>
            <a:r>
              <a:rPr lang="en-US" altLang="nl-NL" dirty="0"/>
              <a:t>Hence: </a:t>
            </a:r>
            <a:r>
              <a:rPr lang="en-US" altLang="nl-NL" i="1" dirty="0">
                <a:solidFill>
                  <a:schemeClr val="accent2"/>
                </a:solidFill>
              </a:rPr>
              <a:t>offline terminal can still be fooled</a:t>
            </a:r>
          </a:p>
          <a:p>
            <a:pPr marL="12573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/>
              <a:t>Attacker can let the terminal authenticate the card but then spoof the subsequent transaction data with its HMAC using some </a:t>
            </a:r>
            <a:r>
              <a:rPr lang="en-US" altLang="nl-NL" dirty="0" err="1"/>
              <a:t>MitM</a:t>
            </a:r>
            <a:r>
              <a:rPr lang="en-US" altLang="nl-NL" dirty="0"/>
              <a:t> device</a:t>
            </a:r>
          </a:p>
          <a:p>
            <a:pPr marL="12573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chemeClr val="accent2"/>
                </a:solidFill>
              </a:rPr>
              <a:t>Issuer will spot fraud later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18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599" y="1432201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399" y="878026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II. Card Authentication: CDA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DDA – Dynamic Data Authentication</a:t>
            </a:r>
            <a:endParaRPr lang="en-US" altLang="nl-NL" dirty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CDA – Combined Data Authentication</a:t>
            </a:r>
          </a:p>
          <a:p>
            <a:pPr marL="857250" lvl="1" indent="-457200"/>
            <a:r>
              <a:rPr lang="en-US" altLang="nl-NL" dirty="0"/>
              <a:t>Card has (</a:t>
            </a:r>
            <a:r>
              <a:rPr lang="en-US" altLang="nl-NL" dirty="0" err="1"/>
              <a:t>Pub,Priv</a:t>
            </a:r>
            <a:r>
              <a:rPr lang="en-US" altLang="nl-NL" dirty="0"/>
              <a:t>) </a:t>
            </a:r>
            <a:r>
              <a:rPr lang="en-US" altLang="nl-NL" dirty="0" err="1"/>
              <a:t>keypair</a:t>
            </a:r>
            <a:r>
              <a:rPr lang="en-US" altLang="nl-NL" dirty="0"/>
              <a:t>, as in DDA</a:t>
            </a:r>
          </a:p>
          <a:p>
            <a:pPr marL="857250" lvl="1" indent="-457200"/>
            <a:r>
              <a:rPr lang="en-US" altLang="nl-NL" dirty="0">
                <a:solidFill>
                  <a:schemeClr val="accent2"/>
                </a:solidFill>
              </a:rPr>
              <a:t>Signature now added over all the transaction data</a:t>
            </a:r>
          </a:p>
          <a:p>
            <a:pPr marL="1257300" lvl="2" indent="-457200"/>
            <a:r>
              <a:rPr lang="en-US" altLang="nl-NL" dirty="0"/>
              <a:t>so now an offline terminal can check the authenticity of the card </a:t>
            </a:r>
            <a:r>
              <a:rPr lang="en-US" altLang="nl-NL" i="1" dirty="0"/>
              <a:t>and</a:t>
            </a:r>
            <a:r>
              <a:rPr lang="en-US" altLang="nl-NL" dirty="0"/>
              <a:t>  of the transactions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19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511" y="849831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824" y="14192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327" y="2904332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C0D1B-9371-A7F0-345B-FABA4138E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 2">
            <a:extLst>
              <a:ext uri="{FF2B5EF4-FFF2-40B4-BE49-F238E27FC236}">
                <a16:creationId xmlns:a16="http://schemas.microsoft.com/office/drawing/2014/main" id="{F37A1CDA-EC6A-00E8-B1D1-F1641A6D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Payment fraud in Netherlands  </a:t>
            </a:r>
          </a:p>
        </p:txBody>
      </p:sp>
      <p:sp>
        <p:nvSpPr>
          <p:cNvPr id="4" name="Tijdelijke aanduiding voor dianummer 3" descr=" 4">
            <a:extLst>
              <a:ext uri="{FF2B5EF4-FFF2-40B4-BE49-F238E27FC236}">
                <a16:creationId xmlns:a16="http://schemas.microsoft.com/office/drawing/2014/main" id="{FEAE8A53-5856-65D2-B1FD-D8DDB0F5FE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83162" y="6803627"/>
            <a:ext cx="2344737" cy="517525"/>
          </a:xfrm>
        </p:spPr>
        <p:txBody>
          <a:bodyPr/>
          <a:lstStyle/>
          <a:p>
            <a:pPr>
              <a:defRPr/>
            </a:pPr>
            <a:r>
              <a:rPr lang="en-US" altLang="nl-NL"/>
              <a:t>3</a:t>
            </a:r>
            <a:endParaRPr lang="en-US" altLang="nl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4C61F-1E2E-4772-CAD3-E2099C132902}"/>
              </a:ext>
            </a:extLst>
          </p:cNvPr>
          <p:cNvSpPr txBox="1"/>
          <p:nvPr/>
        </p:nvSpPr>
        <p:spPr>
          <a:xfrm>
            <a:off x="503238" y="6618961"/>
            <a:ext cx="8344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Sources: Dutch Payment Association                                              Nederlandse Vereniging van Banken (NVB)            </a:t>
            </a:r>
            <a:b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   https://factsheet.betaalvereniging.nl                                https://www.bankinbeeld.nl/thema/veiligheid</a:t>
            </a:r>
          </a:p>
          <a:p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F0B06-69A2-090B-5589-203078DE1C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66" t="21628" r="1960" b="1749"/>
          <a:stretch/>
        </p:blipFill>
        <p:spPr>
          <a:xfrm>
            <a:off x="315912" y="1157960"/>
            <a:ext cx="8686800" cy="3936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100985-194A-A21B-2F27-E85958225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712" y="5021826"/>
            <a:ext cx="6388435" cy="38791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6D4904-D88E-7EC3-7A52-33D199833590}"/>
              </a:ext>
            </a:extLst>
          </p:cNvPr>
          <p:cNvSpPr/>
          <p:nvPr/>
        </p:nvSpPr>
        <p:spPr bwMode="auto">
          <a:xfrm>
            <a:off x="7935912" y="4541837"/>
            <a:ext cx="1491987" cy="8679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75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II. Card Authentication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SDA – Static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DDA – Dynamic Data Authentication</a:t>
            </a:r>
            <a:endParaRPr lang="en-US" altLang="nl-NL" dirty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CDA – Combined Data Authentication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endParaRPr lang="en-US" altLang="nl-NL" dirty="0">
              <a:solidFill>
                <a:schemeClr val="accent2"/>
              </a:solidFill>
            </a:endParaRPr>
          </a:p>
          <a:p>
            <a:pPr marL="457200" indent="-457200"/>
            <a:r>
              <a:rPr lang="en-US" altLang="nl-NL" dirty="0">
                <a:solidFill>
                  <a:schemeClr val="tx1"/>
                </a:solidFill>
              </a:rPr>
              <a:t>Most cards in use today are DDA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III. Cardholder Verification Methods (CVMs)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PIN</a:t>
            </a:r>
          </a:p>
          <a:p>
            <a:pPr marL="857250" lvl="1" indent="-457200">
              <a:buFont typeface="Comic Sans MS" panose="030F0702030302020204" pitchFamily="66" charset="0"/>
              <a:buAutoNum type="alphaLcPeriod"/>
            </a:pPr>
            <a:r>
              <a:rPr lang="en-US" altLang="nl-NL" dirty="0">
                <a:solidFill>
                  <a:schemeClr val="accent2"/>
                </a:solidFill>
              </a:rPr>
              <a:t>online</a:t>
            </a:r>
            <a:r>
              <a:rPr lang="en-US" altLang="nl-NL" dirty="0"/>
              <a:t>: PIN checked by the issuer</a:t>
            </a:r>
          </a:p>
          <a:p>
            <a:pPr marL="857250" lvl="1" indent="-457200">
              <a:buFont typeface="Comic Sans MS" panose="030F0702030302020204" pitchFamily="66" charset="0"/>
              <a:buAutoNum type="alphaLcPeriod"/>
            </a:pPr>
            <a:r>
              <a:rPr lang="en-US" altLang="nl-NL" dirty="0">
                <a:solidFill>
                  <a:schemeClr val="accent2"/>
                </a:solidFill>
              </a:rPr>
              <a:t>offline</a:t>
            </a:r>
            <a:r>
              <a:rPr lang="en-US" altLang="nl-NL" dirty="0"/>
              <a:t>: PIN checked by the chip</a:t>
            </a:r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b1. </a:t>
            </a:r>
            <a:r>
              <a:rPr lang="en-US" altLang="nl-NL" dirty="0">
                <a:solidFill>
                  <a:schemeClr val="accent2"/>
                </a:solidFill>
              </a:rPr>
              <a:t>unencrypted</a:t>
            </a:r>
            <a:endParaRPr lang="en-US" altLang="nl-NL" dirty="0"/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              PIN could be eavesdropped using shim </a:t>
            </a:r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</a:rPr>
              <a:t>b2. </a:t>
            </a:r>
            <a:r>
              <a:rPr lang="en-US" altLang="nl-NL" dirty="0">
                <a:solidFill>
                  <a:schemeClr val="accent2"/>
                </a:solidFill>
              </a:rPr>
              <a:t>encrypted</a:t>
            </a:r>
            <a:endParaRPr lang="en-US" altLang="nl-NL" dirty="0"/>
          </a:p>
          <a:p>
            <a:pPr marL="1314450" lvl="2" indent="-514350"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               requires a card that can do asymmetric crypto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Handwritten signature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chemeClr val="accent2"/>
                </a:solidFill>
              </a:rPr>
              <a:t>Nothing</a:t>
            </a:r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endParaRPr lang="en-US" altLang="nl-NL" dirty="0"/>
          </a:p>
          <a:p>
            <a:pPr marL="457200" indent="-457200">
              <a:buFont typeface="Times New Roman" panose="02020603050405020304" pitchFamily="18" charset="0"/>
              <a:buNone/>
            </a:pPr>
            <a:r>
              <a:rPr lang="en-US" altLang="nl-NL" dirty="0"/>
              <a:t>NB: only offline PIN involves the smartcard chip; Dutch bank cards typically do online PIN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743" y="1874837"/>
            <a:ext cx="210502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/>
              <a:t>22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800"/>
              <a:t>Cardholder Verification Methods (CVM)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nl-NL" dirty="0"/>
              <a:t>Terminal and smartcard negotiate which CVM is used</a:t>
            </a:r>
          </a:p>
          <a:p>
            <a:pPr lvl="1"/>
            <a:r>
              <a:rPr lang="en-GB" altLang="nl-NL" dirty="0"/>
              <a:t>given their list of </a:t>
            </a:r>
            <a:r>
              <a:rPr lang="en-GB" altLang="nl-NL" dirty="0">
                <a:solidFill>
                  <a:schemeClr val="accent2"/>
                </a:solidFill>
              </a:rPr>
              <a:t>rules</a:t>
            </a:r>
            <a:r>
              <a:rPr lang="en-GB" altLang="nl-NL" dirty="0"/>
              <a:t> that specify allowed/supported </a:t>
            </a:r>
            <a:r>
              <a:rPr lang="en-GB" altLang="nl-NL" dirty="0">
                <a:solidFill>
                  <a:schemeClr val="accent2"/>
                </a:solidFill>
              </a:rPr>
              <a:t>method</a:t>
            </a:r>
            <a:r>
              <a:rPr lang="en-GB" altLang="nl-NL" dirty="0"/>
              <a:t>, in order of preference, with </a:t>
            </a:r>
            <a:r>
              <a:rPr lang="en-GB" altLang="nl-NL" dirty="0">
                <a:solidFill>
                  <a:schemeClr val="tx1"/>
                </a:solidFill>
              </a:rPr>
              <a:t>conditions</a:t>
            </a:r>
            <a:r>
              <a:rPr lang="en-GB" altLang="nl-NL" dirty="0"/>
              <a:t>  </a:t>
            </a:r>
          </a:p>
          <a:p>
            <a:pPr marL="457200" lvl="1" indent="0">
              <a:buNone/>
            </a:pPr>
            <a:r>
              <a:rPr lang="en-GB" altLang="nl-NL" dirty="0" err="1"/>
              <a:t>Eg</a:t>
            </a:r>
            <a:r>
              <a:rPr lang="en-GB" altLang="nl-NL" dirty="0"/>
              <a:t>. </a:t>
            </a:r>
            <a:r>
              <a:rPr lang="en-GB" altLang="nl-NL" dirty="0">
                <a:solidFill>
                  <a:srgbClr val="009900"/>
                </a:solidFill>
              </a:rPr>
              <a:t>transactions at </a:t>
            </a:r>
            <a:r>
              <a:rPr lang="en-GB" altLang="nl-NL" dirty="0" err="1">
                <a:solidFill>
                  <a:srgbClr val="009900"/>
                </a:solidFill>
              </a:rPr>
              <a:t>tollroads</a:t>
            </a:r>
            <a:r>
              <a:rPr lang="en-GB" altLang="nl-NL" dirty="0">
                <a:solidFill>
                  <a:srgbClr val="009900"/>
                </a:solidFill>
              </a:rPr>
              <a:t> do not require PIN,                           (contactless) payments under certain aim do not require PIN,  </a:t>
            </a:r>
            <a:r>
              <a:rPr lang="en-GB" altLang="nl-NL" dirty="0"/>
              <a:t>…</a:t>
            </a:r>
          </a:p>
          <a:p>
            <a:endParaRPr lang="en-GB" altLang="nl-NL" dirty="0"/>
          </a:p>
          <a:p>
            <a:r>
              <a:rPr lang="en-GB" altLang="nl-NL" dirty="0"/>
              <a:t>Potential for trouble: forcing terminal/card to fall back to a weak CVM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/>
              <a:t>24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800" dirty="0"/>
              <a:t>conditions for applying specific CVM method</a:t>
            </a:r>
          </a:p>
        </p:txBody>
      </p:sp>
      <p:pic>
        <p:nvPicPr>
          <p:cNvPr id="34820" name="Picture 6" descr="cmv_condition_co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909" y="1265238"/>
            <a:ext cx="7874641" cy="5714999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V. Transaction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9067800" cy="571499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nl-NL" dirty="0"/>
              <a:t>For the transaction the card generates </a:t>
            </a:r>
            <a:r>
              <a:rPr lang="en-US" altLang="nl-NL" dirty="0">
                <a:solidFill>
                  <a:schemeClr val="accent2"/>
                </a:solidFill>
              </a:rPr>
              <a:t>cryptograms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</a:pPr>
            <a:r>
              <a:rPr lang="en-US" altLang="nl-NL" dirty="0" err="1">
                <a:solidFill>
                  <a:schemeClr val="tx1"/>
                </a:solidFill>
              </a:rPr>
              <a:t>ie</a:t>
            </a:r>
            <a:r>
              <a:rPr lang="en-US" altLang="nl-NL" dirty="0">
                <a:solidFill>
                  <a:schemeClr val="tx1"/>
                </a:solidFill>
              </a:rPr>
              <a:t> </a:t>
            </a:r>
            <a:r>
              <a:rPr lang="en-US" altLang="nl-NL" dirty="0">
                <a:solidFill>
                  <a:srgbClr val="009900"/>
                </a:solidFill>
              </a:rPr>
              <a:t> data with HMAC</a:t>
            </a:r>
            <a:r>
              <a:rPr lang="en-US" altLang="nl-NL" dirty="0">
                <a:solidFill>
                  <a:schemeClr val="tx1"/>
                </a:solidFill>
              </a:rPr>
              <a:t>, and for CDA-cards, also a digital signature</a:t>
            </a:r>
          </a:p>
          <a:p>
            <a:pPr lvl="1">
              <a:lnSpc>
                <a:spcPct val="100000"/>
              </a:lnSpc>
              <a:buFont typeface="Arial" pitchFamily="34" charset="0"/>
              <a:buNone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nl-NL" dirty="0"/>
              <a:t>For </a:t>
            </a:r>
            <a:r>
              <a:rPr lang="en-US" altLang="nl-NL" dirty="0">
                <a:solidFill>
                  <a:schemeClr val="accent2"/>
                </a:solidFill>
              </a:rPr>
              <a:t>offline</a:t>
            </a:r>
            <a:r>
              <a:rPr lang="en-US" altLang="nl-NL" dirty="0"/>
              <a:t> transactions the card just generates one cryptogram (</a:t>
            </a:r>
            <a:r>
              <a:rPr lang="en-US" altLang="nl-NL" dirty="0">
                <a:solidFill>
                  <a:schemeClr val="accent2"/>
                </a:solidFill>
              </a:rPr>
              <a:t>TC</a:t>
            </a:r>
            <a:r>
              <a:rPr lang="en-US" altLang="nl-NL" dirty="0"/>
              <a:t>)</a:t>
            </a:r>
          </a:p>
          <a:p>
            <a:pPr>
              <a:lnSpc>
                <a:spcPct val="100000"/>
              </a:lnSpc>
            </a:pPr>
            <a:endParaRPr lang="en-US" altLang="nl-NL" dirty="0"/>
          </a:p>
          <a:p>
            <a:pPr>
              <a:lnSpc>
                <a:spcPct val="100000"/>
              </a:lnSpc>
            </a:pPr>
            <a:r>
              <a:rPr lang="en-US" altLang="nl-NL" dirty="0"/>
              <a:t>For </a:t>
            </a:r>
            <a:r>
              <a:rPr lang="en-US" altLang="nl-NL" dirty="0">
                <a:solidFill>
                  <a:schemeClr val="accent2"/>
                </a:solidFill>
              </a:rPr>
              <a:t>online</a:t>
            </a:r>
            <a:r>
              <a:rPr lang="en-US" altLang="nl-NL" dirty="0"/>
              <a:t> transactions the card generates 2 cryptograms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Card generates a first cryptogram (</a:t>
            </a:r>
            <a:r>
              <a:rPr lang="en-US" altLang="nl-NL" dirty="0">
                <a:solidFill>
                  <a:schemeClr val="accent2"/>
                </a:solidFill>
              </a:rPr>
              <a:t>ARQC)</a:t>
            </a:r>
            <a:r>
              <a:rPr lang="en-US" altLang="nl-NL" dirty="0"/>
              <a:t> that the terminal forwards to the issuing bank 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Bank sends a reply which the terminal forwards to the card</a:t>
            </a:r>
          </a:p>
          <a:p>
            <a:pPr lvl="2">
              <a:lnSpc>
                <a:spcPct val="100000"/>
              </a:lnSpc>
            </a:pPr>
            <a:r>
              <a:rPr lang="en-US" altLang="nl-NL" dirty="0"/>
              <a:t>telling the card to go ahead or not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nl-NL" dirty="0"/>
              <a:t>Card generates second cryptogram (</a:t>
            </a:r>
            <a:r>
              <a:rPr lang="en-US" altLang="nl-NL" dirty="0">
                <a:solidFill>
                  <a:schemeClr val="accent2"/>
                </a:solidFill>
              </a:rPr>
              <a:t>TC</a:t>
            </a:r>
            <a:r>
              <a:rPr lang="en-US" altLang="nl-NL" dirty="0"/>
              <a:t>) confirming the transaction, provided the bank gave approval  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V. Transaction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NL" dirty="0"/>
              <a:t>The data is included in the cryptograms is configured by DOLs (Data Object Lists)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NL" dirty="0"/>
              <a:t>It typically includes</a:t>
            </a:r>
          </a:p>
          <a:p>
            <a:pPr lvl="1"/>
            <a:r>
              <a:rPr lang="en-US" altLang="nl-NL" dirty="0"/>
              <a:t>the </a:t>
            </a:r>
            <a:r>
              <a:rPr lang="en-US" altLang="nl-NL" dirty="0">
                <a:solidFill>
                  <a:schemeClr val="accent2"/>
                </a:solidFill>
              </a:rPr>
              <a:t>amount</a:t>
            </a:r>
          </a:p>
          <a:p>
            <a:pPr lvl="1"/>
            <a:r>
              <a:rPr lang="en-US" altLang="nl-NL" dirty="0"/>
              <a:t>a </a:t>
            </a:r>
            <a:r>
              <a:rPr lang="en-US" altLang="nl-NL" dirty="0">
                <a:solidFill>
                  <a:schemeClr val="accent2"/>
                </a:solidFill>
              </a:rPr>
              <a:t>terminal-generated nonce</a:t>
            </a:r>
            <a:r>
              <a:rPr lang="en-US" altLang="nl-NL" dirty="0"/>
              <a:t> (aka Unpredictable Number)</a:t>
            </a:r>
          </a:p>
          <a:p>
            <a:pPr lvl="1"/>
            <a:r>
              <a:rPr lang="en-US" altLang="nl-NL" dirty="0"/>
              <a:t>the card’s </a:t>
            </a:r>
            <a:r>
              <a:rPr lang="en-US" altLang="nl-NL" dirty="0">
                <a:solidFill>
                  <a:schemeClr val="accent2"/>
                </a:solidFill>
              </a:rPr>
              <a:t>Application Transaction Counter (ATC)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chemeClr val="tx1"/>
                </a:solidFill>
              </a:rPr>
              <a:t>a counter that is increased with each transaction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nl-NL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nl-NL" dirty="0">
              <a:solidFill>
                <a:schemeClr val="tx1"/>
              </a:solidFill>
            </a:endParaRPr>
          </a:p>
          <a:p>
            <a:pPr lvl="1"/>
            <a:endParaRPr lang="en-US" altLang="nl-NL" dirty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26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93806"/>
              </p:ext>
            </p:extLst>
          </p:nvPr>
        </p:nvGraphicFramePr>
        <p:xfrm>
          <a:off x="960438" y="4618037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597">
                  <a:extLst>
                    <a:ext uri="{9D8B030D-6E8A-4147-A177-3AD203B41FA5}">
                      <a16:colId xmlns:a16="http://schemas.microsoft.com/office/drawing/2014/main" val="2603979278"/>
                    </a:ext>
                  </a:extLst>
                </a:gridCol>
                <a:gridCol w="929803">
                  <a:extLst>
                    <a:ext uri="{9D8B030D-6E8A-4147-A177-3AD203B41FA5}">
                      <a16:colId xmlns:a16="http://schemas.microsoft.com/office/drawing/2014/main" val="6209922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35073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993416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706794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currency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ATC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HMAC = </a:t>
                      </a:r>
                      <a:r>
                        <a:rPr lang="en-GB" dirty="0" err="1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Enc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(hash(currency, amount,</a:t>
                      </a:r>
                      <a:r>
                        <a:rPr lang="en-GB" baseline="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 ATC, UN))</a:t>
                      </a:r>
                      <a:endParaRPr lang="en-GB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917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dirty="0"/>
              <a:t>EMV limitations &amp; troubles…</a:t>
            </a:r>
          </a:p>
        </p:txBody>
      </p:sp>
      <p:sp>
        <p:nvSpPr>
          <p:cNvPr id="45059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Man-in-the-Middle attacks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l-NL" dirty="0"/>
              <a:t>Passive eavesdropping and active </a:t>
            </a:r>
            <a:r>
              <a:rPr lang="en-US" altLang="nl-NL" dirty="0" err="1"/>
              <a:t>MitM</a:t>
            </a:r>
            <a:r>
              <a:rPr lang="en-US" altLang="nl-NL" dirty="0"/>
              <a:t> possible with a </a:t>
            </a:r>
            <a:r>
              <a:rPr lang="en-US" altLang="nl-NL" dirty="0">
                <a:solidFill>
                  <a:schemeClr val="accent2"/>
                </a:solidFill>
              </a:rPr>
              <a:t>shim </a:t>
            </a:r>
            <a:endParaRPr lang="en-US" altLang="nl-NL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Two abuse scenarios</a:t>
            </a:r>
          </a:p>
          <a:p>
            <a:pPr marL="857250" lvl="1" indent="-457200">
              <a:lnSpc>
                <a:spcPct val="100000"/>
              </a:lnSpc>
              <a:buFont typeface="Comic Sans MS" pitchFamily="64" charset="0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tampering with a terminal</a:t>
            </a:r>
          </a:p>
          <a:p>
            <a:pPr marL="857250" lvl="1" indent="-457200">
              <a:lnSpc>
                <a:spcPct val="100000"/>
              </a:lnSpc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        </a:t>
            </a:r>
            <a:r>
              <a:rPr lang="en-US" sz="1800" dirty="0">
                <a:solidFill>
                  <a:schemeClr val="tx1"/>
                </a:solidFill>
              </a:rPr>
              <a:t>shim invisible in terminal for </a:t>
            </a:r>
            <a:r>
              <a:rPr lang="en-US" sz="1800" dirty="0" err="1">
                <a:solidFill>
                  <a:schemeClr val="tx1"/>
                </a:solidFill>
              </a:rPr>
              <a:t>MitM</a:t>
            </a:r>
            <a:r>
              <a:rPr lang="en-US" sz="1800" dirty="0">
                <a:solidFill>
                  <a:schemeClr val="tx1"/>
                </a:solidFill>
              </a:rPr>
              <a:t> attack  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 startAt="2"/>
              <a:defRPr/>
            </a:pPr>
            <a:r>
              <a:rPr lang="en-US" dirty="0">
                <a:solidFill>
                  <a:srgbClr val="009900"/>
                </a:solidFill>
              </a:rPr>
              <a:t>tampering with a card, which is then used at normal terminal</a:t>
            </a:r>
          </a:p>
          <a:p>
            <a:pPr marL="457200" indent="-457200">
              <a:lnSpc>
                <a:spcPct val="100000"/>
              </a:lnSpc>
              <a:buFont typeface="Times New Roman" pitchFamily="16" charset="0"/>
              <a:buNone/>
              <a:defRPr/>
            </a:pPr>
            <a:r>
              <a:rPr lang="en-US" sz="1800" dirty="0"/>
              <a:t>              </a:t>
            </a:r>
            <a:r>
              <a:rPr lang="en-US" sz="1800" dirty="0" err="1"/>
              <a:t>eg</a:t>
            </a:r>
            <a:r>
              <a:rPr lang="en-US" sz="1800" dirty="0"/>
              <a:t> acting as relay of (stolen?) genuine card to a terminal</a:t>
            </a:r>
          </a:p>
          <a:p>
            <a:pPr lvl="1"/>
            <a:endParaRPr lang="en-US" altLang="nl-NL" dirty="0">
              <a:solidFill>
                <a:schemeClr val="tx2"/>
              </a:solidFill>
            </a:endParaRPr>
          </a:p>
          <a:p>
            <a:pPr lvl="1"/>
            <a:endParaRPr lang="en-US" altLang="nl-NL" dirty="0">
              <a:solidFill>
                <a:schemeClr val="tx2"/>
              </a:solidFill>
            </a:endParaRPr>
          </a:p>
          <a:p>
            <a:pPr lvl="1"/>
            <a:endParaRPr lang="en-US" altLang="nl-NL" dirty="0">
              <a:solidFill>
                <a:schemeClr val="tx2"/>
              </a:solidFill>
            </a:endParaRPr>
          </a:p>
          <a:p>
            <a:pPr>
              <a:buFont typeface="Times New Roman" panose="02020603050405020304" pitchFamily="18" charset="0"/>
              <a:buNone/>
            </a:pPr>
            <a:endParaRPr lang="en-US" altLang="nl-NL" dirty="0">
              <a:solidFill>
                <a:schemeClr val="tx1"/>
              </a:solidFill>
            </a:endParaRPr>
          </a:p>
          <a:p>
            <a:endParaRPr lang="en-US" altLang="nl-NL" dirty="0">
              <a:solidFill>
                <a:schemeClr val="accent2"/>
              </a:solidFill>
            </a:endParaRPr>
          </a:p>
          <a:p>
            <a:pPr lvl="1"/>
            <a:endParaRPr lang="en-US" altLang="nl-NL" dirty="0"/>
          </a:p>
          <a:p>
            <a:pPr lvl="1"/>
            <a:endParaRPr lang="en-US" altLang="nl-NL" dirty="0"/>
          </a:p>
        </p:txBody>
      </p:sp>
      <p:sp>
        <p:nvSpPr>
          <p:cNvPr id="389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28</a:t>
            </a:r>
            <a:endParaRPr lang="en-US" altLang="nl-NL" sz="1400" dirty="0"/>
          </a:p>
        </p:txBody>
      </p:sp>
      <p:pic>
        <p:nvPicPr>
          <p:cNvPr id="38917" name="Picture 7" descr="atm-creditcard-shim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2712" y="1628266"/>
            <a:ext cx="325201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2" y="1656015"/>
            <a:ext cx="280984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Already discussed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>
                <a:solidFill>
                  <a:srgbClr val="C00000"/>
                </a:solidFill>
              </a:rPr>
              <a:t>SDA cards can be cloned</a:t>
            </a:r>
          </a:p>
          <a:p>
            <a:pPr lvl="1"/>
            <a:r>
              <a:rPr lang="en-US" altLang="nl-NL" dirty="0"/>
              <a:t>Fundamental limitation due to absence of asymmetric crypto on SDA cards</a:t>
            </a:r>
          </a:p>
          <a:p>
            <a:pPr lvl="1"/>
            <a:r>
              <a:rPr lang="en-US" altLang="nl-NL" i="1" dirty="0"/>
              <a:t>NB  back in the 1990s it was, but nowadays speed or costs are no longer valid excuses not to use asymmetric  </a:t>
            </a:r>
          </a:p>
          <a:p>
            <a:pPr lvl="1"/>
            <a:endParaRPr lang="en-US" altLang="nl-NL" dirty="0"/>
          </a:p>
          <a:p>
            <a:pPr marL="457200" indent="-457200">
              <a:buFont typeface="Comic Sans MS" panose="030F0702030302020204" pitchFamily="66" charset="0"/>
              <a:buAutoNum type="arabicPeriod"/>
            </a:pPr>
            <a:r>
              <a:rPr lang="en-US" altLang="nl-NL" dirty="0"/>
              <a:t>DDA card cannot be cloned,  but </a:t>
            </a:r>
            <a:r>
              <a:rPr lang="en-US" altLang="nl-NL" dirty="0">
                <a:solidFill>
                  <a:srgbClr val="C00000"/>
                </a:solidFill>
              </a:rPr>
              <a:t>with a DDA card we can fool the terminal into accepting a bogus offline transaction</a:t>
            </a:r>
          </a:p>
          <a:p>
            <a:pPr marL="857250" lvl="1" indent="-457200"/>
            <a:r>
              <a:rPr lang="en-US" altLang="nl-NL" dirty="0">
                <a:solidFill>
                  <a:schemeClr val="tx2"/>
                </a:solidFill>
              </a:rPr>
              <a:t>Stupid design decision to only use the asymmetric key to authenticate the </a:t>
            </a:r>
            <a:r>
              <a:rPr lang="en-US" altLang="nl-NL" dirty="0">
                <a:solidFill>
                  <a:srgbClr val="009900"/>
                </a:solidFill>
              </a:rPr>
              <a:t>card</a:t>
            </a:r>
            <a:r>
              <a:rPr lang="en-US" altLang="nl-NL" dirty="0">
                <a:solidFill>
                  <a:schemeClr val="tx2"/>
                </a:solidFill>
              </a:rPr>
              <a:t> and not also the </a:t>
            </a:r>
            <a:r>
              <a:rPr lang="en-US" altLang="nl-NL" dirty="0">
                <a:solidFill>
                  <a:srgbClr val="009900"/>
                </a:solidFill>
              </a:rPr>
              <a:t>transaction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29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512" y="3856038"/>
            <a:ext cx="3200401" cy="29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Track 2 </a:t>
            </a:r>
            <a:r>
              <a:rPr lang="en-US" dirty="0" err="1">
                <a:solidFill>
                  <a:schemeClr val="accent2"/>
                </a:solidFill>
              </a:rPr>
              <a:t>magstripe</a:t>
            </a:r>
            <a:r>
              <a:rPr lang="en-US" dirty="0">
                <a:solidFill>
                  <a:schemeClr val="accent2"/>
                </a:solidFill>
              </a:rPr>
              <a:t> data is also used by the EMV chip, </a:t>
            </a:r>
            <a:r>
              <a:rPr lang="en-US" dirty="0">
                <a:solidFill>
                  <a:schemeClr val="tx1"/>
                </a:solidFill>
              </a:rPr>
              <a:t>so after eavesdropping on (unencrypted!) chip-terminal communication          an attacker can </a:t>
            </a:r>
            <a:r>
              <a:rPr lang="en-US" dirty="0">
                <a:solidFill>
                  <a:srgbClr val="C00000"/>
                </a:solidFill>
              </a:rPr>
              <a:t>reconstruct the </a:t>
            </a:r>
            <a:r>
              <a:rPr lang="en-US" dirty="0" err="1">
                <a:solidFill>
                  <a:srgbClr val="C00000"/>
                </a:solidFill>
              </a:rPr>
              <a:t>magstripe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If the card uses </a:t>
            </a:r>
            <a:r>
              <a:rPr lang="en-US" dirty="0">
                <a:solidFill>
                  <a:srgbClr val="009900"/>
                </a:solidFill>
              </a:rPr>
              <a:t>offline plaintext PIN</a:t>
            </a:r>
            <a:r>
              <a:rPr lang="en-US" dirty="0"/>
              <a:t>, attacker can also eavesdrop the PIN, so attacker does not need a camera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First incident with tampered EMV-CAP readers</a:t>
            </a:r>
            <a:r>
              <a:rPr lang="en-US" i="1" dirty="0"/>
              <a:t> inside Dutch ABN-AMRO bank branches</a:t>
            </a:r>
            <a:r>
              <a:rPr lang="en-US" dirty="0"/>
              <a:t>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Criminals caught &amp; convicted in 2011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EMV specs have been updated to avoid this</a:t>
            </a:r>
          </a:p>
          <a:p>
            <a:pPr lvl="1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7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3. Backwards compatibility...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Payment fraud in Netherlands – longer term trends</a:t>
            </a:r>
          </a:p>
        </p:txBody>
      </p:sp>
      <p:sp>
        <p:nvSpPr>
          <p:cNvPr id="4" name="Tijdelijke aanduiding voor dianummer 3" descr=" 4"/>
          <p:cNvSpPr>
            <a:spLocks noGrp="1"/>
          </p:cNvSpPr>
          <p:nvPr>
            <p:ph type="sldNum" idx="12"/>
          </p:nvPr>
        </p:nvSpPr>
        <p:spPr>
          <a:xfrm>
            <a:off x="7083162" y="6803627"/>
            <a:ext cx="2344737" cy="517525"/>
          </a:xfrm>
        </p:spPr>
        <p:txBody>
          <a:bodyPr/>
          <a:lstStyle/>
          <a:p>
            <a:pPr>
              <a:defRPr/>
            </a:pPr>
            <a:r>
              <a:rPr lang="en-US" altLang="nl-NL"/>
              <a:t>3</a:t>
            </a:r>
            <a:endParaRPr lang="en-US" alt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49E42-64AF-DA40-6C3E-990A14106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70" y="1150566"/>
            <a:ext cx="9182884" cy="4808898"/>
          </a:xfrm>
          <a:prstGeom prst="rect">
            <a:avLst/>
          </a:prstGeom>
        </p:spPr>
      </p:pic>
      <p:sp>
        <p:nvSpPr>
          <p:cNvPr id="6" name="Tekstvak 5" descr=" 18"/>
          <p:cNvSpPr txBox="1"/>
          <p:nvPr/>
        </p:nvSpPr>
        <p:spPr>
          <a:xfrm>
            <a:off x="6792912" y="4999037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incl. </a:t>
            </a:r>
            <a:r>
              <a:rPr lang="en-GB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skimming,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stolen </a:t>
            </a:r>
          </a:p>
          <a:p>
            <a:r>
              <a:rPr lang="en-GB" sz="16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                   &amp; lost cards</a:t>
            </a:r>
          </a:p>
        </p:txBody>
      </p:sp>
      <p:sp>
        <p:nvSpPr>
          <p:cNvPr id="5" name="Tekstvak 4" descr=" 21"/>
          <p:cNvSpPr txBox="1"/>
          <p:nvPr/>
        </p:nvSpPr>
        <p:spPr>
          <a:xfrm>
            <a:off x="1916112" y="5734838"/>
            <a:ext cx="2608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incl. 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malware 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&amp;</a:t>
            </a:r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phishing</a:t>
            </a: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8E367-AC4A-1D5D-5541-F4423E357B41}"/>
              </a:ext>
            </a:extLst>
          </p:cNvPr>
          <p:cNvSpPr txBox="1"/>
          <p:nvPr/>
        </p:nvSpPr>
        <p:spPr>
          <a:xfrm>
            <a:off x="503238" y="6618961"/>
            <a:ext cx="8344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Sources: Dutch Payment Association                                              Nederlandse Vereniging van Banken (NVB)            </a:t>
            </a:r>
            <a:b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nl-NL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         https://factsheet.betaalvereniging.nl                                https://www.bankinbeeld.nl/thema/veiligheid</a:t>
            </a:r>
          </a:p>
          <a:p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4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1265238"/>
            <a:ext cx="9067800" cy="5489575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Terminal can choose to do </a:t>
            </a:r>
            <a:r>
              <a:rPr lang="en-US" altLang="nl-NL" dirty="0">
                <a:solidFill>
                  <a:schemeClr val="accent2"/>
                </a:solidFill>
              </a:rPr>
              <a:t>offline PIN</a:t>
            </a:r>
            <a:r>
              <a:rPr lang="en-US" altLang="nl-NL" dirty="0">
                <a:solidFill>
                  <a:schemeClr val="tx1"/>
                </a:solidFill>
              </a:rPr>
              <a:t>,  </a:t>
            </a:r>
            <a:r>
              <a:rPr lang="en-US" altLang="nl-NL" dirty="0" err="1">
                <a:solidFill>
                  <a:schemeClr val="tx1"/>
                </a:solidFill>
              </a:rPr>
              <a:t>ie</a:t>
            </a:r>
            <a:r>
              <a:rPr lang="en-US" altLang="nl-NL" dirty="0">
                <a:solidFill>
                  <a:schemeClr val="tx1"/>
                </a:solidFill>
              </a:rPr>
              <a:t>. ask the card to check the PIN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The OK response is simply the status word </a:t>
            </a:r>
            <a:r>
              <a:rPr lang="en-US" altLang="nl-NL" dirty="0">
                <a:solidFill>
                  <a:srgbClr val="009900"/>
                </a:solidFill>
              </a:rPr>
              <a:t>0x9000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  <a:endParaRPr lang="en-US" altLang="nl-NL" sz="1400" i="1" dirty="0"/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sz="1600" dirty="0"/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4. Offline PIN: </a:t>
            </a:r>
            <a:r>
              <a:rPr lang="en-US" altLang="nl-NL" i="1" dirty="0"/>
              <a:t>spot</a:t>
            </a:r>
            <a:r>
              <a:rPr lang="en-US" altLang="nl-NL" dirty="0"/>
              <a:t> </a:t>
            </a:r>
            <a:r>
              <a:rPr lang="en-US" altLang="nl-NL" i="1" dirty="0"/>
              <a:t>the security problem!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31</a:t>
            </a:r>
          </a:p>
        </p:txBody>
      </p:sp>
      <p:pic>
        <p:nvPicPr>
          <p:cNvPr id="2253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729" y="1641013"/>
            <a:ext cx="14081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9" y="171007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6" name="Rechte verbindingslijn met pijl 7"/>
          <p:cNvCxnSpPr>
            <a:cxnSpLocks noChangeShapeType="1"/>
          </p:cNvCxnSpPr>
          <p:nvPr/>
        </p:nvCxnSpPr>
        <p:spPr bwMode="auto">
          <a:xfrm>
            <a:off x="1635125" y="2146300"/>
            <a:ext cx="10302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Rechte verbindingslijn met pijl 11"/>
          <p:cNvCxnSpPr>
            <a:cxnSpLocks noChangeShapeType="1"/>
          </p:cNvCxnSpPr>
          <p:nvPr/>
        </p:nvCxnSpPr>
        <p:spPr bwMode="auto">
          <a:xfrm flipV="1">
            <a:off x="4185841" y="2152390"/>
            <a:ext cx="1322388" cy="111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525" y="1876849"/>
            <a:ext cx="1225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9" name="Rechte verbindingslijn met pijl 13"/>
          <p:cNvCxnSpPr>
            <a:cxnSpLocks noChangeShapeType="1"/>
          </p:cNvCxnSpPr>
          <p:nvPr/>
        </p:nvCxnSpPr>
        <p:spPr bwMode="auto">
          <a:xfrm flipH="1">
            <a:off x="4219152" y="2431257"/>
            <a:ext cx="1289050" cy="6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kstvak 15"/>
          <p:cNvSpPr txBox="1">
            <a:spLocks noChangeArrowheads="1"/>
          </p:cNvSpPr>
          <p:nvPr/>
        </p:nvSpPr>
        <p:spPr bwMode="auto">
          <a:xfrm>
            <a:off x="1857375" y="1769694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22541" name="Tekstvak 19"/>
          <p:cNvSpPr txBox="1">
            <a:spLocks noChangeArrowheads="1"/>
          </p:cNvSpPr>
          <p:nvPr/>
        </p:nvSpPr>
        <p:spPr bwMode="auto">
          <a:xfrm>
            <a:off x="4587049" y="1800519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4626354" y="2522870"/>
            <a:ext cx="61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OK!</a:t>
            </a:r>
          </a:p>
        </p:txBody>
      </p:sp>
    </p:spTree>
    <p:extLst>
      <p:ext uri="{BB962C8B-B14F-4D97-AF65-F5344CB8AC3E}">
        <p14:creationId xmlns:p14="http://schemas.microsoft.com/office/powerpoint/2010/main" val="2335825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1265238"/>
            <a:ext cx="9067800" cy="5489575"/>
          </a:xfrm>
        </p:spPr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Terminal can choose to do </a:t>
            </a:r>
            <a:r>
              <a:rPr lang="en-US" altLang="nl-NL" dirty="0">
                <a:solidFill>
                  <a:schemeClr val="accent2"/>
                </a:solidFill>
              </a:rPr>
              <a:t>offline PIN</a:t>
            </a:r>
            <a:r>
              <a:rPr lang="en-US" altLang="nl-NL" dirty="0">
                <a:solidFill>
                  <a:schemeClr val="tx1"/>
                </a:solidFill>
              </a:rPr>
              <a:t>,  </a:t>
            </a:r>
            <a:r>
              <a:rPr lang="en-US" altLang="nl-NL" dirty="0" err="1">
                <a:solidFill>
                  <a:schemeClr val="tx1"/>
                </a:solidFill>
              </a:rPr>
              <a:t>ie</a:t>
            </a:r>
            <a:r>
              <a:rPr lang="en-US" altLang="nl-NL" dirty="0">
                <a:solidFill>
                  <a:schemeClr val="tx1"/>
                </a:solidFill>
              </a:rPr>
              <a:t>. ask the card to check the PIN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The OK response is simply the status word </a:t>
            </a:r>
            <a:r>
              <a:rPr lang="en-US" altLang="nl-NL" dirty="0">
                <a:solidFill>
                  <a:srgbClr val="009900"/>
                </a:solidFill>
              </a:rPr>
              <a:t>0x9000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Problem: OK response is </a:t>
            </a:r>
            <a:r>
              <a:rPr lang="en-US" altLang="nl-NL" i="1" dirty="0">
                <a:solidFill>
                  <a:schemeClr val="accent2"/>
                </a:solidFill>
              </a:rPr>
              <a:t>not </a:t>
            </a:r>
            <a:r>
              <a:rPr lang="en-US" altLang="nl-NL" dirty="0">
                <a:solidFill>
                  <a:schemeClr val="accent2"/>
                </a:solidFill>
              </a:rPr>
              <a:t> </a:t>
            </a:r>
            <a:r>
              <a:rPr lang="en-US" altLang="nl-NL" i="1" dirty="0">
                <a:solidFill>
                  <a:schemeClr val="accent2"/>
                </a:solidFill>
              </a:rPr>
              <a:t>authenticated</a:t>
            </a:r>
            <a:r>
              <a:rPr lang="en-US" altLang="nl-NL" dirty="0">
                <a:solidFill>
                  <a:schemeClr val="tx1"/>
                </a:solidFill>
              </a:rPr>
              <a:t>                                                                     so terminal can be fooled by a </a:t>
            </a:r>
            <a:r>
              <a:rPr lang="en-US" altLang="nl-NL" dirty="0">
                <a:solidFill>
                  <a:srgbClr val="C00000"/>
                </a:solidFill>
              </a:rPr>
              <a:t>Man-in-the-Middle attack </a:t>
            </a:r>
            <a:endParaRPr lang="en-US" altLang="nl-N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chemeClr val="tx1"/>
                </a:solidFill>
              </a:rPr>
              <a:t>      The cryptogram will reveal the transaction was PIN-less,                       so the bank will later know the PIN was </a:t>
            </a:r>
            <a:r>
              <a:rPr lang="en-US" altLang="nl-NL" i="1" dirty="0">
                <a:solidFill>
                  <a:schemeClr val="tx1"/>
                </a:solidFill>
              </a:rPr>
              <a:t>not </a:t>
            </a:r>
            <a:r>
              <a:rPr lang="en-US" altLang="nl-NL" dirty="0">
                <a:solidFill>
                  <a:schemeClr val="tx1"/>
                </a:solidFill>
              </a:rPr>
              <a:t> entered</a:t>
            </a:r>
            <a:endParaRPr lang="en-US" altLang="nl-NL" sz="1600" i="1" dirty="0"/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sz="1600" i="1" dirty="0"/>
              <a:t>                                                                   </a:t>
            </a:r>
            <a:r>
              <a:rPr lang="en-US" altLang="nl-NL" sz="1600" dirty="0"/>
              <a:t>[Stephen Murdoch et al., </a:t>
            </a:r>
            <a:r>
              <a:rPr lang="en-US" altLang="nl-NL" sz="1600" i="1" dirty="0"/>
              <a:t>Chip &amp; PIN is broken</a:t>
            </a:r>
            <a:r>
              <a:rPr lang="en-US" altLang="nl-NL" sz="1600" dirty="0"/>
              <a:t>, FC’2010]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en-US" altLang="nl-NL" sz="1800" dirty="0"/>
              <a:t>Reportedly won’t work in NL, as Dutch cards always go online for PIN check </a:t>
            </a:r>
            <a:r>
              <a:rPr lang="en-US" altLang="nl-NL" sz="1400" i="1" dirty="0"/>
              <a:t>                                      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sz="1600" dirty="0"/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4. Offline PIN: </a:t>
            </a:r>
            <a:r>
              <a:rPr lang="en-US" altLang="nl-NL" i="1" dirty="0"/>
              <a:t>spot</a:t>
            </a:r>
            <a:r>
              <a:rPr lang="en-US" altLang="nl-NL" dirty="0"/>
              <a:t> </a:t>
            </a:r>
            <a:r>
              <a:rPr lang="en-US" altLang="nl-NL" i="1" dirty="0"/>
              <a:t>the security problem!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32</a:t>
            </a:r>
          </a:p>
        </p:txBody>
      </p:sp>
      <p:pic>
        <p:nvPicPr>
          <p:cNvPr id="2253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729" y="1641013"/>
            <a:ext cx="14081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9" y="171007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6" name="Rechte verbindingslijn met pijl 7"/>
          <p:cNvCxnSpPr>
            <a:cxnSpLocks noChangeShapeType="1"/>
          </p:cNvCxnSpPr>
          <p:nvPr/>
        </p:nvCxnSpPr>
        <p:spPr bwMode="auto">
          <a:xfrm>
            <a:off x="1635125" y="2146300"/>
            <a:ext cx="10302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Rechte verbindingslijn met pijl 11"/>
          <p:cNvCxnSpPr>
            <a:cxnSpLocks noChangeShapeType="1"/>
          </p:cNvCxnSpPr>
          <p:nvPr/>
        </p:nvCxnSpPr>
        <p:spPr bwMode="auto">
          <a:xfrm flipV="1">
            <a:off x="4185841" y="2152390"/>
            <a:ext cx="1322388" cy="111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194" y="1938176"/>
            <a:ext cx="1225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9" name="Rechte verbindingslijn met pijl 13"/>
          <p:cNvCxnSpPr>
            <a:cxnSpLocks noChangeShapeType="1"/>
          </p:cNvCxnSpPr>
          <p:nvPr/>
        </p:nvCxnSpPr>
        <p:spPr bwMode="auto">
          <a:xfrm flipH="1">
            <a:off x="4219152" y="2431257"/>
            <a:ext cx="1289050" cy="63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kstvak 15"/>
          <p:cNvSpPr txBox="1">
            <a:spLocks noChangeArrowheads="1"/>
          </p:cNvSpPr>
          <p:nvPr/>
        </p:nvSpPr>
        <p:spPr bwMode="auto">
          <a:xfrm>
            <a:off x="1857375" y="1769694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sp>
        <p:nvSpPr>
          <p:cNvPr id="22541" name="Tekstvak 19"/>
          <p:cNvSpPr txBox="1">
            <a:spLocks noChangeArrowheads="1"/>
          </p:cNvSpPr>
          <p:nvPr/>
        </p:nvSpPr>
        <p:spPr bwMode="auto">
          <a:xfrm>
            <a:off x="4587049" y="1800519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PIN</a:t>
            </a: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349" y="1812399"/>
            <a:ext cx="25209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4626354" y="2522870"/>
            <a:ext cx="61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OK!</a:t>
            </a:r>
          </a:p>
        </p:txBody>
      </p:sp>
    </p:spTree>
    <p:extLst>
      <p:ext uri="{BB962C8B-B14F-4D97-AF65-F5344CB8AC3E}">
        <p14:creationId xmlns:p14="http://schemas.microsoft.com/office/powerpoint/2010/main" val="2762687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 dirty="0" err="1"/>
              <a:t>Criminal</a:t>
            </a:r>
            <a:r>
              <a:rPr lang="nl-NL" altLang="nl-NL" sz="2800" dirty="0"/>
              <a:t> </a:t>
            </a:r>
            <a:r>
              <a:rPr lang="nl-NL" altLang="nl-NL" sz="2800" dirty="0" err="1"/>
              <a:t>use</a:t>
            </a:r>
            <a:r>
              <a:rPr lang="nl-NL" altLang="nl-NL" sz="2800" dirty="0"/>
              <a:t> of </a:t>
            </a:r>
            <a:r>
              <a:rPr lang="nl-NL" altLang="nl-NL" sz="2800" dirty="0" err="1"/>
              <a:t>this</a:t>
            </a:r>
            <a:r>
              <a:rPr lang="nl-NL" altLang="nl-NL" sz="2800" dirty="0"/>
              <a:t> ‘PIN OK’ attack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Tampered cards used by criminal gang: chips from stolen cards inserted under </a:t>
            </a:r>
            <a:r>
              <a:rPr lang="nl-NL" altLang="nl-NL" dirty="0" err="1"/>
              <a:t>another</a:t>
            </a:r>
            <a:r>
              <a:rPr lang="nl-NL" altLang="nl-NL" dirty="0"/>
              <a:t> chip </a:t>
            </a:r>
            <a:r>
              <a:rPr lang="nl-NL" altLang="nl-NL" dirty="0" err="1"/>
              <a:t>that</a:t>
            </a:r>
            <a:r>
              <a:rPr lang="nl-NL" altLang="nl-NL" dirty="0"/>
              <a:t> </a:t>
            </a:r>
            <a:r>
              <a:rPr lang="nl-NL" altLang="nl-NL" dirty="0" err="1"/>
              <a:t>carries</a:t>
            </a:r>
            <a:r>
              <a:rPr lang="nl-NL" altLang="nl-NL" dirty="0"/>
              <a:t> out </a:t>
            </a:r>
            <a:r>
              <a:rPr lang="nl-NL" altLang="nl-NL" dirty="0" err="1"/>
              <a:t>MitM</a:t>
            </a:r>
            <a:r>
              <a:rPr lang="nl-NL" altLang="nl-NL" dirty="0"/>
              <a:t> attack </a:t>
            </a:r>
            <a:r>
              <a:rPr lang="nl-NL" altLang="nl-NL" dirty="0" err="1"/>
              <a:t>to</a:t>
            </a:r>
            <a:r>
              <a:rPr lang="nl-NL" altLang="nl-NL" dirty="0"/>
              <a:t> fake ‘PIN OK’ response</a:t>
            </a:r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>
              <a:defRPr/>
            </a:pPr>
            <a:endParaRPr lang="nl-NL" altLang="nl-NL" sz="1764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764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6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600" dirty="0"/>
              <a:t> [Houda Ferradi et al., </a:t>
            </a:r>
            <a:r>
              <a:rPr lang="en-US" altLang="nl-NL" sz="1600" i="1" dirty="0"/>
              <a:t>When Organized Crime Applies Academic Results: A  Forensic Analysis of an In-Card Listening Device</a:t>
            </a:r>
            <a:r>
              <a:rPr lang="en-US" altLang="nl-NL" sz="1600" dirty="0"/>
              <a:t>, Journal of Cryptographic Engineering, 2015]</a:t>
            </a:r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33</a:t>
            </a:r>
          </a:p>
        </p:txBody>
      </p:sp>
      <p:pic>
        <p:nvPicPr>
          <p:cNvPr id="49157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663" y="2127250"/>
            <a:ext cx="28035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100" y="2055813"/>
            <a:ext cx="29289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" y="2295525"/>
            <a:ext cx="27273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7"/>
          <p:cNvSpPr txBox="1">
            <a:spLocks noChangeArrowheads="1"/>
          </p:cNvSpPr>
          <p:nvPr/>
        </p:nvSpPr>
        <p:spPr bwMode="auto">
          <a:xfrm>
            <a:off x="3506788" y="4781550"/>
            <a:ext cx="2836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xray reveals </a:t>
            </a:r>
          </a:p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green stolen chip under</a:t>
            </a:r>
          </a:p>
          <a:p>
            <a:pPr algn="ctr"/>
            <a:r>
              <a:rPr lang="nl-NL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blue microcontroller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5. Rollback to unencrypted PIN                  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nl-NL" dirty="0">
                <a:solidFill>
                  <a:srgbClr val="C00000"/>
                </a:solidFill>
              </a:rPr>
              <a:t>Shim can force a rollback to unencrypted PIN</a:t>
            </a:r>
            <a:r>
              <a:rPr lang="en-US" altLang="nl-NL" dirty="0">
                <a:solidFill>
                  <a:schemeClr val="tx1"/>
                </a:solidFill>
              </a:rPr>
              <a:t>,</a:t>
            </a:r>
            <a:r>
              <a:rPr lang="en-US" altLang="nl-NL" dirty="0">
                <a:solidFill>
                  <a:schemeClr val="accent2"/>
                </a:solidFill>
              </a:rPr>
              <a:t> </a:t>
            </a:r>
            <a:r>
              <a:rPr lang="en-US" altLang="nl-NL" dirty="0">
                <a:solidFill>
                  <a:schemeClr val="tx1"/>
                </a:solidFill>
              </a:rPr>
              <a:t>by modifying                         card response to indicate the card does not support it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Strangely, the terminal can tell the card is lying, as the signature over static card data is incorrect, but it does </a:t>
            </a:r>
            <a:r>
              <a:rPr lang="en-US" altLang="nl-NL" i="1" dirty="0"/>
              <a:t>not</a:t>
            </a:r>
            <a:r>
              <a:rPr lang="en-US" altLang="nl-NL" dirty="0"/>
              <a:t>  abort the transaction!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            </a:t>
            </a:r>
            <a:r>
              <a:rPr lang="en-US" altLang="nl-NL" sz="1600" dirty="0">
                <a:solidFill>
                  <a:schemeClr val="tx1"/>
                </a:solidFill>
              </a:rPr>
              <a:t>               </a:t>
            </a:r>
            <a:r>
              <a:rPr lang="en-US" altLang="nl-NL" sz="1600" dirty="0"/>
              <a:t>[</a:t>
            </a:r>
            <a:r>
              <a:rPr lang="en-US" altLang="nl-NL" sz="1600" dirty="0" err="1"/>
              <a:t>Barisani</a:t>
            </a:r>
            <a:r>
              <a:rPr lang="en-US" altLang="nl-NL" sz="1600" dirty="0"/>
              <a:t> et at,  </a:t>
            </a:r>
            <a:r>
              <a:rPr lang="en-US" altLang="nl-NL" sz="1600" i="1" dirty="0"/>
              <a:t>Chip &amp; PIN is definitely broken,  </a:t>
            </a:r>
            <a:r>
              <a:rPr lang="en-US" altLang="nl-NL" sz="1600" dirty="0"/>
              <a:t>DEFCON 2011]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/>
              <a:t>Impact limited because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>
                <a:solidFill>
                  <a:srgbClr val="009900"/>
                </a:solidFill>
              </a:rPr>
              <a:t>just having the PIN of a DDA card is useless without the card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>
                <a:solidFill>
                  <a:srgbClr val="009900"/>
                </a:solidFill>
              </a:rPr>
              <a:t>the attack is detectable in the back-end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/>
              <a:t>Reportedly, most terminals in NL patched to disallow this rollback</a:t>
            </a:r>
          </a:p>
          <a:p>
            <a:pPr>
              <a:lnSpc>
                <a:spcPct val="100000"/>
              </a:lnSpc>
              <a:defRPr/>
            </a:pPr>
            <a:r>
              <a:rPr lang="en-US" altLang="nl-NL" dirty="0">
                <a:solidFill>
                  <a:schemeClr val="tx1"/>
                </a:solidFill>
              </a:rPr>
              <a:t>We tried this attack, and bank detected it almost in real time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nl-NL" dirty="0">
                <a:solidFill>
                  <a:schemeClr val="tx1"/>
                </a:solidFill>
              </a:rPr>
              <a:t>the one terminal we tried had not been patched…</a:t>
            </a:r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34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112" y="512833"/>
            <a:ext cx="1412599" cy="124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sz="2800" dirty="0"/>
              <a:t>6. Bad random number generation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/>
              <a:t>Successive 32 bit random numbers in the log of a Maltese ATM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F1246E04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F1241354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F1244328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      F1247348 </a:t>
            </a:r>
            <a:endParaRPr lang="en-GB" altLang="nl-NL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/>
              <a:t>This weak random number could be abused: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dirty="0">
                <a:solidFill>
                  <a:srgbClr val="C00000"/>
                </a:solidFill>
              </a:rPr>
              <a:t>     attacker with temporary access to card can copy static data and </a:t>
            </a:r>
          </a:p>
          <a:p>
            <a:pPr marL="0" indent="0">
              <a:lnSpc>
                <a:spcPct val="80000"/>
              </a:lnSpc>
              <a:buFont typeface="Times New Roman" panose="02020603050405020304" pitchFamily="18" charset="0"/>
              <a:buNone/>
              <a:defRPr/>
            </a:pPr>
            <a:r>
              <a:rPr lang="en-GB" altLang="nl-NL" dirty="0">
                <a:solidFill>
                  <a:srgbClr val="C00000"/>
                </a:solidFill>
              </a:rPr>
              <a:t>      record enough responses to make a clone </a:t>
            </a:r>
            <a:r>
              <a:rPr lang="en-GB" altLang="nl-NL" dirty="0">
                <a:solidFill>
                  <a:schemeClr val="accent2"/>
                </a:solidFill>
              </a:rPr>
              <a:t>(pre-play attack)</a:t>
            </a:r>
            <a:endParaRPr lang="en-GB" altLang="nl-NL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800" dirty="0"/>
              <a:t>[</a:t>
            </a:r>
            <a:r>
              <a:rPr lang="en-GB" altLang="nl-NL" sz="1600" dirty="0"/>
              <a:t>Bond et al. , </a:t>
            </a:r>
            <a:r>
              <a:rPr lang="en-US" sz="1600" i="1" dirty="0"/>
              <a:t>Chip and Skim: cloning EMV cards with the pre-play attack</a:t>
            </a:r>
            <a:r>
              <a:rPr lang="en-GB" altLang="nl-NL" sz="1600" i="1" dirty="0"/>
              <a:t>,   </a:t>
            </a:r>
            <a:r>
              <a:rPr lang="en-GB" altLang="nl-NL" sz="1600" dirty="0"/>
              <a:t>CHES 2012]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nl-NL" altLang="nl-NL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nl-NL" altLang="nl-NL" sz="16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l-NL" altLang="nl-NL" sz="1600" dirty="0"/>
              <a:t>More information </a:t>
            </a:r>
            <a:r>
              <a:rPr lang="nl-NL" altLang="nl-NL" sz="1600" dirty="0" err="1"/>
              <a:t>about</a:t>
            </a:r>
            <a:r>
              <a:rPr lang="nl-NL" altLang="nl-NL" sz="1600" dirty="0"/>
              <a:t> </a:t>
            </a:r>
            <a:r>
              <a:rPr lang="nl-NL" altLang="nl-NL" sz="1600" dirty="0" err="1"/>
              <a:t>criminal</a:t>
            </a:r>
            <a:r>
              <a:rPr lang="nl-NL" altLang="nl-NL" sz="1600" dirty="0"/>
              <a:t> ATM </a:t>
            </a:r>
            <a:r>
              <a:rPr lang="nl-NL" altLang="nl-NL" sz="1600" dirty="0" err="1"/>
              <a:t>hacks</a:t>
            </a:r>
            <a:r>
              <a:rPr lang="nl-NL" altLang="nl-NL" sz="1600" dirty="0"/>
              <a:t>: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nl-NL" altLang="nl-NL" sz="1600" dirty="0"/>
              <a:t>        </a:t>
            </a:r>
            <a:r>
              <a:rPr lang="nl-NL" altLang="nl-NL" sz="1600" dirty="0">
                <a:solidFill>
                  <a:srgbClr val="009900"/>
                </a:solidFill>
              </a:rPr>
              <a:t>https://blog.kaspersky.com/sas-2017-atm-malware/14509</a:t>
            </a:r>
            <a:r>
              <a:rPr lang="nl-NL" altLang="nl-NL" sz="1600" dirty="0"/>
              <a:t>,   April 2017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nl-NL" sz="1600" dirty="0">
                <a:solidFill>
                  <a:schemeClr val="accent2"/>
                </a:solidFill>
              </a:rPr>
              <a:t>        </a:t>
            </a:r>
            <a:r>
              <a:rPr lang="en-GB" altLang="nl-NL" sz="1600" dirty="0">
                <a:solidFill>
                  <a:srgbClr val="009900"/>
                </a:solidFill>
              </a:rPr>
              <a:t>https://darknetdiaries.com/episode/35/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GB" altLang="nl-NL" sz="1400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/>
              <a:t>Stealing PIN codes using infrared?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Claims of attacks using infra-red camera to observe PIN</a:t>
            </a:r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400" dirty="0"/>
              <a:t>[Source: iPhone ATM PIN code hack,  </a:t>
            </a:r>
            <a:r>
              <a:rPr lang="nl-NL" altLang="nl-NL" sz="1400" dirty="0"/>
              <a:t>https://www.youtube.com/watch?v=8Vc-69M-UWk]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36</a:t>
            </a:r>
          </a:p>
        </p:txBody>
      </p:sp>
      <p:pic>
        <p:nvPicPr>
          <p:cNvPr id="542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38" y="2051050"/>
            <a:ext cx="36830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/>
              <a:t>Stealing PIN codes using infrared?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2400" dirty="0">
                <a:solidFill>
                  <a:schemeClr val="accent2"/>
                </a:solidFill>
              </a:rPr>
              <a:t>These claims are bogus!</a:t>
            </a:r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altLang="nl-NL" sz="1800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800" dirty="0">
                <a:solidFill>
                  <a:schemeClr val="tx1"/>
                </a:solidFill>
              </a:rPr>
              <a:t>Dutch </a:t>
            </a:r>
            <a:r>
              <a:rPr lang="nl-NL" altLang="nl-NL" sz="1800" dirty="0" err="1">
                <a:solidFill>
                  <a:schemeClr val="tx1"/>
                </a:solidFill>
              </a:rPr>
              <a:t>police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and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national</a:t>
            </a:r>
            <a:r>
              <a:rPr lang="nl-NL" altLang="nl-NL" sz="1800" dirty="0">
                <a:solidFill>
                  <a:schemeClr val="tx1"/>
                </a:solidFill>
              </a:rPr>
              <a:t> TV programs (Tros Opgelicht &amp; Opsporing Verzocht)                   </a:t>
            </a:r>
            <a:r>
              <a:rPr lang="nl-NL" altLang="nl-NL" sz="1800" dirty="0" err="1">
                <a:solidFill>
                  <a:schemeClr val="tx1"/>
                </a:solidFill>
              </a:rPr>
              <a:t>believed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this</a:t>
            </a:r>
            <a:r>
              <a:rPr lang="nl-NL" altLang="nl-NL" sz="1800" dirty="0">
                <a:solidFill>
                  <a:schemeClr val="tx1"/>
                </a:solidFill>
              </a:rPr>
              <a:t> </a:t>
            </a:r>
            <a:r>
              <a:rPr lang="nl-NL" altLang="nl-NL" sz="1800" dirty="0" err="1">
                <a:solidFill>
                  <a:schemeClr val="tx1"/>
                </a:solidFill>
              </a:rPr>
              <a:t>bogus</a:t>
            </a:r>
            <a:r>
              <a:rPr lang="nl-NL" altLang="nl-NL" sz="1800" dirty="0">
                <a:solidFill>
                  <a:schemeClr val="tx1"/>
                </a:solidFill>
              </a:rPr>
              <a:t> story.</a:t>
            </a:r>
            <a:endParaRPr lang="nl-NL" altLang="nl-NL" sz="1600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200" dirty="0">
                <a:solidFill>
                  <a:schemeClr val="tx1"/>
                </a:solidFill>
              </a:rPr>
              <a:t>https://www.politie.nl/gezocht-en-vermist/gezochte-personen/2016/januari/09-oost-brabant/09-diefstal-pinpas-en-nieuwe-methode-pinpasfraude.html </a:t>
            </a:r>
          </a:p>
          <a:p>
            <a:pPr marL="0" indent="0">
              <a:buNone/>
              <a:defRPr/>
            </a:pPr>
            <a:r>
              <a:rPr lang="nl-NL" altLang="nl-NL" sz="1400" dirty="0">
                <a:solidFill>
                  <a:schemeClr val="tx1"/>
                </a:solidFill>
              </a:rPr>
              <a:t>For computer keyboards </a:t>
            </a:r>
            <a:r>
              <a:rPr lang="nl-NL" altLang="nl-NL" sz="1400" dirty="0" err="1">
                <a:solidFill>
                  <a:schemeClr val="tx1"/>
                </a:solidFill>
              </a:rPr>
              <a:t>it</a:t>
            </a:r>
            <a:r>
              <a:rPr lang="nl-NL" altLang="nl-NL" sz="1400" dirty="0">
                <a:solidFill>
                  <a:schemeClr val="tx1"/>
                </a:solidFill>
              </a:rPr>
              <a:t> has proven </a:t>
            </a:r>
            <a:r>
              <a:rPr lang="nl-NL" altLang="nl-NL" sz="1400" dirty="0" err="1">
                <a:solidFill>
                  <a:schemeClr val="tx1"/>
                </a:solidFill>
              </a:rPr>
              <a:t>possible</a:t>
            </a:r>
            <a:r>
              <a:rPr lang="nl-NL" altLang="nl-NL" sz="1400" dirty="0">
                <a:solidFill>
                  <a:schemeClr val="tx1"/>
                </a:solidFill>
              </a:rPr>
              <a:t>: ‘</a:t>
            </a:r>
            <a:r>
              <a:rPr lang="en-US" sz="1400" dirty="0" err="1"/>
              <a:t>Thermanator</a:t>
            </a:r>
            <a:r>
              <a:rPr lang="en-US" sz="1400" dirty="0"/>
              <a:t>: Thermal Residue-Based Post Factum Attacks on Keyboard Data Entry’, Asia CCS 2019, </a:t>
            </a:r>
            <a:r>
              <a:rPr lang="en-GB" sz="1400" dirty="0"/>
              <a:t>https://doi.org/10.1145/3321705.3329846</a:t>
            </a:r>
            <a:endParaRPr lang="en-US" sz="14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400" dirty="0">
                <a:solidFill>
                  <a:schemeClr val="tx1"/>
                </a:solidFill>
              </a:rPr>
              <a:t>  </a:t>
            </a:r>
            <a:r>
              <a:rPr lang="nl-NL" altLang="nl-NL" sz="1600" dirty="0">
                <a:solidFill>
                  <a:schemeClr val="tx1"/>
                </a:solidFill>
              </a:rPr>
              <a:t>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600" dirty="0">
                <a:solidFill>
                  <a:schemeClr val="tx1"/>
                </a:solidFill>
              </a:rPr>
              <a:t>                     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37</a:t>
            </a:r>
          </a:p>
        </p:txBody>
      </p:sp>
      <p:pic>
        <p:nvPicPr>
          <p:cNvPr id="553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21" y="1570037"/>
            <a:ext cx="4633534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6053138" y="2644775"/>
            <a:ext cx="32543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Thermal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images we </a:t>
            </a:r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took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after</a:t>
            </a:r>
            <a:r>
              <a:rPr lang="nl-NL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entering  2 different </a:t>
            </a:r>
            <a:r>
              <a:rPr lang="nl-NL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PINs</a:t>
            </a:r>
            <a:endParaRPr lang="nl-NL" altLang="nl-N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nl-NL" altLang="nl-N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nl-NL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nl-NL" altLang="nl-NL" sz="16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Inferring PIN code from (covered) hand movements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Machine Learning models can be trained to recover PIN code from movements of covered hand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Matteo </a:t>
            </a:r>
            <a:r>
              <a:rPr lang="en-GB" sz="1800" dirty="0" err="1"/>
              <a:t>Cardaioli</a:t>
            </a:r>
            <a:r>
              <a:rPr lang="en-GB" sz="1800" dirty="0"/>
              <a:t>, Stefano </a:t>
            </a:r>
            <a:r>
              <a:rPr lang="en-GB" sz="1800" dirty="0" err="1"/>
              <a:t>Cecconello</a:t>
            </a:r>
            <a:r>
              <a:rPr lang="en-GB" sz="1800" dirty="0"/>
              <a:t>, Mauro Conti, Simone </a:t>
            </a:r>
            <a:r>
              <a:rPr lang="en-GB" sz="1800" dirty="0" err="1"/>
              <a:t>Milani</a:t>
            </a:r>
            <a:r>
              <a:rPr lang="en-GB" sz="1800" dirty="0"/>
              <a:t>, </a:t>
            </a:r>
            <a:r>
              <a:rPr lang="en-GB" sz="1800" dirty="0" err="1">
                <a:solidFill>
                  <a:srgbClr val="009900"/>
                </a:solidFill>
              </a:rPr>
              <a:t>Stjepan</a:t>
            </a:r>
            <a:r>
              <a:rPr lang="en-GB" sz="1800" dirty="0">
                <a:solidFill>
                  <a:srgbClr val="009900"/>
                </a:solidFill>
              </a:rPr>
              <a:t> </a:t>
            </a:r>
            <a:r>
              <a:rPr lang="en-GB" sz="1800" dirty="0" err="1">
                <a:solidFill>
                  <a:srgbClr val="009900"/>
                </a:solidFill>
              </a:rPr>
              <a:t>Picek</a:t>
            </a:r>
            <a:r>
              <a:rPr lang="en-GB" sz="1800" dirty="0"/>
              <a:t>, and Eugen </a:t>
            </a:r>
            <a:r>
              <a:rPr lang="en-GB" sz="1800" dirty="0" err="1"/>
              <a:t>Saraci</a:t>
            </a:r>
            <a:r>
              <a:rPr lang="en-GB" sz="1800" i="1" dirty="0"/>
              <a:t>                                                                                                                  ‘Hand Me Your PIN! Inferring ATM PINs of Users Typing with a Covered Hand’,  </a:t>
            </a:r>
            <a:r>
              <a:rPr lang="en-GB" sz="1800" dirty="0"/>
              <a:t>USENIX Security, 2022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0D7B46D-B7EC-4D1D-AA22-3EB68DA00459}" type="slidenum">
              <a:rPr lang="en-US" altLang="nl-NL" smtClean="0"/>
              <a:pPr>
                <a:defRPr/>
              </a:pPr>
              <a:t>37</a:t>
            </a:fld>
            <a:endParaRPr lang="en-US" alt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2293" t="16312" r="25883" b="50043"/>
          <a:stretch/>
        </p:blipFill>
        <p:spPr>
          <a:xfrm>
            <a:off x="8088312" y="3627437"/>
            <a:ext cx="1295400" cy="13747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2" y="2258763"/>
            <a:ext cx="7135732" cy="18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7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6443" y="1264049"/>
            <a:ext cx="8569325" cy="1620837"/>
          </a:xfrm>
        </p:spPr>
        <p:txBody>
          <a:bodyPr/>
          <a:lstStyle/>
          <a:p>
            <a:r>
              <a:rPr lang="en-GB" dirty="0"/>
              <a:t>Contactless payments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38</a:t>
            </a:r>
            <a:endParaRPr lang="en-US" altLang="nl-NL" dirty="0"/>
          </a:p>
        </p:txBody>
      </p:sp>
      <p:pic>
        <p:nvPicPr>
          <p:cNvPr id="7" name="Picture 14" descr="http://www.bright.nl/sites/default/files/legacy_files/2014-ingcontactloos-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261" y="3094037"/>
            <a:ext cx="4427923" cy="19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http://www.bnr.nl/incoming/323556-1309/nfc-578.jpg/ALTERNATES/i/NFC-5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05" y="2909695"/>
            <a:ext cx="3233737" cy="214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63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 sz="2800"/>
              <a:t>Contactless EMV</a:t>
            </a:r>
            <a:endParaRPr lang="en-US" altLang="nl-NL" sz="2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>
              <a:lnSpc>
                <a:spcPct val="100000"/>
              </a:lnSpc>
            </a:pPr>
            <a:r>
              <a:rPr lang="en-US" altLang="nl-NL" dirty="0"/>
              <a:t>with </a:t>
            </a:r>
            <a:r>
              <a:rPr lang="en-US" altLang="nl-NL" dirty="0">
                <a:solidFill>
                  <a:srgbClr val="009900"/>
                </a:solidFill>
              </a:rPr>
              <a:t>ISO/IEC 14443  </a:t>
            </a:r>
            <a:r>
              <a:rPr lang="en-US" altLang="nl-NL" dirty="0">
                <a:solidFill>
                  <a:schemeClr val="accent2"/>
                </a:solidFill>
              </a:rPr>
              <a:t>contactless </a:t>
            </a:r>
            <a:r>
              <a:rPr lang="en-US" altLang="nl-NL" dirty="0">
                <a:solidFill>
                  <a:schemeClr val="tx1"/>
                </a:solidFill>
              </a:rPr>
              <a:t>or</a:t>
            </a:r>
            <a:r>
              <a:rPr lang="en-US" altLang="nl-NL" dirty="0">
                <a:solidFill>
                  <a:schemeClr val="accent2"/>
                </a:solidFill>
              </a:rPr>
              <a:t> dual contact card </a:t>
            </a:r>
          </a:p>
          <a:p>
            <a:pPr marL="0" indent="0" eaLnBrk="1">
              <a:lnSpc>
                <a:spcPct val="100000"/>
              </a:lnSpc>
              <a:buNone/>
            </a:pPr>
            <a:r>
              <a:rPr lang="en-US" altLang="nl-NL" dirty="0"/>
              <a:t>                             or </a:t>
            </a:r>
            <a:r>
              <a:rPr lang="en-US" altLang="nl-NL" dirty="0">
                <a:solidFill>
                  <a:srgbClr val="009900"/>
                </a:solidFill>
              </a:rPr>
              <a:t>NFC</a:t>
            </a:r>
            <a:r>
              <a:rPr lang="en-US" altLang="nl-NL" dirty="0"/>
              <a:t> </a:t>
            </a:r>
            <a:r>
              <a:rPr lang="en-US" altLang="nl-NL" dirty="0">
                <a:solidFill>
                  <a:schemeClr val="accent2"/>
                </a:solidFill>
              </a:rPr>
              <a:t>mobile phone</a:t>
            </a:r>
          </a:p>
          <a:p>
            <a:pPr marL="0" indent="0" eaLnBrk="1">
              <a:lnSpc>
                <a:spcPct val="100000"/>
              </a:lnSpc>
              <a:buNone/>
            </a:pPr>
            <a:endParaRPr lang="en-US" altLang="nl-NL" dirty="0">
              <a:solidFill>
                <a:schemeClr val="accent2"/>
              </a:solidFill>
            </a:endParaRPr>
          </a:p>
          <a:p>
            <a:pPr eaLnBrk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Instead of one generic spec, as for contact payments, there are</a:t>
            </a:r>
          </a:p>
          <a:p>
            <a:pPr marL="0" indent="0" eaLnBrk="1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      individual specs for each of  the 10 versions </a:t>
            </a:r>
          </a:p>
          <a:p>
            <a:pPr lvl="1" eaLnBrk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 10 books,  &gt; 2000 pages</a:t>
            </a:r>
          </a:p>
          <a:p>
            <a:pPr marL="457200" lvl="1" indent="0" eaLnBrk="1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Same building blocks as original contact spec, but some efforts to minimize the number of messages</a:t>
            </a:r>
          </a:p>
          <a:p>
            <a:pPr eaLnBrk="1"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eaLnBrk="1">
              <a:lnSpc>
                <a:spcPct val="100000"/>
              </a:lnSpc>
            </a:pPr>
            <a:endParaRPr lang="en-US" altLang="nl-NL" dirty="0"/>
          </a:p>
          <a:p>
            <a:pPr lvl="1" eaLnBrk="1">
              <a:buFont typeface="Arial" pitchFamily="34" charset="0"/>
              <a:buNone/>
            </a:pPr>
            <a:endParaRPr lang="en-US" altLang="nl-NL" dirty="0"/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39</a:t>
            </a:r>
          </a:p>
        </p:txBody>
      </p:sp>
      <p:pic>
        <p:nvPicPr>
          <p:cNvPr id="11271" name="Picture 2" descr="C:\Users\erikpoll\Desktop\Pay-wave-pass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39" b="10613"/>
          <a:stretch/>
        </p:blipFill>
        <p:spPr bwMode="auto">
          <a:xfrm>
            <a:off x="6472856" y="2865437"/>
            <a:ext cx="234667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http://www.pin.nl/wp-uploads/2014/06/ContactlessIndicator_blk_rg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912" y="482601"/>
            <a:ext cx="3349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82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/>
              <a:t>Overview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altLang="nl-NL" sz="2400" dirty="0"/>
              <a:t>The EMV standard</a:t>
            </a:r>
          </a:p>
          <a:p>
            <a:pPr lvl="1" eaLnBrk="1"/>
            <a:r>
              <a:rPr lang="en-US" altLang="nl-NL" sz="2400" dirty="0"/>
              <a:t>Known issues with EMV</a:t>
            </a:r>
          </a:p>
          <a:p>
            <a:pPr eaLnBrk="1"/>
            <a:r>
              <a:rPr lang="en-US" altLang="nl-NL" sz="2400" dirty="0"/>
              <a:t>EMV contactless</a:t>
            </a:r>
          </a:p>
          <a:p>
            <a:pPr eaLnBrk="1"/>
            <a:r>
              <a:rPr lang="en-US" altLang="nl-NL" sz="2400" dirty="0" err="1"/>
              <a:t>Formalisation</a:t>
            </a:r>
            <a:r>
              <a:rPr lang="en-US" altLang="nl-NL" sz="2400" dirty="0"/>
              <a:t> &amp; Verification of EMV using F# and </a:t>
            </a:r>
            <a:r>
              <a:rPr lang="en-US" altLang="nl-NL" sz="2400" dirty="0" err="1"/>
              <a:t>ProVerif</a:t>
            </a:r>
            <a:endParaRPr lang="en-US" altLang="nl-NL" sz="2400" dirty="0"/>
          </a:p>
          <a:p>
            <a:pPr eaLnBrk="1"/>
            <a:r>
              <a:rPr lang="en-US" altLang="nl-NL" sz="2400" dirty="0"/>
              <a:t>EMV-CAP for internet banking</a:t>
            </a:r>
          </a:p>
          <a:p>
            <a:pPr eaLnBrk="1"/>
            <a:r>
              <a:rPr lang="en-US" altLang="nl-NL" sz="2400" dirty="0"/>
              <a:t>Conclusions</a:t>
            </a:r>
          </a:p>
          <a:p>
            <a:pPr eaLnBrk="1"/>
            <a:endParaRPr lang="en-US" altLang="nl-NL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7356474" cy="735012"/>
          </a:xfrm>
        </p:spPr>
        <p:txBody>
          <a:bodyPr/>
          <a:lstStyle/>
          <a:p>
            <a:r>
              <a:rPr lang="en-GB" sz="2800" dirty="0"/>
              <a:t>Security challenge with mobile phones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4726" y="1189038"/>
            <a:ext cx="9067800" cy="56975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i="1" dirty="0"/>
              <a:t>Where to securely store keys &amp; PIN?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i="1" dirty="0"/>
              <a:t>Where do compute MACs &amp; signatures using these keys?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Solutions include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Use the SIM card                                                                                                                    </a:t>
            </a:r>
            <a:r>
              <a:rPr lang="en-GB" sz="1800" dirty="0">
                <a:solidFill>
                  <a:schemeClr val="tx2"/>
                </a:solidFill>
              </a:rPr>
              <a:t>Briefly tried by Rabobank, but national scheme with all banks &amp; telcos abandoned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Using secure hardware in the phone</a:t>
            </a:r>
            <a:r>
              <a:rPr lang="en-GB" dirty="0"/>
              <a:t>: </a:t>
            </a:r>
            <a:r>
              <a:rPr lang="en-GB" sz="1800" dirty="0">
                <a:solidFill>
                  <a:srgbClr val="009900"/>
                </a:solidFill>
              </a:rPr>
              <a:t>Apple Secure Enclave </a:t>
            </a:r>
            <a:r>
              <a:rPr lang="en-GB" sz="1800" dirty="0">
                <a:solidFill>
                  <a:schemeClr val="tx2"/>
                </a:solidFill>
              </a:rPr>
              <a:t>on iPhone, </a:t>
            </a:r>
            <a:r>
              <a:rPr lang="en-GB" sz="1800" dirty="0">
                <a:solidFill>
                  <a:srgbClr val="009900"/>
                </a:solidFill>
              </a:rPr>
              <a:t>hardware-backed </a:t>
            </a:r>
            <a:r>
              <a:rPr lang="en-GB" sz="1800" dirty="0" err="1">
                <a:solidFill>
                  <a:srgbClr val="009900"/>
                </a:solidFill>
              </a:rPr>
              <a:t>keystore</a:t>
            </a:r>
            <a:r>
              <a:rPr lang="en-GB" sz="1800" dirty="0">
                <a:solidFill>
                  <a:srgbClr val="009900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(aka Strongbox </a:t>
            </a:r>
            <a:r>
              <a:rPr lang="en-GB" sz="1800" dirty="0" err="1">
                <a:solidFill>
                  <a:schemeClr val="tx1"/>
                </a:solidFill>
              </a:rPr>
              <a:t>Keymaster</a:t>
            </a:r>
            <a:r>
              <a:rPr lang="en-GB" sz="1800" dirty="0">
                <a:solidFill>
                  <a:schemeClr val="tx1"/>
                </a:solidFill>
              </a:rPr>
              <a:t>) on Android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Store keys in main memory &amp;  use the normal processor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Possible security enhancements:</a:t>
            </a:r>
          </a:p>
          <a:p>
            <a:pPr marL="97155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using </a:t>
            </a:r>
            <a:r>
              <a:rPr lang="en-GB" sz="1800" dirty="0">
                <a:solidFill>
                  <a:srgbClr val="009900"/>
                </a:solidFill>
              </a:rPr>
              <a:t>white-box crypto </a:t>
            </a:r>
            <a:r>
              <a:rPr lang="en-GB" sz="1800" dirty="0">
                <a:solidFill>
                  <a:schemeClr val="tx1"/>
                </a:solidFill>
              </a:rPr>
              <a:t>to obfuscate key material</a:t>
            </a:r>
          </a:p>
          <a:p>
            <a:pPr marL="97155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GB" sz="1800" dirty="0">
                <a:solidFill>
                  <a:schemeClr val="tx1"/>
                </a:solidFill>
              </a:rPr>
              <a:t>have </a:t>
            </a:r>
            <a:r>
              <a:rPr lang="en-GB" sz="1800" dirty="0"/>
              <a:t>symmetric key that can only be used for one transaction, so that app needs a new key for each transaction, aka </a:t>
            </a:r>
            <a:r>
              <a:rPr lang="en-GB" sz="1800" dirty="0">
                <a:solidFill>
                  <a:srgbClr val="009900"/>
                </a:solidFill>
              </a:rPr>
              <a:t>EMV Tokenization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Use of biometric authentication on phones can offer security advantage over smartcard. 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40</a:t>
            </a:r>
            <a:endParaRPr lang="en-US" alt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8312" y="338932"/>
            <a:ext cx="1729493" cy="14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 dirty="0"/>
              <a:t>Security &amp; privacy worries </a:t>
            </a:r>
            <a:endParaRPr lang="en-US" altLang="nl-NL" sz="2800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altLang="nl-NL" dirty="0"/>
              <a:t>Contactless payments, without PIN, seem insecure…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/>
              <a:t>Who uses a metal container to shield their contactless bank card?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/>
              <a:t>Who has asked their bank to disable contactless payments for their card?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altLang="nl-NL" i="1" dirty="0"/>
              <a:t>Who thinks that contactless payments without PIN is less secure than contact payment with PIN?  </a:t>
            </a: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  <a:p>
            <a:pPr lvl="1" eaLnBrk="1">
              <a:buFont typeface="Arial" pitchFamily="34" charset="0"/>
              <a:buNone/>
              <a:defRPr/>
            </a:pPr>
            <a:endParaRPr lang="en-US" altLang="nl-NL" dirty="0"/>
          </a:p>
        </p:txBody>
      </p:sp>
      <p:pic>
        <p:nvPicPr>
          <p:cNvPr id="56324" name="Picture 14" descr="http://www.bright.nl/sites/default/files/legacy_files/2014-ingcontactloos-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512" y="1337856"/>
            <a:ext cx="4094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Passive</a:t>
            </a:r>
            <a:r>
              <a:rPr lang="en-GB" altLang="en-US"/>
              <a:t>  attacks on contactless cards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altLang="en-US" dirty="0">
                <a:solidFill>
                  <a:schemeClr val="accent2"/>
                </a:solidFill>
              </a:rPr>
              <a:t>Eavesdrop on wireless communication between terminal &amp; card</a:t>
            </a:r>
          </a:p>
          <a:p>
            <a:pPr lvl="1">
              <a:lnSpc>
                <a:spcPct val="100000"/>
              </a:lnSpc>
              <a:defRPr/>
            </a:pPr>
            <a:r>
              <a:rPr lang="en-GB" altLang="en-US" dirty="0">
                <a:solidFill>
                  <a:schemeClr val="tx1"/>
                </a:solidFill>
              </a:rPr>
              <a:t>This is possible at </a:t>
            </a:r>
            <a:r>
              <a:rPr lang="en-GB" altLang="en-US" dirty="0">
                <a:solidFill>
                  <a:srgbClr val="008000"/>
                </a:solidFill>
              </a:rPr>
              <a:t>10-20 meters </a:t>
            </a:r>
            <a:r>
              <a:rPr lang="en-GB" altLang="en-US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00000"/>
              </a:lnSpc>
              <a:defRPr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/>
              <a:t>Eavesdropping only poses a small privacy risk:                                                        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The communication reveals </a:t>
            </a:r>
            <a:r>
              <a:rPr lang="en-GB" sz="1800" dirty="0" err="1"/>
              <a:t>eg</a:t>
            </a:r>
            <a:r>
              <a:rPr lang="en-GB" sz="1800" dirty="0"/>
              <a:t>. your bank account </a:t>
            </a:r>
            <a:r>
              <a:rPr lang="en-GB" sz="1800" dirty="0" err="1"/>
              <a:t>nr</a:t>
            </a:r>
            <a:r>
              <a:rPr lang="en-GB" sz="1800" dirty="0"/>
              <a:t>                                                      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(Recall that most EMV communication is unencrypted)</a:t>
            </a:r>
          </a:p>
          <a:p>
            <a:pPr marL="0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en-US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GB" altLang="en-US" sz="1800" dirty="0">
              <a:solidFill>
                <a:srgbClr val="C00000"/>
              </a:solidFill>
            </a:endParaRPr>
          </a:p>
          <a:p>
            <a:pPr>
              <a:defRPr/>
            </a:pPr>
            <a:endParaRPr lang="en-GB" altLang="en-US" dirty="0"/>
          </a:p>
        </p:txBody>
      </p:sp>
      <p:sp>
        <p:nvSpPr>
          <p:cNvPr id="58372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Active</a:t>
            </a:r>
            <a:r>
              <a:rPr lang="en-GB" altLang="en-US"/>
              <a:t>  attacks on contactless cards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>
                <a:solidFill>
                  <a:schemeClr val="accent2"/>
                </a:solidFill>
              </a:rPr>
              <a:t>Secretly activate card in someone’s pocket </a:t>
            </a:r>
            <a:r>
              <a:rPr lang="en-GB" altLang="en-US">
                <a:solidFill>
                  <a:schemeClr val="tx1"/>
                </a:solidFill>
              </a:rPr>
              <a:t>(aka </a:t>
            </a:r>
            <a:r>
              <a:rPr lang="en-GB" altLang="en-US">
                <a:solidFill>
                  <a:schemeClr val="accent2"/>
                </a:solidFill>
              </a:rPr>
              <a:t>digital pickpocketing</a:t>
            </a:r>
            <a:r>
              <a:rPr lang="en-GB" altLang="en-US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GB" altLang="en-US" sz="1800">
                <a:solidFill>
                  <a:schemeClr val="tx1"/>
                </a:solidFill>
              </a:rPr>
              <a:t>This is only possible at  </a:t>
            </a:r>
            <a:r>
              <a:rPr lang="en-GB" altLang="en-US" sz="1800">
                <a:solidFill>
                  <a:srgbClr val="008000"/>
                </a:solidFill>
              </a:rPr>
              <a:t>40-50 cm                                                                                       </a:t>
            </a:r>
            <a:r>
              <a:rPr lang="en-GB" altLang="en-US" sz="1800">
                <a:solidFill>
                  <a:schemeClr val="tx1"/>
                </a:solidFill>
              </a:rPr>
              <a:t>because activating the card requires a strong magnetic field</a:t>
            </a:r>
          </a:p>
          <a:p>
            <a:pPr lvl="1"/>
            <a:endParaRPr lang="en-GB" altLang="en-US" sz="1800">
              <a:solidFill>
                <a:srgbClr val="C00000"/>
              </a:solidFill>
            </a:endParaRPr>
          </a:p>
          <a:p>
            <a:endParaRPr lang="en-GB" altLang="en-US"/>
          </a:p>
        </p:txBody>
      </p:sp>
      <p:sp>
        <p:nvSpPr>
          <p:cNvPr id="59396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43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2765425"/>
            <a:ext cx="6794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6577013" y="6146800"/>
            <a:ext cx="34845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4572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9144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1371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18288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 marL="0" lvl="4" indent="0"/>
            <a:r>
              <a:rPr lang="en-GB" altLang="en-US" sz="1400">
                <a:solidFill>
                  <a:schemeClr val="tx1"/>
                </a:solidFill>
                <a:latin typeface="Arial Rounded MT Bold" panose="020F0704030504030204" pitchFamily="34" charset="0"/>
              </a:rPr>
              <a:t>[</a:t>
            </a:r>
            <a:r>
              <a:rPr lang="nl-NL" altLang="nl-NL" sz="1400">
                <a:solidFill>
                  <a:schemeClr val="tx1"/>
                </a:solidFill>
                <a:latin typeface="Arial Rounded MT Bold" panose="020F0704030504030204" pitchFamily="34" charset="0"/>
              </a:rPr>
              <a:t>René Habraken et al.,                                                   </a:t>
            </a:r>
            <a:r>
              <a:rPr lang="en-US" altLang="nl-NL" sz="1400">
                <a:solidFill>
                  <a:schemeClr val="tx1"/>
                </a:solidFill>
                <a:latin typeface="Arial Rounded MT Bold" panose="020F0704030504030204" pitchFamily="34" charset="0"/>
              </a:rPr>
              <a:t>An RFID Skimming Gate Using Higher Harmonics,  RFIDSec 2015]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863" y="4654550"/>
            <a:ext cx="14763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09575" y="1189038"/>
            <a:ext cx="9067800" cy="5489575"/>
          </a:xfrm>
        </p:spPr>
        <p:txBody>
          <a:bodyPr/>
          <a:lstStyle/>
          <a:p>
            <a:pPr>
              <a:defRPr/>
            </a:pPr>
            <a:r>
              <a:rPr lang="en-GB" dirty="0"/>
              <a:t>Active attacker can do a </a:t>
            </a:r>
            <a:r>
              <a:rPr lang="en-GB" dirty="0">
                <a:solidFill>
                  <a:schemeClr val="accent2"/>
                </a:solidFill>
              </a:rPr>
              <a:t>relay attack </a:t>
            </a:r>
            <a:r>
              <a:rPr lang="en-GB" dirty="0"/>
              <a:t> 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But is there a good criminal business model? Probably not…</a:t>
            </a:r>
          </a:p>
          <a:p>
            <a:pPr>
              <a:lnSpc>
                <a:spcPct val="100000"/>
              </a:lnSpc>
              <a:defRPr/>
            </a:pPr>
            <a:r>
              <a:rPr lang="en-GB" dirty="0"/>
              <a:t>Relay attacks normally require very fast relay (&lt; 200 </a:t>
            </a:r>
            <a:r>
              <a:rPr lang="en-GB" dirty="0" err="1"/>
              <a:t>msec</a:t>
            </a:r>
            <a:r>
              <a:rPr lang="en-GB" dirty="0"/>
              <a:t>) or else a time-out occurs.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dirty="0"/>
              <a:t>      Time-out of contactless payment terminal: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dirty="0"/>
              <a:t>                               </a:t>
            </a:r>
            <a:r>
              <a:rPr lang="en-GB" dirty="0">
                <a:solidFill>
                  <a:srgbClr val="FF0000"/>
                </a:solidFill>
              </a:rPr>
              <a:t>&gt; 50 seconds</a:t>
            </a:r>
            <a:r>
              <a:rPr lang="en-GB" sz="1800" dirty="0"/>
              <a:t>	</a:t>
            </a:r>
            <a:r>
              <a:rPr lang="en-GB" sz="1600" dirty="0"/>
              <a:t> </a:t>
            </a:r>
          </a:p>
          <a:p>
            <a:pPr>
              <a:defRPr/>
            </a:pPr>
            <a:r>
              <a:rPr lang="en-GB" dirty="0"/>
              <a:t>Improvement in EMV protocol now includes </a:t>
            </a:r>
            <a:r>
              <a:rPr lang="en-GB" dirty="0">
                <a:solidFill>
                  <a:schemeClr val="accent2"/>
                </a:solidFill>
              </a:rPr>
              <a:t>distance bounding                 </a:t>
            </a:r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/>
              <a:t>ie</a:t>
            </a:r>
            <a:r>
              <a:rPr lang="en-GB" dirty="0"/>
              <a:t>. time-critical -  step,  but it will be many years before this ever gets implemented in cards &amp; terminals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endParaRPr lang="en-GB" dirty="0"/>
          </a:p>
        </p:txBody>
      </p:sp>
      <p:sp>
        <p:nvSpPr>
          <p:cNvPr id="4096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Active relay attack on EMV contactless</a:t>
            </a:r>
            <a:endParaRPr lang="en-GB" altLang="en-US" i="1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40967" name="Tijdelijke aanduiding voor dianumm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44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12" y="1570037"/>
            <a:ext cx="6959600" cy="16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Risks of PIN-less contactless payments?</a:t>
            </a:r>
            <a:endParaRPr lang="en-GB" altLang="en-US" i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44513" y="1265238"/>
            <a:ext cx="9067800" cy="5867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Risks of </a:t>
            </a:r>
            <a:r>
              <a:rPr lang="en-GB" dirty="0">
                <a:solidFill>
                  <a:schemeClr val="accent2"/>
                </a:solidFill>
              </a:rPr>
              <a:t>contactless payment </a:t>
            </a:r>
            <a:r>
              <a:rPr lang="en-GB" i="1" u="sng" dirty="0">
                <a:solidFill>
                  <a:schemeClr val="accent2"/>
                </a:solidFill>
              </a:rPr>
              <a:t>without</a:t>
            </a:r>
            <a:r>
              <a:rPr lang="en-GB" dirty="0">
                <a:solidFill>
                  <a:schemeClr val="accent2"/>
                </a:solidFill>
              </a:rPr>
              <a:t>  PIN </a:t>
            </a:r>
            <a:r>
              <a:rPr lang="en-GB" i="1" u="sng" dirty="0">
                <a:solidFill>
                  <a:schemeClr val="accent2"/>
                </a:solidFill>
              </a:rPr>
              <a:t> </a:t>
            </a:r>
            <a:endParaRPr lang="en-GB" dirty="0">
              <a:solidFill>
                <a:schemeClr val="accent2"/>
              </a:solidFill>
            </a:endParaRP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loose max. € 50 if your card is stolen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loose max. € 25 euro if you fall victim to a relay attack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Dutch banks typically cover these losses.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solidFill>
                  <a:schemeClr val="tx1"/>
                </a:solidFill>
              </a:rPr>
              <a:t>Risks of </a:t>
            </a:r>
            <a:r>
              <a:rPr lang="en-GB" dirty="0">
                <a:solidFill>
                  <a:schemeClr val="accent2"/>
                </a:solidFill>
              </a:rPr>
              <a:t>contact payment </a:t>
            </a:r>
            <a:r>
              <a:rPr lang="en-GB" i="1" u="sng" dirty="0">
                <a:solidFill>
                  <a:schemeClr val="accent2"/>
                </a:solidFill>
              </a:rPr>
              <a:t>with</a:t>
            </a:r>
            <a:r>
              <a:rPr lang="en-GB" dirty="0">
                <a:solidFill>
                  <a:schemeClr val="accent2"/>
                </a:solidFill>
              </a:rPr>
              <a:t>  PIN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don’t loose any money if your card is stolen  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GB" sz="1800" dirty="0"/>
              <a:t>You can loose €1000 or more if your card is stolen after attacker snooped your PIN code 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GB" sz="1800" dirty="0"/>
              <a:t>Banks will typically not cover these losses…</a:t>
            </a:r>
            <a:endParaRPr lang="en-GB" dirty="0"/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So the ‘extra security’ of the PIN probably </a:t>
            </a:r>
            <a:r>
              <a:rPr lang="en-GB" i="1" dirty="0">
                <a:solidFill>
                  <a:schemeClr val="tx1"/>
                </a:solidFill>
              </a:rPr>
              <a:t>in</a:t>
            </a:r>
            <a:r>
              <a:rPr lang="en-GB" dirty="0">
                <a:solidFill>
                  <a:schemeClr val="tx1"/>
                </a:solidFill>
              </a:rPr>
              <a:t>creases risk for customers.</a:t>
            </a:r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As always:  </a:t>
            </a:r>
            <a:r>
              <a:rPr lang="en-GB" dirty="0">
                <a:solidFill>
                  <a:srgbClr val="FF0000"/>
                </a:solidFill>
              </a:rPr>
              <a:t>technical security weakness </a:t>
            </a:r>
            <a:r>
              <a:rPr lang="en-GB" sz="2400" b="1" i="1" dirty="0">
                <a:solidFill>
                  <a:schemeClr val="tx1"/>
                </a:solidFill>
              </a:rPr>
              <a:t>≠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risk</a:t>
            </a:r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GB" dirty="0">
                <a:solidFill>
                  <a:srgbClr val="009900"/>
                </a:solidFill>
              </a:rPr>
              <a:t>	                                                               </a:t>
            </a:r>
            <a:r>
              <a:rPr lang="en-GB" dirty="0">
                <a:solidFill>
                  <a:schemeClr val="tx1"/>
                </a:solidFill>
              </a:rPr>
              <a:t>where</a:t>
            </a:r>
            <a:r>
              <a:rPr lang="en-GB" dirty="0">
                <a:solidFill>
                  <a:srgbClr val="0099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risk </a:t>
            </a:r>
            <a:r>
              <a:rPr lang="en-GB" dirty="0">
                <a:solidFill>
                  <a:schemeClr val="tx1"/>
                </a:solidFill>
              </a:rPr>
              <a:t>=</a:t>
            </a:r>
            <a:r>
              <a:rPr lang="en-GB" dirty="0">
                <a:solidFill>
                  <a:srgbClr val="FF0000"/>
                </a:solidFill>
              </a:rPr>
              <a:t> likelihood </a:t>
            </a:r>
            <a:r>
              <a:rPr lang="en-GB" dirty="0">
                <a:solidFill>
                  <a:schemeClr val="tx1"/>
                </a:solidFill>
              </a:rPr>
              <a:t>x </a:t>
            </a:r>
            <a:r>
              <a:rPr lang="en-GB" dirty="0">
                <a:solidFill>
                  <a:srgbClr val="FF0000"/>
                </a:solidFill>
              </a:rPr>
              <a:t>impact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/>
              <a:t> 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61446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850900"/>
          </a:xfrm>
        </p:spPr>
        <p:txBody>
          <a:bodyPr/>
          <a:lstStyle/>
          <a:p>
            <a:r>
              <a:rPr lang="nl-NL" altLang="nl-NL" sz="2800" dirty="0"/>
              <a:t>Some flaws our students found 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03238" y="1152526"/>
            <a:ext cx="9067800" cy="5980112"/>
          </a:xfrm>
        </p:spPr>
        <p:txBody>
          <a:bodyPr/>
          <a:lstStyle/>
          <a:p>
            <a:pPr>
              <a:defRPr/>
            </a:pPr>
            <a:r>
              <a:rPr lang="nl-NL" altLang="nl-NL" sz="1800" dirty="0" err="1"/>
              <a:t>Mistake</a:t>
            </a:r>
            <a:r>
              <a:rPr lang="nl-NL" altLang="nl-NL" sz="1800" dirty="0"/>
              <a:t> in most first </a:t>
            </a:r>
            <a:r>
              <a:rPr lang="nl-NL" altLang="nl-NL" sz="1800" dirty="0" err="1"/>
              <a:t>generation</a:t>
            </a:r>
            <a:r>
              <a:rPr lang="nl-NL" altLang="nl-NL" sz="1800" dirty="0"/>
              <a:t> Dutch </a:t>
            </a:r>
            <a:r>
              <a:rPr lang="nl-NL" altLang="nl-NL" sz="1800" dirty="0" err="1"/>
              <a:t>contactless</a:t>
            </a:r>
            <a:r>
              <a:rPr lang="nl-NL" altLang="nl-NL" sz="1800" dirty="0"/>
              <a:t> cards: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nl-NL" altLang="nl-NL" sz="1800" dirty="0" err="1">
                <a:solidFill>
                  <a:schemeClr val="accent2"/>
                </a:solidFill>
              </a:rPr>
              <a:t>functionality</a:t>
            </a:r>
            <a:r>
              <a:rPr lang="nl-NL" altLang="nl-NL" sz="1800" dirty="0">
                <a:solidFill>
                  <a:schemeClr val="accent2"/>
                </a:solidFill>
              </a:rPr>
              <a:t> to check the PIN code offline,                                                                                             </a:t>
            </a:r>
            <a:r>
              <a:rPr lang="nl-NL" altLang="nl-NL" sz="1800" dirty="0" err="1">
                <a:solidFill>
                  <a:schemeClr val="accent2"/>
                </a:solidFill>
              </a:rPr>
              <a:t>which</a:t>
            </a:r>
            <a:r>
              <a:rPr lang="nl-NL" altLang="nl-NL" sz="1800" dirty="0">
                <a:solidFill>
                  <a:schemeClr val="accent2"/>
                </a:solidFill>
              </a:rPr>
              <a:t> should only be accessible via the contact interface                                                 was also accessible via the </a:t>
            </a:r>
            <a:r>
              <a:rPr lang="nl-NL" altLang="nl-NL" sz="1800" dirty="0" err="1">
                <a:solidFill>
                  <a:schemeClr val="accent2"/>
                </a:solidFill>
              </a:rPr>
              <a:t>contactless</a:t>
            </a:r>
            <a:r>
              <a:rPr lang="nl-NL" altLang="nl-NL" sz="1800" dirty="0">
                <a:solidFill>
                  <a:schemeClr val="accent2"/>
                </a:solidFill>
              </a:rPr>
              <a:t> interface</a:t>
            </a:r>
            <a:endParaRPr lang="nl-NL" altLang="nl-NL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nl-NL" altLang="nl-NL" sz="1800" dirty="0"/>
              <a:t>         </a:t>
            </a:r>
            <a:r>
              <a:rPr lang="nl-NL" altLang="nl-NL" sz="1800" dirty="0" err="1"/>
              <a:t>Possible</a:t>
            </a:r>
            <a:r>
              <a:rPr lang="nl-NL" altLang="nl-NL" sz="1800" dirty="0"/>
              <a:t> risk for DoS attacks, rather than financial </a:t>
            </a:r>
            <a:r>
              <a:rPr lang="nl-NL" altLang="nl-NL" sz="1800" dirty="0" err="1"/>
              <a:t>fraud</a:t>
            </a:r>
            <a:r>
              <a:rPr lang="nl-NL" altLang="nl-NL" sz="1800" dirty="0"/>
              <a:t>?</a:t>
            </a:r>
            <a:r>
              <a:rPr lang="nl-NL" sz="1451" dirty="0"/>
              <a:t>                                      </a:t>
            </a:r>
          </a:p>
          <a:p>
            <a:pPr marL="0" indent="0">
              <a:buNone/>
              <a:defRPr/>
            </a:pPr>
            <a:r>
              <a:rPr lang="nl-NL" sz="1451" dirty="0"/>
              <a:t>            </a:t>
            </a:r>
            <a:r>
              <a:rPr lang="nl-NL" sz="1451" dirty="0" err="1"/>
              <a:t>Flaw</a:t>
            </a:r>
            <a:r>
              <a:rPr lang="nl-NL" sz="1451" dirty="0"/>
              <a:t> </a:t>
            </a:r>
            <a:r>
              <a:rPr lang="nl-NL" sz="1451" dirty="0" err="1"/>
              <a:t>discovered</a:t>
            </a:r>
            <a:r>
              <a:rPr lang="nl-NL" sz="1451" dirty="0"/>
              <a:t> </a:t>
            </a:r>
            <a:r>
              <a:rPr lang="nl-NL" sz="1451" dirty="0" err="1"/>
              <a:t>by</a:t>
            </a:r>
            <a:r>
              <a:rPr lang="nl-NL" sz="1451" dirty="0"/>
              <a:t> Anton Jongsma, Robert </a:t>
            </a:r>
            <a:r>
              <a:rPr lang="nl-NL" sz="1451" dirty="0" err="1"/>
              <a:t>Kleinpenning</a:t>
            </a:r>
            <a:r>
              <a:rPr lang="nl-NL" sz="1451" dirty="0"/>
              <a:t>, </a:t>
            </a:r>
            <a:r>
              <a:rPr lang="nl-NL" sz="1451" dirty="0" err="1"/>
              <a:t>and</a:t>
            </a:r>
            <a:r>
              <a:rPr lang="nl-NL" sz="1451" dirty="0"/>
              <a:t> Peter Maandag.</a:t>
            </a:r>
          </a:p>
          <a:p>
            <a:pPr marL="0" indent="0">
              <a:buNone/>
              <a:defRPr/>
            </a:pPr>
            <a:endParaRPr lang="nl-NL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 err="1">
                <a:solidFill>
                  <a:schemeClr val="accent2"/>
                </a:solidFill>
              </a:rPr>
              <a:t>Contactless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payment</a:t>
            </a:r>
            <a:r>
              <a:rPr lang="nl-NL" altLang="nl-NL" sz="1800" dirty="0">
                <a:solidFill>
                  <a:schemeClr val="accent2"/>
                </a:solidFill>
              </a:rPr>
              <a:t> terminals of </a:t>
            </a:r>
            <a:r>
              <a:rPr lang="nl-NL" altLang="nl-NL" sz="1800" dirty="0" err="1">
                <a:solidFill>
                  <a:schemeClr val="accent2"/>
                </a:solidFill>
              </a:rPr>
              <a:t>one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manufacturer</a:t>
            </a:r>
            <a:r>
              <a:rPr lang="nl-NL" altLang="nl-NL" sz="1800" dirty="0">
                <a:solidFill>
                  <a:schemeClr val="accent2"/>
                </a:solidFill>
              </a:rPr>
              <a:t>                                          </a:t>
            </a:r>
            <a:r>
              <a:rPr lang="nl-NL" altLang="nl-NL" sz="1800" dirty="0" err="1">
                <a:solidFill>
                  <a:schemeClr val="accent2"/>
                </a:solidFill>
              </a:rPr>
              <a:t>could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be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crashed</a:t>
            </a:r>
            <a:r>
              <a:rPr lang="nl-NL" altLang="nl-NL" sz="1800" dirty="0">
                <a:solidFill>
                  <a:schemeClr val="accent2"/>
                </a:solidFill>
              </a:rPr>
              <a:t> </a:t>
            </a:r>
            <a:r>
              <a:rPr lang="nl-NL" altLang="nl-NL" sz="1800" dirty="0" err="1">
                <a:solidFill>
                  <a:schemeClr val="accent2"/>
                </a:solidFill>
              </a:rPr>
              <a:t>with</a:t>
            </a:r>
            <a:r>
              <a:rPr lang="nl-NL" altLang="nl-NL" sz="1800" dirty="0">
                <a:solidFill>
                  <a:schemeClr val="accent2"/>
                </a:solidFill>
              </a:rPr>
              <a:t> a </a:t>
            </a:r>
            <a:r>
              <a:rPr lang="nl-NL" altLang="nl-NL" sz="1800" dirty="0" err="1">
                <a:solidFill>
                  <a:schemeClr val="accent2"/>
                </a:solidFill>
              </a:rPr>
              <a:t>legal</a:t>
            </a:r>
            <a:r>
              <a:rPr lang="nl-NL" altLang="nl-NL" sz="1800" dirty="0">
                <a:solidFill>
                  <a:schemeClr val="accent2"/>
                </a:solidFill>
              </a:rPr>
              <a:t> – but </a:t>
            </a:r>
            <a:r>
              <a:rPr lang="nl-NL" altLang="nl-NL" sz="1800" dirty="0" err="1">
                <a:solidFill>
                  <a:schemeClr val="accent2"/>
                </a:solidFill>
              </a:rPr>
              <a:t>unusual</a:t>
            </a:r>
            <a:r>
              <a:rPr lang="nl-NL" altLang="nl-NL" sz="1800" dirty="0">
                <a:solidFill>
                  <a:schemeClr val="accent2"/>
                </a:solidFill>
              </a:rPr>
              <a:t> – input   </a:t>
            </a:r>
            <a:r>
              <a:rPr lang="nl-NL" altLang="nl-NL" sz="1800" dirty="0"/>
              <a:t>           </a:t>
            </a:r>
          </a:p>
          <a:p>
            <a:pPr lvl="1">
              <a:defRPr/>
            </a:pPr>
            <a:r>
              <a:rPr lang="nl-NL" altLang="nl-NL" sz="1800" dirty="0"/>
              <a:t>namely an extended length APDU</a:t>
            </a:r>
          </a:p>
          <a:p>
            <a:pPr marL="457200" lvl="1" indent="0">
              <a:buNone/>
              <a:defRPr/>
            </a:pPr>
            <a:r>
              <a:rPr lang="nl-NL" sz="1400" dirty="0"/>
              <a:t> Flaw discovered by Jordi van den Breekel</a:t>
            </a:r>
            <a:endParaRPr lang="nl-NL" altLang="nl-NL" sz="1400" dirty="0"/>
          </a:p>
          <a:p>
            <a:pPr marL="457200" lvl="1" indent="0">
              <a:buNone/>
              <a:defRPr/>
            </a:pPr>
            <a:r>
              <a:rPr lang="nl-NL" altLang="nl-NL" sz="1800" i="1" dirty="0">
                <a:solidFill>
                  <a:srgbClr val="FF0000"/>
                </a:solidFill>
              </a:rPr>
              <a:t>Why are terminals not tested better as part of certification?</a:t>
            </a:r>
          </a:p>
          <a:p>
            <a:pPr marL="800100" lvl="2" indent="0">
              <a:buFont typeface="Times New Roman" panose="02020603050405020304" pitchFamily="18" charset="0"/>
              <a:buNone/>
              <a:defRPr/>
            </a:pPr>
            <a:r>
              <a:rPr lang="en-GB" altLang="nl-NL" sz="1400" dirty="0"/>
              <a:t> </a:t>
            </a:r>
            <a:endParaRPr lang="nl-NL" altLang="nl-NL" sz="1400" dirty="0">
              <a:solidFill>
                <a:schemeClr val="accent2"/>
              </a:solidFill>
            </a:endParaRPr>
          </a:p>
          <a:p>
            <a:pPr marL="400050" lvl="1" indent="0">
              <a:buFont typeface="Times New Roman" panose="02020603050405020304" pitchFamily="18" charset="0"/>
              <a:buNone/>
              <a:defRPr/>
            </a:pPr>
            <a:endParaRPr lang="nl-NL" sz="16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 </a:t>
            </a:r>
            <a:endParaRPr lang="en-US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46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-323850"/>
            <a:ext cx="11176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 altLang="nl-NL">
              <a:latin typeface="Arial Rounded MT Bold" panose="020F0704030504030204" pitchFamily="34" charset="0"/>
            </a:endParaRPr>
          </a:p>
          <a:p>
            <a:pPr>
              <a:buFontTx/>
              <a:buChar char="•"/>
            </a:pPr>
            <a:r>
              <a:rPr lang="en-GB" altLang="nl-NL">
                <a:latin typeface="Arial Rounded MT Bold" panose="020F0704030504030204" pitchFamily="34" charset="0"/>
              </a:rPr>
              <a:t>A Security Evaluation and Proof-of-Concept Relay Attack on Dutch EMV Contactless Transactions </a:t>
            </a:r>
          </a:p>
        </p:txBody>
      </p:sp>
      <p:pic>
        <p:nvPicPr>
          <p:cNvPr id="63495" name="Picture 22" descr="http://www.limpkin.fr/public/laundry/smartcard_pin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362" y="1801663"/>
            <a:ext cx="603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0" descr="http://www.pin.nl/wp-uploads/2014/06/ContactlessIndicator_blk_rg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112" y="2255837"/>
            <a:ext cx="3460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8116758" y="805656"/>
            <a:ext cx="13827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9088" y="3493159"/>
            <a:ext cx="2305051" cy="151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94" t="17344" r="16439" b="17615"/>
          <a:stretch/>
        </p:blipFill>
        <p:spPr>
          <a:xfrm>
            <a:off x="8344918" y="1102917"/>
            <a:ext cx="1420242" cy="88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/>
              <a:t>EMV contactless: </a:t>
            </a:r>
            <a:r>
              <a:rPr lang="nl-NL" altLang="nl-NL" sz="2800">
                <a:solidFill>
                  <a:srgbClr val="C00000"/>
                </a:solidFill>
                <a:latin typeface="Pieces NFI" panose="02000000000000000000" pitchFamily="2" charset="0"/>
              </a:rPr>
              <a:t>Backwards compatibility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 err="1">
                <a:solidFill>
                  <a:schemeClr val="tx1"/>
                </a:solidFill>
              </a:rPr>
              <a:t>Early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contactless</a:t>
            </a:r>
            <a:r>
              <a:rPr lang="nl-NL" altLang="nl-NL" dirty="0">
                <a:solidFill>
                  <a:schemeClr val="tx1"/>
                </a:solidFill>
              </a:rPr>
              <a:t> cards </a:t>
            </a:r>
            <a:r>
              <a:rPr lang="nl-NL" altLang="nl-NL" dirty="0" err="1">
                <a:solidFill>
                  <a:schemeClr val="tx1"/>
                </a:solidFill>
              </a:rPr>
              <a:t>suffered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from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two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problems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due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to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backwards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compatibility</a:t>
            </a:r>
            <a:r>
              <a:rPr lang="nl-NL" altLang="nl-NL" dirty="0">
                <a:solidFill>
                  <a:schemeClr val="tx1"/>
                </a:solidFill>
              </a:rPr>
              <a:t> </a:t>
            </a:r>
            <a:r>
              <a:rPr lang="nl-NL" altLang="nl-NL" dirty="0" err="1">
                <a:solidFill>
                  <a:schemeClr val="tx1"/>
                </a:solidFill>
              </a:rPr>
              <a:t>problems</a:t>
            </a:r>
            <a:endParaRPr lang="nl-NL" altLang="nl-NL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nl-NL" altLang="nl-NL" dirty="0" err="1">
                <a:solidFill>
                  <a:schemeClr val="tx2"/>
                </a:solidFill>
              </a:rPr>
              <a:t>Very</a:t>
            </a:r>
            <a:r>
              <a:rPr lang="nl-NL" altLang="nl-NL" dirty="0">
                <a:solidFill>
                  <a:schemeClr val="tx2"/>
                </a:solidFill>
              </a:rPr>
              <a:t> </a:t>
            </a:r>
            <a:r>
              <a:rPr lang="nl-NL" altLang="nl-NL" dirty="0" err="1">
                <a:solidFill>
                  <a:schemeClr val="tx2"/>
                </a:solidFill>
              </a:rPr>
              <a:t>early</a:t>
            </a:r>
            <a:r>
              <a:rPr lang="nl-NL" altLang="nl-NL" dirty="0">
                <a:solidFill>
                  <a:schemeClr val="tx2"/>
                </a:solidFill>
              </a:rPr>
              <a:t> contactless credit cards reported </a:t>
            </a:r>
            <a:r>
              <a:rPr lang="nl-NL" altLang="nl-NL" dirty="0">
                <a:solidFill>
                  <a:srgbClr val="C00000"/>
                </a:solidFill>
              </a:rPr>
              <a:t>magstripe data unencrypted over the air</a:t>
            </a:r>
            <a:r>
              <a:rPr lang="nl-NL" altLang="nl-NL" dirty="0">
                <a:solidFill>
                  <a:schemeClr val="tx2"/>
                </a:solidFill>
              </a:rPr>
              <a:t>, so magstripe clone can be made</a:t>
            </a:r>
          </a:p>
          <a:p>
            <a:pPr marL="400050" lvl="1" indent="0">
              <a:buFont typeface="Arial" pitchFamily="34" charset="0"/>
              <a:buNone/>
              <a:defRPr/>
            </a:pPr>
            <a:r>
              <a:rPr lang="nl-NL" sz="1400" dirty="0"/>
              <a:t>[Heydt-Benjamin et al, </a:t>
            </a:r>
            <a:r>
              <a:rPr lang="nl-NL" sz="1400" i="1" dirty="0"/>
              <a:t>Vulnerabilities in First-Generation RFID-enabled Credit Cards</a:t>
            </a:r>
            <a:r>
              <a:rPr lang="nl-NL" sz="1400" dirty="0"/>
              <a:t>,  FC 2007]</a:t>
            </a:r>
            <a:endParaRPr lang="nl-NL" dirty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nl-NL" dirty="0"/>
              <a:t>Later </a:t>
            </a:r>
            <a:r>
              <a:rPr lang="nl-NL" dirty="0" err="1"/>
              <a:t>contactless</a:t>
            </a:r>
            <a:r>
              <a:rPr lang="nl-NL" dirty="0"/>
              <a:t> credit cards use a dynamically generated 3 digit code to replace the 3 digit CVC code. But 3 digits is not a lot of entropy, so </a:t>
            </a:r>
            <a:r>
              <a:rPr lang="nl-NL" dirty="0">
                <a:solidFill>
                  <a:srgbClr val="C00000"/>
                </a:solidFill>
              </a:rPr>
              <a:t>codes can be harvested &amp; replayed</a:t>
            </a:r>
          </a:p>
          <a:p>
            <a:pPr marL="400050" lvl="1" indent="0">
              <a:buFont typeface="Arial" pitchFamily="34" charset="0"/>
              <a:buNone/>
              <a:defRPr/>
            </a:pPr>
            <a:r>
              <a:rPr lang="nl-NL" sz="1400" dirty="0"/>
              <a:t>[M. Roland et al.  </a:t>
            </a:r>
            <a:r>
              <a:rPr lang="en-US" sz="1400" i="1" dirty="0"/>
              <a:t>Cloning Credit Cards: A combined pre-play and downgrade</a:t>
            </a:r>
            <a:r>
              <a:rPr lang="en-US" sz="1400" dirty="0"/>
              <a:t>,           WOOT 2013]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dirty="0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/>
              <a:t>Formalising &amp; Verifying EMV</a:t>
            </a:r>
          </a:p>
        </p:txBody>
      </p:sp>
      <p:sp>
        <p:nvSpPr>
          <p:cNvPr id="6451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nl-NL" sz="1600" i="1"/>
              <a:t>[Joeri de Ruiter and Erik Poll,  Formal analysis of the EMV protocol suite, TOSCA 2011]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Complexity of the EMV specs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nl-NL" sz="2400" dirty="0">
                <a:solidFill>
                  <a:schemeClr val="accent2"/>
                </a:solidFill>
              </a:rPr>
              <a:t>Specs too complex to understand</a:t>
            </a:r>
          </a:p>
          <a:p>
            <a:pPr lvl="1">
              <a:defRPr/>
            </a:pPr>
            <a:r>
              <a:rPr lang="en-US" altLang="nl-NL" dirty="0">
                <a:solidFill>
                  <a:srgbClr val="009900"/>
                </a:solidFill>
              </a:rPr>
              <a:t>long specs, split over 4 books, &gt; 750 pages</a:t>
            </a:r>
          </a:p>
          <a:p>
            <a:pPr lvl="2">
              <a:defRPr/>
            </a:pPr>
            <a:r>
              <a:rPr lang="en-US" altLang="nl-NL" dirty="0">
                <a:solidFill>
                  <a:srgbClr val="009900"/>
                </a:solidFill>
              </a:rPr>
              <a:t>for contactless: another 10 books, &gt; 2000 pages</a:t>
            </a:r>
          </a:p>
          <a:p>
            <a:pPr lvl="1">
              <a:defRPr/>
            </a:pPr>
            <a:r>
              <a:rPr lang="en-US" altLang="nl-NL" dirty="0">
                <a:solidFill>
                  <a:srgbClr val="009900"/>
                </a:solidFill>
              </a:rPr>
              <a:t>little or no discussion of security goals or design choices </a:t>
            </a:r>
          </a:p>
          <a:p>
            <a:pPr lvl="1">
              <a:defRPr/>
            </a:pPr>
            <a:r>
              <a:rPr lang="en-US" altLang="nl-NL" dirty="0">
                <a:solidFill>
                  <a:srgbClr val="009900"/>
                </a:solidFill>
              </a:rPr>
              <a:t>little abstraction or modularity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altLang="nl-NL" sz="1800" dirty="0"/>
          </a:p>
          <a:p>
            <a:pPr lvl="1">
              <a:buFont typeface="Arial" pitchFamily="34" charset="0"/>
              <a:buNone/>
              <a:defRPr/>
            </a:pPr>
            <a:endParaRPr lang="en-US" altLang="nl-NL" sz="1800" i="1" dirty="0"/>
          </a:p>
          <a:p>
            <a:pPr>
              <a:defRPr/>
            </a:pPr>
            <a:endParaRPr lang="en-US" altLang="nl-NL" sz="1800" i="1" dirty="0"/>
          </a:p>
          <a:p>
            <a:pPr>
              <a:defRPr/>
            </a:pPr>
            <a:endParaRPr lang="en-US" altLang="nl-NL" dirty="0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49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nl-NL"/>
              <a:t>EMV</a:t>
            </a:r>
          </a:p>
        </p:txBody>
      </p:sp>
      <p:sp>
        <p:nvSpPr>
          <p:cNvPr id="512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265238"/>
            <a:ext cx="9067800" cy="5489575"/>
          </a:xfrm>
        </p:spPr>
        <p:txBody>
          <a:bodyPr/>
          <a:lstStyle/>
          <a:p>
            <a:pPr eaLnBrk="1">
              <a:defRPr/>
            </a:pPr>
            <a:r>
              <a:rPr lang="en-US" dirty="0"/>
              <a:t>Started 1993 by </a:t>
            </a:r>
            <a:r>
              <a:rPr lang="en-US" dirty="0" err="1">
                <a:solidFill>
                  <a:schemeClr val="accent2"/>
                </a:solidFill>
              </a:rPr>
              <a:t>EuroPay</a:t>
            </a:r>
            <a:r>
              <a:rPr lang="en-US" dirty="0">
                <a:solidFill>
                  <a:schemeClr val="accent2"/>
                </a:solidFill>
              </a:rPr>
              <a:t>, MasterCard, Visa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Common standard for communication between 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smartcard chip in bank card (aka ICC)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terminal  (POS or ATM)</a:t>
            </a:r>
          </a:p>
          <a:p>
            <a:pPr marL="914400" lvl="1" indent="-457200" eaLnBrk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rgbClr val="009900"/>
                </a:solidFill>
              </a:rPr>
              <a:t>issuer back-end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/>
              <a:t>Specs controlled by </a:t>
            </a:r>
            <a:r>
              <a:rPr lang="en-US" dirty="0">
                <a:solidFill>
                  <a:srgbClr val="009900"/>
                </a:solidFill>
              </a:rPr>
              <a:t>                        </a:t>
            </a:r>
            <a:r>
              <a:rPr lang="en-US" dirty="0">
                <a:solidFill>
                  <a:schemeClr val="tx1"/>
                </a:solidFill>
              </a:rPr>
              <a:t>which is owned by</a:t>
            </a:r>
          </a:p>
          <a:p>
            <a:pPr eaLnBrk="1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US" dirty="0"/>
          </a:p>
          <a:p>
            <a:pPr eaLnBrk="1">
              <a:lnSpc>
                <a:spcPct val="100000"/>
              </a:lnSpc>
              <a:defRPr/>
            </a:pPr>
            <a:r>
              <a:rPr lang="en-US" dirty="0"/>
              <a:t>Billions of cards in use</a:t>
            </a:r>
          </a:p>
          <a:p>
            <a:pPr eaLnBrk="1">
              <a:lnSpc>
                <a:spcPct val="100000"/>
              </a:lnSpc>
              <a:defRPr/>
            </a:pPr>
            <a:r>
              <a:rPr lang="en-US" dirty="0"/>
              <a:t>Also </a:t>
            </a:r>
            <a:r>
              <a:rPr lang="en-US" dirty="0">
                <a:solidFill>
                  <a:schemeClr val="accent2"/>
                </a:solidFill>
              </a:rPr>
              <a:t>contactless</a:t>
            </a:r>
            <a:r>
              <a:rPr lang="en-US" dirty="0"/>
              <a:t> and on </a:t>
            </a:r>
            <a:r>
              <a:rPr lang="en-US" dirty="0">
                <a:solidFill>
                  <a:schemeClr val="accent2"/>
                </a:solidFill>
              </a:rPr>
              <a:t>mobile phone</a:t>
            </a:r>
          </a:p>
          <a:p>
            <a:pPr lvl="1" eaLnBrk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12" y="3473450"/>
            <a:ext cx="1320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7225748" y="3455988"/>
            <a:ext cx="2000250" cy="1257300"/>
            <a:chOff x="7227888" y="3413125"/>
            <a:chExt cx="2000250" cy="1257300"/>
          </a:xfrm>
        </p:grpSpPr>
        <p:pic>
          <p:nvPicPr>
            <p:cNvPr id="9222" name="ipfSLevQLEQ-rqtXM:" descr="jcb_logo_1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513" y="4064000"/>
              <a:ext cx="936625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813" y="3422650"/>
              <a:ext cx="809625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224" name="Picture 5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613" y="3413125"/>
              <a:ext cx="8255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225" name="ipf0cb-EeGvS4KE-M:" descr="105_american_express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888" y="4084638"/>
              <a:ext cx="898525" cy="55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/>
              <a:t>Problem: complexity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3238" y="1341438"/>
            <a:ext cx="8651875" cy="541337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dirty="0"/>
              <a:t>One sample sentence taken from these thousands of pages</a:t>
            </a:r>
            <a:endParaRPr lang="nl-NL" altLang="nl-NL" dirty="0">
              <a:solidFill>
                <a:schemeClr val="accent2"/>
              </a:solidFill>
            </a:endParaRPr>
          </a:p>
          <a:p>
            <a:pPr marL="400050" lvl="1" indent="0">
              <a:buFont typeface="Arial" pitchFamily="34" charset="0"/>
              <a:buNone/>
              <a:defRPr/>
            </a:pP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the card responds to GPO with SW1 SW2 = x9000 and AIP byte 2 bit 8 set to 0, and if the reader supports </a:t>
            </a:r>
            <a:r>
              <a:rPr lang="en-US" altLang="nl-N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qVSDC</a:t>
            </a: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contactless VSDC,   then if the Application Cryptogram (Tag '9F26') is present in the GPO response, then the reader shall process the transaction as </a:t>
            </a:r>
            <a:r>
              <a:rPr lang="en-US" altLang="nl-N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qVSDC</a:t>
            </a:r>
            <a:r>
              <a:rPr lang="en-US" altLang="nl-N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and if Tag '9F26' is not present, then the reader shall process the transaction as VSDC.”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altLang="nl-N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Font typeface="Arial" pitchFamily="34" charset="0"/>
              <a:buNone/>
              <a:defRPr/>
            </a:pPr>
            <a:endParaRPr lang="en-US" altLang="nl-N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defRPr/>
            </a:pPr>
            <a:endParaRPr lang="nl-NL" altLang="nl-NL" dirty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4846949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Formalising EMV ?</a:t>
            </a:r>
            <a:endParaRPr lang="en-US" altLang="nl-NL" sz="200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/>
              <a:t>Can formal techniques for security protocol analysis with tools like </a:t>
            </a:r>
            <a:r>
              <a:rPr lang="en-US" altLang="nl-NL" dirty="0" err="1"/>
              <a:t>ProVerif</a:t>
            </a:r>
            <a:r>
              <a:rPr lang="en-US" altLang="nl-NL" dirty="0"/>
              <a:t> cope with EMV?</a:t>
            </a:r>
          </a:p>
          <a:p>
            <a:r>
              <a:rPr lang="en-US" altLang="nl-NL" dirty="0"/>
              <a:t>First attempt: </a:t>
            </a:r>
            <a:r>
              <a:rPr lang="en-US" altLang="nl-NL" dirty="0" err="1">
                <a:solidFill>
                  <a:schemeClr val="accent2"/>
                </a:solidFill>
              </a:rPr>
              <a:t>formalising</a:t>
            </a:r>
            <a:r>
              <a:rPr lang="en-US" altLang="nl-NL" dirty="0">
                <a:solidFill>
                  <a:schemeClr val="accent2"/>
                </a:solidFill>
              </a:rPr>
              <a:t> EMV in  </a:t>
            </a:r>
            <a:r>
              <a:rPr lang="en-US" altLang="nl-NL" dirty="0" err="1">
                <a:solidFill>
                  <a:schemeClr val="accent2"/>
                </a:solidFill>
              </a:rPr>
              <a:t>ProVerif</a:t>
            </a:r>
            <a:r>
              <a:rPr lang="en-US" altLang="nl-NL" dirty="0">
                <a:solidFill>
                  <a:schemeClr val="accent2"/>
                </a:solidFill>
              </a:rPr>
              <a:t>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/>
              <a:t>     </a:t>
            </a:r>
            <a:r>
              <a:rPr lang="en-US" altLang="nl-NL" dirty="0">
                <a:solidFill>
                  <a:srgbClr val="009900"/>
                </a:solidFill>
              </a:rPr>
              <a:t>Horrible! Case distinctions in applied pi-calculus cause lots of duplication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</a:rPr>
              <a:t>     Beware: real protocols always involve multiple variants, so in </a:t>
            </a:r>
            <a:r>
              <a:rPr lang="en-US" altLang="nl-NL" dirty="0" err="1">
                <a:solidFill>
                  <a:schemeClr val="tx1"/>
                </a:solidFill>
              </a:rPr>
              <a:t>ProVerif</a:t>
            </a:r>
            <a:r>
              <a:rPr lang="en-US" altLang="nl-NL" dirty="0">
                <a:solidFill>
                  <a:schemeClr val="tx1"/>
                </a:solidFill>
              </a:rPr>
              <a:t> people typically only verify one variant, leaving out options &amp; abstracting away from lots of messy details…</a:t>
            </a:r>
            <a:endParaRPr lang="en-US" altLang="nl-NL" dirty="0"/>
          </a:p>
          <a:p>
            <a:r>
              <a:rPr lang="en-US" altLang="nl-NL" dirty="0"/>
              <a:t>Second attempt: </a:t>
            </a:r>
            <a:r>
              <a:rPr lang="en-US" altLang="nl-NL" dirty="0" err="1">
                <a:solidFill>
                  <a:schemeClr val="accent2"/>
                </a:solidFill>
              </a:rPr>
              <a:t>formalising</a:t>
            </a:r>
            <a:r>
              <a:rPr lang="en-US" altLang="nl-NL" dirty="0">
                <a:solidFill>
                  <a:schemeClr val="accent2"/>
                </a:solidFill>
              </a:rPr>
              <a:t> EMV in F#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accent2"/>
                </a:solidFill>
              </a:rPr>
              <a:t>     </a:t>
            </a:r>
            <a:r>
              <a:rPr lang="en-US" altLang="nl-NL" dirty="0">
                <a:solidFill>
                  <a:srgbClr val="009900"/>
                </a:solidFill>
              </a:rPr>
              <a:t>Much better!  F# allows sequential if-statements &amp; functions</a:t>
            </a:r>
          </a:p>
          <a:p>
            <a:endParaRPr lang="en-US" altLang="nl-NL" dirty="0"/>
          </a:p>
          <a:p>
            <a:pPr>
              <a:buFont typeface="Times New Roman" panose="02020603050405020304" pitchFamily="18" charset="0"/>
              <a:buNone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</a:pPr>
            <a:endParaRPr lang="en-US" altLang="nl-NL" dirty="0"/>
          </a:p>
          <a:p>
            <a:endParaRPr lang="en-US" altLang="nl-NL" dirty="0"/>
          </a:p>
          <a:p>
            <a:pPr lvl="1"/>
            <a:endParaRPr lang="en-US" altLang="nl-NL" sz="1800" i="1" dirty="0"/>
          </a:p>
          <a:p>
            <a:endParaRPr lang="en-US" altLang="nl-NL" sz="1800" i="1" dirty="0"/>
          </a:p>
          <a:p>
            <a:endParaRPr lang="en-US" altLang="nl-NL" dirty="0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erikpoll\Desktop\emv_f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8" y="1319213"/>
            <a:ext cx="6570662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6"/>
          <p:cNvSpPr>
            <a:spLocks noGrp="1"/>
          </p:cNvSpPr>
          <p:nvPr>
            <p:ph type="title"/>
          </p:nvPr>
        </p:nvSpPr>
        <p:spPr>
          <a:xfrm>
            <a:off x="757238" y="458788"/>
            <a:ext cx="8562975" cy="95885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Formalisation</a:t>
            </a:r>
            <a:r>
              <a:rPr lang="en-US" altLang="en-US" dirty="0"/>
              <a:t> of EMV </a:t>
            </a:r>
            <a:r>
              <a:rPr lang="en-US" altLang="en-US" sz="2205" dirty="0"/>
              <a:t> </a:t>
            </a:r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5421313" y="4330699"/>
            <a:ext cx="4029076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(Known) security flaws can now be  found automatically by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9900"/>
                </a:solidFill>
              </a:rPr>
              <a:t>FS2PV &amp; </a:t>
            </a:r>
            <a:r>
              <a:rPr lang="en-US" altLang="en-US" sz="1800" dirty="0" err="1">
                <a:solidFill>
                  <a:srgbClr val="009900"/>
                </a:solidFill>
              </a:rPr>
              <a:t>Proverif</a:t>
            </a:r>
            <a:r>
              <a:rPr lang="en-US" altLang="en-US" sz="1800" dirty="0">
                <a:solidFill>
                  <a:srgbClr val="009900"/>
                </a:solidFill>
              </a:rPr>
              <a:t> tool </a:t>
            </a:r>
            <a:r>
              <a:rPr lang="en-US" altLang="en-US" sz="1800" dirty="0">
                <a:solidFill>
                  <a:schemeClr val="tx1"/>
                </a:solidFill>
              </a:rPr>
              <a:t>for security protocol verification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Formalisation of EMV in F#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/>
              <a:t> EMV can be </a:t>
            </a:r>
            <a:r>
              <a:rPr lang="en-US" altLang="nl-NL" dirty="0" err="1"/>
              <a:t>formalised</a:t>
            </a:r>
            <a:r>
              <a:rPr lang="en-US" altLang="nl-NL" dirty="0"/>
              <a:t> in </a:t>
            </a:r>
            <a:r>
              <a:rPr lang="en-US" altLang="nl-NL" dirty="0">
                <a:solidFill>
                  <a:schemeClr val="accent2"/>
                </a:solidFill>
              </a:rPr>
              <a:t>370 lines of F# code</a:t>
            </a:r>
          </a:p>
          <a:p>
            <a:pPr lvl="1"/>
            <a:r>
              <a:rPr lang="en-US" altLang="nl-NL" dirty="0"/>
              <a:t>including </a:t>
            </a:r>
            <a:r>
              <a:rPr lang="en-US" altLang="nl-NL" dirty="0">
                <a:solidFill>
                  <a:schemeClr val="accent2"/>
                </a:solidFill>
              </a:rPr>
              <a:t>all options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>
                <a:solidFill>
                  <a:srgbClr val="009900"/>
                </a:solidFill>
              </a:rPr>
              <a:t>SDA, DDA, CDA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>
                <a:solidFill>
                  <a:srgbClr val="009900"/>
                </a:solidFill>
              </a:rPr>
              <a:t>any card holder verification mechanism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l-NL" sz="1800" dirty="0">
                <a:solidFill>
                  <a:srgbClr val="009900"/>
                </a:solidFill>
              </a:rPr>
              <a:t> off/online </a:t>
            </a:r>
            <a:r>
              <a:rPr lang="en-US" altLang="nl-NL" sz="1800" dirty="0" err="1">
                <a:solidFill>
                  <a:srgbClr val="009900"/>
                </a:solidFill>
              </a:rPr>
              <a:t>transations</a:t>
            </a:r>
            <a:endParaRPr lang="en-US" altLang="nl-NL" sz="1800" dirty="0">
              <a:solidFill>
                <a:srgbClr val="009900"/>
              </a:solidFill>
            </a:endParaRPr>
          </a:p>
          <a:p>
            <a:pPr lvl="1"/>
            <a:endParaRPr lang="en-US" altLang="nl-NL" dirty="0">
              <a:solidFill>
                <a:schemeClr val="tx1"/>
              </a:solidFill>
            </a:endParaRPr>
          </a:p>
          <a:p>
            <a:pPr lvl="1"/>
            <a:r>
              <a:rPr lang="en-US" altLang="nl-NL" dirty="0">
                <a:solidFill>
                  <a:schemeClr val="accent2"/>
                </a:solidFill>
              </a:rPr>
              <a:t>But DOLs  has to be fixed </a:t>
            </a:r>
          </a:p>
          <a:p>
            <a:pPr lvl="2"/>
            <a:r>
              <a:rPr lang="en-US" altLang="nl-NL" sz="1800" dirty="0">
                <a:solidFill>
                  <a:schemeClr val="tx1"/>
                </a:solidFill>
              </a:rPr>
              <a:t>Model uses minimal assumptions on DOLs taken from Dutch bank &amp; credit cards</a:t>
            </a:r>
          </a:p>
          <a:p>
            <a:pPr lvl="2"/>
            <a:r>
              <a:rPr lang="en-US" altLang="nl-NL" sz="1800" dirty="0">
                <a:solidFill>
                  <a:schemeClr val="tx1"/>
                </a:solidFill>
              </a:rPr>
              <a:t>Hardcoded in the model, but could easily be changed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Part of EMV model: DDA </a:t>
            </a:r>
          </a:p>
        </p:txBody>
      </p:sp>
      <p:sp>
        <p:nvSpPr>
          <p:cNvPr id="6963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// </a:t>
            </a:r>
            <a:r>
              <a:rPr lang="en-US" altLang="nl-NL" sz="1600">
                <a:solidFill>
                  <a:srgbClr val="009900"/>
                </a:solidFill>
                <a:cs typeface="Arial" panose="020B0604020202020204" pitchFamily="34" charset="0"/>
              </a:rPr>
              <a:t>Perform DDA Authentication if requested, otherwise do nothing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let </a:t>
            </a:r>
            <a:r>
              <a:rPr lang="en-US" altLang="nl-NL" sz="1600">
                <a:solidFill>
                  <a:schemeClr val="accent2"/>
                </a:solidFill>
                <a:cs typeface="Arial" panose="020B0604020202020204" pitchFamily="34" charset="0"/>
              </a:rPr>
              <a:t>card_dda</a:t>
            </a:r>
            <a:r>
              <a:rPr lang="en-US" altLang="nl-NL" sz="1600">
                <a:cs typeface="Arial" panose="020B0604020202020204" pitchFamily="34" charset="0"/>
              </a:rPr>
              <a:t> (c, atc, (sIC,pIC), nonceC) dda_enabled =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let data = Net.recv c in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if Data.INTERNAL_AUTHENTICATE = APDU.get_command data then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if dda_enabled then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begin   let nonceT = APDU.parse_internal_authenticate data in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           let signature = rsa_sign sIC (nonceC, nonceT) in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            Net.send c (APDU.internal_authenticate_response nonceC signature);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            Net.recv c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   end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   else  failwith "DDA not supported by card"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sz="1600">
                <a:cs typeface="Arial" panose="020B0604020202020204" pitchFamily="34" charset="0"/>
              </a:rPr>
              <a:t>  else  data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Analysis of the F# model</a:t>
            </a:r>
          </a:p>
        </p:txBody>
      </p:sp>
      <p:sp>
        <p:nvSpPr>
          <p:cNvPr id="706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>
                <a:solidFill>
                  <a:schemeClr val="tx1"/>
                </a:solidFill>
              </a:rPr>
              <a:t>F# can be translated to pi calculus by </a:t>
            </a:r>
            <a:r>
              <a:rPr lang="en-US" altLang="nl-NL">
                <a:solidFill>
                  <a:srgbClr val="009900"/>
                </a:solidFill>
              </a:rPr>
              <a:t>FS2PV</a:t>
            </a:r>
            <a:r>
              <a:rPr lang="en-US" altLang="nl-NL">
                <a:solidFill>
                  <a:schemeClr val="tx1"/>
                </a:solidFill>
              </a:rPr>
              <a:t> tool and then analysed using </a:t>
            </a:r>
            <a:r>
              <a:rPr lang="en-US" altLang="nl-NL">
                <a:solidFill>
                  <a:srgbClr val="009900"/>
                </a:solidFill>
              </a:rPr>
              <a:t>ProVerif</a:t>
            </a:r>
          </a:p>
          <a:p>
            <a:r>
              <a:rPr lang="en-US" altLang="nl-NL"/>
              <a:t>Translation to pi calculus explodes things a bit</a:t>
            </a:r>
          </a:p>
          <a:p>
            <a:pPr lvl="1"/>
            <a:r>
              <a:rPr lang="en-US" altLang="nl-NL"/>
              <a:t>370 lines of F# becomes 3 kloc of pi calculus</a:t>
            </a:r>
          </a:p>
          <a:p>
            <a:r>
              <a:rPr lang="en-US" altLang="nl-NL"/>
              <a:t>But… </a:t>
            </a:r>
            <a:r>
              <a:rPr lang="en-US" altLang="nl-NL">
                <a:solidFill>
                  <a:schemeClr val="accent2"/>
                </a:solidFill>
              </a:rPr>
              <a:t>ProVerif can still verify security properties</a:t>
            </a:r>
          </a:p>
          <a:p>
            <a:pPr lvl="1"/>
            <a:r>
              <a:rPr lang="en-US" altLang="nl-NL"/>
              <a:t>usually in minutes, but </a:t>
            </a:r>
            <a:r>
              <a:rPr lang="en-US" altLang="nl-NL" i="1"/>
              <a:t>this requires some care!</a:t>
            </a:r>
          </a:p>
          <a:p>
            <a:endParaRPr lang="en-US" altLang="nl-NL">
              <a:solidFill>
                <a:srgbClr val="009900"/>
              </a:solidFill>
            </a:endParaRP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Properties checked with ProVerif</a:t>
            </a:r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>
          <a:xfrm>
            <a:off x="503238" y="1493838"/>
            <a:ext cx="9067800" cy="52609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Sanity checks to ensure absence of deadlock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Secrecy of private keys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Highest supported card authentication method is used</a:t>
            </a:r>
          </a:p>
          <a:p>
            <a:pPr marL="857250" lvl="1" indent="-457200">
              <a:defRPr/>
            </a:pPr>
            <a:r>
              <a:rPr lang="en-US" dirty="0" err="1">
                <a:solidFill>
                  <a:schemeClr val="tx1"/>
                </a:solidFill>
              </a:rPr>
              <a:t>eg</a:t>
            </a:r>
            <a:r>
              <a:rPr lang="en-US" dirty="0">
                <a:solidFill>
                  <a:schemeClr val="tx1"/>
                </a:solidFill>
              </a:rPr>
              <a:t> no fallback to say SDA can be forced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</a:rPr>
              <a:t>‘transaction security’:  if a transaction is completed, then everyone agrees on the parameters (</a:t>
            </a:r>
            <a:r>
              <a:rPr lang="en-US" dirty="0" err="1">
                <a:solidFill>
                  <a:schemeClr val="accent2"/>
                </a:solidFill>
              </a:rPr>
              <a:t>eg</a:t>
            </a:r>
            <a:r>
              <a:rPr lang="en-US" dirty="0">
                <a:solidFill>
                  <a:schemeClr val="accent2"/>
                </a:solidFill>
              </a:rPr>
              <a:t> with/without pin, off/online, amount,…)  </a:t>
            </a:r>
          </a:p>
          <a:p>
            <a:pPr marL="457200" indent="-45720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            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query   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evinj:TerminalTransactionFinish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sda,dda,cda,pan,amount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,…)                                 </a:t>
            </a:r>
          </a:p>
          <a:p>
            <a:pPr marL="457200" indent="-45720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                          ==&gt;    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evinj:CardTransactionInit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sda,dda,cda,pan,amount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,…)</a:t>
            </a:r>
          </a:p>
          <a:p>
            <a:pPr marL="457200" indent="-457200"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rgbClr val="009900"/>
                </a:solidFill>
              </a:rPr>
              <a:t>No new attacks found, but most existing attacks inevitably (re)discovered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2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6"/>
          <p:cNvSpPr>
            <a:spLocks noGrp="1"/>
          </p:cNvSpPr>
          <p:nvPr>
            <p:ph type="ctrTitle"/>
          </p:nvPr>
        </p:nvSpPr>
        <p:spPr>
          <a:xfrm>
            <a:off x="755650" y="1543050"/>
            <a:ext cx="8569325" cy="1620838"/>
          </a:xfrm>
        </p:spPr>
        <p:txBody>
          <a:bodyPr/>
          <a:lstStyle/>
          <a:p>
            <a:r>
              <a:rPr lang="en-US" altLang="nl-NL"/>
              <a:t>EMV-CAP</a:t>
            </a:r>
          </a:p>
        </p:txBody>
      </p:sp>
      <p:sp>
        <p:nvSpPr>
          <p:cNvPr id="7270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/>
          </a:p>
        </p:txBody>
      </p:sp>
      <p:pic>
        <p:nvPicPr>
          <p:cNvPr id="72708" name="Picture 4" descr="C:\Users\erikpoll\Desktop\Calculette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275" y="3163888"/>
            <a:ext cx="542766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/>
              <a:t>EMV CAP protocol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nl-NL" dirty="0"/>
              <a:t>EMV chip used for</a:t>
            </a:r>
            <a:r>
              <a:rPr lang="en-US" altLang="nl-NL" dirty="0">
                <a:solidFill>
                  <a:schemeClr val="accent2"/>
                </a:solidFill>
              </a:rPr>
              <a:t> internet banking </a:t>
            </a:r>
            <a:r>
              <a:rPr lang="en-US" altLang="nl-NL" dirty="0">
                <a:solidFill>
                  <a:schemeClr val="tx1"/>
                </a:solidFill>
              </a:rPr>
              <a:t>or</a:t>
            </a:r>
            <a:r>
              <a:rPr lang="en-US" altLang="nl-NL" dirty="0">
                <a:solidFill>
                  <a:schemeClr val="accent2"/>
                </a:solidFill>
              </a:rPr>
              <a:t> e-commerce</a:t>
            </a:r>
          </a:p>
          <a:p>
            <a:pPr lvl="1">
              <a:lnSpc>
                <a:spcPct val="100000"/>
              </a:lnSpc>
            </a:pPr>
            <a:r>
              <a:rPr lang="en-US" altLang="nl-NL" dirty="0">
                <a:solidFill>
                  <a:schemeClr val="accent2"/>
                </a:solidFill>
              </a:rPr>
              <a:t>challenge-response mechanism using the bank card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dirty="0"/>
              <a:t>EMV CAP is defined on top of EMV:        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r>
              <a:rPr lang="en-US" altLang="nl-NL" dirty="0"/>
              <a:t>     an EMV-CAP session is an </a:t>
            </a:r>
            <a:r>
              <a:rPr lang="en-US" altLang="nl-NL" i="1" dirty="0"/>
              <a:t>aborted  </a:t>
            </a:r>
            <a:r>
              <a:rPr lang="en-US" altLang="nl-NL" dirty="0"/>
              <a:t>EMV session, where one of the cryptograms is used to construct the 8 digit response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chemeClr val="accent2"/>
                </a:solidFill>
              </a:rPr>
              <a:t>internet banking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 err="1"/>
              <a:t>Mastercard</a:t>
            </a:r>
            <a:r>
              <a:rPr lang="en-US" altLang="nl-NL" sz="1600" dirty="0"/>
              <a:t> : </a:t>
            </a:r>
            <a:r>
              <a:rPr lang="en-US" altLang="nl-NL" sz="1600" dirty="0">
                <a:solidFill>
                  <a:srgbClr val="009900"/>
                </a:solidFill>
              </a:rPr>
              <a:t>CAP (Card Authentication Program)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/>
              <a:t>Visa :             </a:t>
            </a:r>
            <a:r>
              <a:rPr lang="en-US" altLang="nl-NL" sz="1600" dirty="0">
                <a:solidFill>
                  <a:srgbClr val="009900"/>
                </a:solidFill>
              </a:rPr>
              <a:t>DPA (Dynamic Passcode Authentication)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nl-NL" sz="1600" dirty="0">
                <a:solidFill>
                  <a:schemeClr val="accent2"/>
                </a:solidFill>
              </a:rPr>
              <a:t>e-commerce</a:t>
            </a:r>
            <a:r>
              <a:rPr lang="en-US" altLang="nl-NL" sz="16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nl-NL" sz="1600" dirty="0" err="1"/>
              <a:t>Mastercard</a:t>
            </a:r>
            <a:r>
              <a:rPr lang="en-US" altLang="nl-NL" sz="1600" dirty="0"/>
              <a:t>:  </a:t>
            </a:r>
            <a:r>
              <a:rPr lang="en-US" altLang="nl-NL" sz="1600" dirty="0" err="1">
                <a:solidFill>
                  <a:srgbClr val="009900"/>
                </a:solidFill>
              </a:rPr>
              <a:t>SecureCode</a:t>
            </a:r>
            <a:endParaRPr lang="en-US" altLang="nl-NL" sz="1600" dirty="0">
              <a:solidFill>
                <a:srgbClr val="0099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nl-NL" sz="1600" dirty="0"/>
              <a:t>Visa</a:t>
            </a:r>
            <a:r>
              <a:rPr lang="en-US" altLang="nl-NL" sz="1600" dirty="0">
                <a:solidFill>
                  <a:srgbClr val="009900"/>
                </a:solidFill>
              </a:rPr>
              <a:t>:              Verified by Visa</a:t>
            </a:r>
            <a:endParaRPr lang="en-US" altLang="nl-NL" i="1" dirty="0"/>
          </a:p>
          <a:p>
            <a:pPr>
              <a:lnSpc>
                <a:spcPct val="100000"/>
              </a:lnSpc>
            </a:pPr>
            <a:r>
              <a:rPr lang="en-US" altLang="nl-NL" i="1" dirty="0"/>
              <a:t>EMV CAP specs are secret but have been                                                                 largely reverse-engineered</a:t>
            </a:r>
          </a:p>
          <a:p>
            <a:pPr>
              <a:lnSpc>
                <a:spcPct val="100000"/>
              </a:lnSpc>
              <a:buFont typeface="Times New Roman" panose="02020603050405020304" pitchFamily="18" charset="0"/>
              <a:buNone/>
            </a:pPr>
            <a:endParaRPr lang="en-US" altLang="nl-NL" i="1" dirty="0"/>
          </a:p>
          <a:p>
            <a:endParaRPr lang="en-US" altLang="nl-NL" dirty="0"/>
          </a:p>
        </p:txBody>
      </p:sp>
      <p:sp>
        <p:nvSpPr>
          <p:cNvPr id="737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58</a:t>
            </a:r>
          </a:p>
        </p:txBody>
      </p:sp>
      <p:pic>
        <p:nvPicPr>
          <p:cNvPr id="73733" name="Picture 4" descr="G:\##Arie\Admi\zDiverse\plaatjes\werk\Random_R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3512" y="2967"/>
            <a:ext cx="1924050" cy="218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2" y="4494254"/>
            <a:ext cx="3387726" cy="226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Limitations of EMV-CAP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EMV-CAP does not protect against e.g.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Man-in-the-Browser attacks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ie</a:t>
            </a:r>
            <a:r>
              <a:rPr lang="en-US" dirty="0">
                <a:solidFill>
                  <a:schemeClr val="tx1"/>
                </a:solidFill>
              </a:rPr>
              <a:t>. malware inside the browser or on the user’s PC 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Phishing attacks tricking customers to go to fake bank websites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Social engineering attacks by telephone on customers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798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59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 descr=" 143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/>
              <a:t>Motivation</a:t>
            </a:r>
            <a:r>
              <a:rPr lang="nl-NL" altLang="nl-NL" dirty="0"/>
              <a:t> </a:t>
            </a:r>
            <a:r>
              <a:rPr lang="nl-NL" altLang="nl-NL" dirty="0" err="1"/>
              <a:t>for</a:t>
            </a:r>
            <a:r>
              <a:rPr lang="nl-NL" altLang="nl-NL" dirty="0"/>
              <a:t> EMV chip: skimming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03238" y="1036638"/>
            <a:ext cx="9067800" cy="571817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dirty="0">
                <a:solidFill>
                  <a:schemeClr val="accent2"/>
                </a:solidFill>
              </a:rPr>
              <a:t>Magnetic stripe (mag-stripe) </a:t>
            </a:r>
            <a:r>
              <a:rPr lang="nl-NL" dirty="0"/>
              <a:t>on bank card can contain digitally signed information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400" dirty="0"/>
          </a:p>
          <a:p>
            <a:pPr marL="0" indent="0">
              <a:buNone/>
              <a:defRPr/>
            </a:pPr>
            <a:r>
              <a:rPr lang="nl-NL" dirty="0"/>
              <a:t>but... this info can be copied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sp>
        <p:nvSpPr>
          <p:cNvPr id="14341" name="Slide Number Placeholder 4" descr=" 143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</a:t>
            </a:r>
          </a:p>
        </p:txBody>
      </p:sp>
      <p:pic>
        <p:nvPicPr>
          <p:cNvPr id="14342" name="Picture 5" descr=" 143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113" y="1874838"/>
            <a:ext cx="21336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 102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438943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 102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38" y="4506913"/>
            <a:ext cx="33480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861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Internet banking fraud in Netherlands </a:t>
            </a:r>
            <a:r>
              <a:rPr lang="en-US" altLang="nl-NL" sz="2000" dirty="0"/>
              <a:t>(millions euro)</a:t>
            </a:r>
            <a:endParaRPr lang="en-GB" altLang="nl-NL" sz="2000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60</a:t>
            </a:r>
          </a:p>
        </p:txBody>
      </p: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672017" y="6981548"/>
            <a:ext cx="2592261" cy="29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1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[Source: </a:t>
            </a:r>
            <a:r>
              <a:rPr lang="en-US" altLang="nl-NL" sz="11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Betaalvereniging</a:t>
            </a:r>
            <a:r>
              <a:rPr lang="en-US" altLang="nl-NL" sz="11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]</a:t>
            </a:r>
            <a:endParaRPr lang="en-GB" altLang="nl-NL" sz="11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1175" y="3845729"/>
            <a:ext cx="9067800" cy="304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nl-NL" kern="0" dirty="0"/>
              <a:t>After 2012, up to 2019, fraud under control thanks to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>
                <a:solidFill>
                  <a:schemeClr val="accent2"/>
                </a:solidFill>
              </a:rPr>
              <a:t>better monitoring</a:t>
            </a:r>
            <a:r>
              <a:rPr lang="en-US" altLang="nl-NL" kern="0" dirty="0"/>
              <a:t> - for </a:t>
            </a:r>
            <a:r>
              <a:rPr lang="en-US" altLang="nl-NL" kern="0" dirty="0">
                <a:solidFill>
                  <a:schemeClr val="accent2"/>
                </a:solidFill>
              </a:rPr>
              <a:t>suspicious transactions </a:t>
            </a:r>
            <a:r>
              <a:rPr lang="en-US" altLang="nl-NL" kern="0" dirty="0"/>
              <a:t>&amp; </a:t>
            </a:r>
            <a:r>
              <a:rPr lang="en-US" altLang="nl-NL" kern="0" dirty="0">
                <a:solidFill>
                  <a:schemeClr val="accent2"/>
                </a:solidFill>
              </a:rPr>
              <a:t>money mules</a:t>
            </a:r>
          </a:p>
          <a:p>
            <a:pPr lvl="1">
              <a:defRPr/>
            </a:pPr>
            <a:r>
              <a:rPr lang="en-US" altLang="nl-NL" sz="1800" kern="0" dirty="0">
                <a:solidFill>
                  <a:schemeClr val="tx1"/>
                </a:solidFill>
              </a:rPr>
              <a:t>finding money mules, to extract money from the system without being caught, is the bottleneck for attackers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/>
              <a:t>awareness campaigns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l-NL" kern="0" dirty="0"/>
              <a:t>criminal switching to ransomware as better business model?  </a:t>
            </a:r>
          </a:p>
          <a:p>
            <a:pPr>
              <a:defRPr/>
            </a:pPr>
            <a:endParaRPr lang="en-US" altLang="nl-NL" kern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2" y="960436"/>
            <a:ext cx="7772400" cy="267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attack on internet banking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Your online bank statement shows you received 3000 euro from some company you never heard of</a:t>
            </a:r>
          </a:p>
          <a:p>
            <a:r>
              <a:rPr lang="en-GB" altLang="en-US" dirty="0"/>
              <a:t>You get a phone call from the bank, saying that this is a mistake and asking you to transfer the money back</a:t>
            </a:r>
          </a:p>
          <a:p>
            <a:endParaRPr lang="en-GB" altLang="en-US" dirty="0"/>
          </a:p>
          <a:p>
            <a:r>
              <a:rPr lang="en-GB" altLang="en-US" dirty="0"/>
              <a:t>You never received 3000 euro, but malware in your browser inserts the fake transaction</a:t>
            </a:r>
          </a:p>
          <a:p>
            <a:pPr lvl="1"/>
            <a:r>
              <a:rPr lang="en-GB" altLang="en-US" dirty="0"/>
              <a:t>i.e. </a:t>
            </a:r>
            <a:r>
              <a:rPr lang="en-GB" altLang="en-US" dirty="0">
                <a:solidFill>
                  <a:srgbClr val="009900"/>
                </a:solidFill>
              </a:rPr>
              <a:t>Man-in-the-Browser attack</a:t>
            </a:r>
          </a:p>
          <a:p>
            <a:r>
              <a:rPr lang="en-GB" altLang="en-US" dirty="0"/>
              <a:t>When you transfer the money back, that is not a fake transaction…</a:t>
            </a:r>
          </a:p>
          <a:p>
            <a:endParaRPr lang="en-GB" alt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901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attack on internet banking (2)</a:t>
            </a:r>
          </a:p>
        </p:txBody>
      </p:sp>
      <p:sp>
        <p:nvSpPr>
          <p:cNvPr id="83" name="Tekstvak 82"/>
          <p:cNvSpPr txBox="1">
            <a:spLocks noChangeArrowheads="1"/>
          </p:cNvSpPr>
          <p:nvPr/>
        </p:nvSpPr>
        <p:spPr bwMode="auto">
          <a:xfrm>
            <a:off x="536575" y="5207000"/>
            <a:ext cx="8594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Problem: Money trail no longer leads to criminal </a:t>
            </a:r>
            <a:r>
              <a:rPr lang="en-GB" altLang="en-US" sz="2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webshop</a:t>
            </a: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but to the innocent bitcoin 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Root cause: messages to user not very informative, so user does not spot the attack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Solution: better monitoring, and banks impose extra rules on bitcoin shops &amp; online casinos for allowing internet payments  </a:t>
            </a:r>
          </a:p>
        </p:txBody>
      </p:sp>
      <p:pic>
        <p:nvPicPr>
          <p:cNvPr id="79" name="Afbeelding 7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4381500"/>
            <a:ext cx="5715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25" name="Straight Connector 7"/>
          <p:cNvCxnSpPr>
            <a:cxnSpLocks noChangeShapeType="1"/>
            <a:stCxn id="81929" idx="2"/>
          </p:cNvCxnSpPr>
          <p:nvPr/>
        </p:nvCxnSpPr>
        <p:spPr bwMode="auto">
          <a:xfrm>
            <a:off x="3036888" y="1658938"/>
            <a:ext cx="1587" cy="32480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26" name="Straight Connector 7"/>
          <p:cNvCxnSpPr>
            <a:cxnSpLocks noChangeShapeType="1"/>
          </p:cNvCxnSpPr>
          <p:nvPr/>
        </p:nvCxnSpPr>
        <p:spPr bwMode="auto">
          <a:xfrm>
            <a:off x="6208713" y="1773238"/>
            <a:ext cx="3175" cy="326707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7"/>
          <p:cNvCxnSpPr>
            <a:cxnSpLocks noChangeShapeType="1"/>
          </p:cNvCxnSpPr>
          <p:nvPr/>
        </p:nvCxnSpPr>
        <p:spPr bwMode="auto">
          <a:xfrm>
            <a:off x="8578850" y="1714500"/>
            <a:ext cx="0" cy="33750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6"/>
          <p:cNvCxnSpPr>
            <a:cxnSpLocks noChangeShapeType="1"/>
          </p:cNvCxnSpPr>
          <p:nvPr/>
        </p:nvCxnSpPr>
        <p:spPr bwMode="auto">
          <a:xfrm flipV="1">
            <a:off x="3352800" y="2224088"/>
            <a:ext cx="2789238" cy="47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9" name="Rectangle 4"/>
          <p:cNvSpPr>
            <a:spLocks noChangeArrowheads="1"/>
          </p:cNvSpPr>
          <p:nvPr/>
        </p:nvSpPr>
        <p:spPr bwMode="auto">
          <a:xfrm>
            <a:off x="2330450" y="1293813"/>
            <a:ext cx="1411288" cy="365125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victim</a:t>
            </a:r>
            <a:endParaRPr lang="en-GB" altLang="nl-NL" dirty="0">
              <a:latin typeface="Arial Rounded MT Bold" panose="020F0704030504030204" pitchFamily="34" charset="0"/>
            </a:endParaRPr>
          </a:p>
        </p:txBody>
      </p:sp>
      <p:sp>
        <p:nvSpPr>
          <p:cNvPr id="81930" name="Rectangle 4"/>
          <p:cNvSpPr>
            <a:spLocks noChangeArrowheads="1"/>
          </p:cNvSpPr>
          <p:nvPr/>
        </p:nvSpPr>
        <p:spPr bwMode="auto">
          <a:xfrm>
            <a:off x="5522913" y="1223963"/>
            <a:ext cx="1538287" cy="66675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criminal web shop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810500" y="1254125"/>
            <a:ext cx="1538288" cy="70485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bitcoin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web shop</a:t>
            </a:r>
          </a:p>
        </p:txBody>
      </p:sp>
      <p:cxnSp>
        <p:nvCxnSpPr>
          <p:cNvPr id="21" name="Straight Arrow Connector 16"/>
          <p:cNvCxnSpPr>
            <a:cxnSpLocks noChangeShapeType="1"/>
          </p:cNvCxnSpPr>
          <p:nvPr/>
        </p:nvCxnSpPr>
        <p:spPr bwMode="auto">
          <a:xfrm flipH="1">
            <a:off x="3317875" y="2697163"/>
            <a:ext cx="28575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16"/>
          <p:cNvCxnSpPr>
            <a:cxnSpLocks noChangeShapeType="1"/>
          </p:cNvCxnSpPr>
          <p:nvPr/>
        </p:nvCxnSpPr>
        <p:spPr bwMode="auto">
          <a:xfrm flipV="1">
            <a:off x="6340475" y="3309938"/>
            <a:ext cx="2112963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16"/>
          <p:cNvCxnSpPr>
            <a:cxnSpLocks noChangeShapeType="1"/>
          </p:cNvCxnSpPr>
          <p:nvPr/>
        </p:nvCxnSpPr>
        <p:spPr bwMode="auto">
          <a:xfrm flipH="1">
            <a:off x="6327775" y="3952875"/>
            <a:ext cx="2043113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16"/>
          <p:cNvCxnSpPr>
            <a:cxnSpLocks noChangeShapeType="1"/>
          </p:cNvCxnSpPr>
          <p:nvPr/>
        </p:nvCxnSpPr>
        <p:spPr bwMode="auto">
          <a:xfrm flipH="1" flipV="1">
            <a:off x="3057525" y="4011613"/>
            <a:ext cx="3055938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16"/>
          <p:cNvCxnSpPr>
            <a:cxnSpLocks noChangeShapeType="1"/>
          </p:cNvCxnSpPr>
          <p:nvPr/>
        </p:nvCxnSpPr>
        <p:spPr bwMode="auto">
          <a:xfrm flipH="1" flipV="1">
            <a:off x="1978025" y="4041775"/>
            <a:ext cx="1057275" cy="7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16"/>
          <p:cNvCxnSpPr>
            <a:cxnSpLocks noChangeShapeType="1"/>
          </p:cNvCxnSpPr>
          <p:nvPr/>
        </p:nvCxnSpPr>
        <p:spPr bwMode="auto">
          <a:xfrm>
            <a:off x="2051050" y="4183063"/>
            <a:ext cx="949325" cy="12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306513" y="3160713"/>
            <a:ext cx="1201737" cy="661987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bank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latin typeface="Arial Rounded MT Bold" panose="020F0704030504030204" pitchFamily="34" charset="0"/>
              </a:rPr>
              <a:t>website</a:t>
            </a:r>
            <a:endParaRPr lang="en-GB" altLang="nl-NL" dirty="0">
              <a:latin typeface="Arial Rounded MT Bold" panose="020F0704030504030204" pitchFamily="34" charset="0"/>
            </a:endParaRPr>
          </a:p>
        </p:txBody>
      </p:sp>
      <p:cxnSp>
        <p:nvCxnSpPr>
          <p:cNvPr id="42" name="Straight Arrow Connector 16"/>
          <p:cNvCxnSpPr>
            <a:cxnSpLocks noChangeShapeType="1"/>
          </p:cNvCxnSpPr>
          <p:nvPr/>
        </p:nvCxnSpPr>
        <p:spPr bwMode="auto">
          <a:xfrm>
            <a:off x="3336925" y="3186113"/>
            <a:ext cx="2794000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kstvak 44"/>
          <p:cNvSpPr txBox="1">
            <a:spLocks noChangeArrowheads="1"/>
          </p:cNvSpPr>
          <p:nvPr/>
        </p:nvSpPr>
        <p:spPr bwMode="auto">
          <a:xfrm>
            <a:off x="3649663" y="1612900"/>
            <a:ext cx="1860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how much for an iPhone ?</a:t>
            </a:r>
          </a:p>
        </p:txBody>
      </p:sp>
      <p:sp>
        <p:nvSpPr>
          <p:cNvPr id="46" name="Tekstvak 45"/>
          <p:cNvSpPr txBox="1">
            <a:spLocks noChangeArrowheads="1"/>
          </p:cNvSpPr>
          <p:nvPr/>
        </p:nvSpPr>
        <p:spPr bwMode="auto">
          <a:xfrm>
            <a:off x="4230688" y="2335213"/>
            <a:ext cx="1454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200 €</a:t>
            </a:r>
          </a:p>
        </p:txBody>
      </p:sp>
      <p:sp>
        <p:nvSpPr>
          <p:cNvPr id="47" name="Tekstvak 46"/>
          <p:cNvSpPr txBox="1">
            <a:spLocks noChangeArrowheads="1"/>
          </p:cNvSpPr>
          <p:nvPr/>
        </p:nvSpPr>
        <p:spPr bwMode="auto">
          <a:xfrm>
            <a:off x="3424238" y="2838450"/>
            <a:ext cx="2343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cool, I want one</a:t>
            </a:r>
          </a:p>
        </p:txBody>
      </p:sp>
      <p:sp>
        <p:nvSpPr>
          <p:cNvPr id="49" name="Tekstvak 48"/>
          <p:cNvSpPr txBox="1">
            <a:spLocks noChangeArrowheads="1"/>
          </p:cNvSpPr>
          <p:nvPr/>
        </p:nvSpPr>
        <p:spPr bwMode="auto">
          <a:xfrm>
            <a:off x="6203950" y="3548063"/>
            <a:ext cx="243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redirect to bank</a:t>
            </a:r>
          </a:p>
        </p:txBody>
      </p:sp>
      <p:sp>
        <p:nvSpPr>
          <p:cNvPr id="50" name="Tekstvak 49"/>
          <p:cNvSpPr txBox="1">
            <a:spLocks noChangeArrowheads="1"/>
          </p:cNvSpPr>
          <p:nvPr/>
        </p:nvSpPr>
        <p:spPr bwMode="auto">
          <a:xfrm>
            <a:off x="6437313" y="2660650"/>
            <a:ext cx="222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200 €  worth of bitcoin, please</a:t>
            </a:r>
          </a:p>
        </p:txBody>
      </p:sp>
      <p:sp>
        <p:nvSpPr>
          <p:cNvPr id="52" name="Tekstvak 51"/>
          <p:cNvSpPr txBox="1">
            <a:spLocks noChangeArrowheads="1"/>
          </p:cNvSpPr>
          <p:nvPr/>
        </p:nvSpPr>
        <p:spPr bwMode="auto">
          <a:xfrm>
            <a:off x="3424238" y="3563938"/>
            <a:ext cx="257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redirect to bank</a:t>
            </a:r>
          </a:p>
        </p:txBody>
      </p:sp>
      <p:cxnSp>
        <p:nvCxnSpPr>
          <p:cNvPr id="62" name="Straight Connector 7"/>
          <p:cNvCxnSpPr>
            <a:cxnSpLocks noChangeShapeType="1"/>
            <a:stCxn id="37" idx="2"/>
          </p:cNvCxnSpPr>
          <p:nvPr/>
        </p:nvCxnSpPr>
        <p:spPr bwMode="auto">
          <a:xfrm flipH="1">
            <a:off x="1906588" y="3822700"/>
            <a:ext cx="1587" cy="923925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16"/>
          <p:cNvCxnSpPr>
            <a:cxnSpLocks noChangeShapeType="1"/>
          </p:cNvCxnSpPr>
          <p:nvPr/>
        </p:nvCxnSpPr>
        <p:spPr bwMode="auto">
          <a:xfrm flipH="1" flipV="1">
            <a:off x="2030413" y="4316413"/>
            <a:ext cx="958850" cy="9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16"/>
          <p:cNvCxnSpPr>
            <a:cxnSpLocks noChangeShapeType="1"/>
          </p:cNvCxnSpPr>
          <p:nvPr/>
        </p:nvCxnSpPr>
        <p:spPr bwMode="auto">
          <a:xfrm>
            <a:off x="2060575" y="4497388"/>
            <a:ext cx="952500" cy="95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kstvak 31"/>
          <p:cNvSpPr txBox="1">
            <a:spLocks noChangeArrowheads="1"/>
          </p:cNvSpPr>
          <p:nvPr/>
        </p:nvSpPr>
        <p:spPr bwMode="auto">
          <a:xfrm>
            <a:off x="6291263" y="467042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  <a:latin typeface="Arial Rounded MT Bold" panose="020F0704030504030204" pitchFamily="34" charset="0"/>
              </a:rPr>
              <a:t>bitcoins</a:t>
            </a:r>
          </a:p>
        </p:txBody>
      </p:sp>
      <p:cxnSp>
        <p:nvCxnSpPr>
          <p:cNvPr id="33" name="Straight Arrow Connector 16"/>
          <p:cNvCxnSpPr>
            <a:cxnSpLocks noChangeShapeType="1"/>
          </p:cNvCxnSpPr>
          <p:nvPr/>
        </p:nvCxnSpPr>
        <p:spPr bwMode="auto">
          <a:xfrm flipH="1">
            <a:off x="6327775" y="5008563"/>
            <a:ext cx="2043113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16"/>
          <p:cNvCxnSpPr>
            <a:cxnSpLocks noChangeShapeType="1"/>
          </p:cNvCxnSpPr>
          <p:nvPr/>
        </p:nvCxnSpPr>
        <p:spPr bwMode="auto">
          <a:xfrm>
            <a:off x="2063750" y="4598988"/>
            <a:ext cx="4021138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16"/>
          <p:cNvCxnSpPr>
            <a:cxnSpLocks noChangeShapeType="1"/>
          </p:cNvCxnSpPr>
          <p:nvPr/>
        </p:nvCxnSpPr>
        <p:spPr bwMode="auto">
          <a:xfrm flipV="1">
            <a:off x="2114550" y="4603750"/>
            <a:ext cx="62865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jdelijke aanduiding voor datum 2"/>
          <p:cNvSpPr>
            <a:spLocks noGrp="1"/>
          </p:cNvSpPr>
          <p:nvPr>
            <p:ph type="dt" sz="quarter" idx="10"/>
          </p:nvPr>
        </p:nvSpPr>
        <p:spPr>
          <a:xfrm>
            <a:off x="2892425" y="6886575"/>
            <a:ext cx="4192588" cy="517525"/>
          </a:xfrm>
        </p:spPr>
        <p:txBody>
          <a:bodyPr/>
          <a:lstStyle/>
          <a:p>
            <a:pPr algn="ctr">
              <a:defRPr/>
            </a:pPr>
            <a:r>
              <a:rPr lang="en-US"/>
              <a:t>  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03238" y="6886575"/>
            <a:ext cx="2344737" cy="517525"/>
          </a:xfrm>
        </p:spPr>
        <p:txBody>
          <a:bodyPr/>
          <a:lstStyle/>
          <a:p>
            <a:pPr algn="l">
              <a:defRPr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81955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 animBg="1"/>
      <p:bldP spid="45" grpId="0"/>
      <p:bldP spid="46" grpId="0"/>
      <p:bldP spid="47" grpId="0"/>
      <p:bldP spid="49" grpId="0"/>
      <p:bldP spid="50" grpId="0"/>
      <p:bldP spid="52" grpId="0"/>
      <p:bldP spid="3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8423274" cy="735013"/>
          </a:xfrm>
        </p:spPr>
        <p:txBody>
          <a:bodyPr/>
          <a:lstStyle/>
          <a:p>
            <a:r>
              <a:rPr lang="en-US" altLang="nl-NL" sz="2800" dirty="0"/>
              <a:t>Protocol flaw in EMV-CAP Mode 2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 user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n-US" dirty="0">
                <a:solidFill>
                  <a:schemeClr val="tx1"/>
                </a:solidFill>
              </a:rPr>
              <a:t>  reader   :  challenge  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  reader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card : 0x000000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  card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→</a:t>
            </a:r>
            <a:r>
              <a:rPr lang="en-US" dirty="0">
                <a:solidFill>
                  <a:schemeClr val="tx1"/>
                </a:solidFill>
              </a:rPr>
              <a:t> reader :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 ,                                                                   </a:t>
            </a:r>
          </a:p>
          <a:p>
            <a:pPr marL="400050" lvl="1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                           where K = </a:t>
            </a:r>
            <a:r>
              <a:rPr lang="en-US" dirty="0" err="1">
                <a:solidFill>
                  <a:schemeClr val="tx1"/>
                </a:solidFill>
              </a:rPr>
              <a:t>HMAC</a:t>
            </a:r>
            <a:r>
              <a:rPr lang="en-US" baseline="-25000" dirty="0" err="1">
                <a:solidFill>
                  <a:schemeClr val="tx1"/>
                </a:solidFill>
              </a:rPr>
              <a:t>Key</a:t>
            </a:r>
            <a:r>
              <a:rPr lang="en-US" dirty="0">
                <a:solidFill>
                  <a:schemeClr val="tx1"/>
                </a:solidFill>
              </a:rPr>
              <a:t>(0x000000 ++ counter)</a:t>
            </a:r>
          </a:p>
          <a:p>
            <a:pPr marL="857250" lvl="1" indent="-457200">
              <a:lnSpc>
                <a:spcPct val="100000"/>
              </a:lnSpc>
              <a:buFont typeface="+mj-lt"/>
              <a:buAutoNum type="arabicPeriod" startAt="4"/>
              <a:defRPr/>
            </a:pPr>
            <a:r>
              <a:rPr lang="en-US" dirty="0">
                <a:solidFill>
                  <a:schemeClr val="tx1"/>
                </a:solidFill>
              </a:rPr>
              <a:t>reader displays some digits from  {challenge}_K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So challenge C never goes to the card!                                                                                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The message in step 2 is predictable so an attacker with temporary access to a card could harvest responses K to do internet banking later</a:t>
            </a:r>
          </a:p>
          <a:p>
            <a:pPr marL="400050" lvl="1" indent="0" algn="r">
              <a:buFont typeface="Times New Roman" panose="02020603050405020304" pitchFamily="18" charset="0"/>
              <a:buNone/>
              <a:defRPr/>
            </a:pPr>
            <a:r>
              <a:rPr lang="en-US" sz="1600" dirty="0"/>
              <a:t>[P. </a:t>
            </a:r>
            <a:r>
              <a:rPr lang="en-US" sz="1600" dirty="0" err="1"/>
              <a:t>Szikora</a:t>
            </a:r>
            <a:r>
              <a:rPr lang="en-US" sz="1600" dirty="0"/>
              <a:t> and P. </a:t>
            </a:r>
            <a:r>
              <a:rPr lang="en-US" sz="1600" dirty="0" err="1"/>
              <a:t>Teuwen</a:t>
            </a:r>
            <a:r>
              <a:rPr lang="en-US" sz="1600" dirty="0"/>
              <a:t>,  </a:t>
            </a:r>
            <a:r>
              <a:rPr lang="en-US" sz="1600" dirty="0" err="1"/>
              <a:t>Banques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ligne</a:t>
            </a:r>
            <a:r>
              <a:rPr lang="en-US" sz="1600" dirty="0"/>
              <a:t>: à la </a:t>
            </a:r>
            <a:r>
              <a:rPr lang="en-US" sz="1600" dirty="0" err="1"/>
              <a:t>découverte</a:t>
            </a:r>
            <a:r>
              <a:rPr lang="en-US" sz="1600" dirty="0"/>
              <a:t> </a:t>
            </a:r>
            <a:r>
              <a:rPr lang="en-US" sz="1600" dirty="0" err="1"/>
              <a:t>d’EMV</a:t>
            </a:r>
            <a:r>
              <a:rPr lang="en-US" sz="1600" dirty="0"/>
              <a:t>-CAP,                                      MISC (Multi-System &amp; Internet Security Cookbook) ,  2011]</a:t>
            </a:r>
            <a:endParaRPr lang="en-US" dirty="0"/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61</a:t>
            </a:r>
          </a:p>
        </p:txBody>
      </p:sp>
      <p:pic>
        <p:nvPicPr>
          <p:cNvPr id="5" name="Picture 4" descr="G:\##Arie\Admi\zDiverse\plaatjes\werk\Random_R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8787" y="198437"/>
            <a:ext cx="1771651" cy="20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attack on internet banking (3)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Security flaw in </a:t>
            </a:r>
            <a:r>
              <a:rPr lang="en-US" altLang="nl-NL" dirty="0" err="1"/>
              <a:t>Gemalto</a:t>
            </a:r>
            <a:r>
              <a:rPr lang="en-US" altLang="nl-NL" dirty="0"/>
              <a:t> e.dentifier2 for ABN/AMRO</a:t>
            </a:r>
          </a:p>
          <a:p>
            <a:pPr lvl="1"/>
            <a:r>
              <a:rPr lang="en-US" altLang="nl-NL" dirty="0"/>
              <a:t>only when device is used with USB cable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Found during Master thesis project of </a:t>
            </a:r>
            <a:r>
              <a:rPr lang="en-GB" dirty="0" err="1"/>
              <a:t>Arjan</a:t>
            </a:r>
            <a:r>
              <a:rPr lang="en-GB" dirty="0"/>
              <a:t> </a:t>
            </a:r>
            <a:r>
              <a:rPr lang="en-GB" dirty="0" err="1"/>
              <a:t>Blom</a:t>
            </a:r>
            <a:endParaRPr lang="en-US" altLang="nl-NL" dirty="0">
              <a:solidFill>
                <a:schemeClr val="tx1"/>
              </a:solidFill>
            </a:endParaRPr>
          </a:p>
          <a:p>
            <a:pPr marL="800100" lvl="2" indent="0" eaLnBrk="1">
              <a:buNone/>
            </a:pPr>
            <a:r>
              <a:rPr lang="en-US" altLang="nl-NL" sz="1600" dirty="0">
                <a:solidFill>
                  <a:schemeClr val="tx1"/>
                </a:solidFill>
              </a:rPr>
              <a:t>[</a:t>
            </a:r>
            <a:r>
              <a:rPr lang="nl-NL" altLang="nl-NL" sz="1600" dirty="0">
                <a:solidFill>
                  <a:schemeClr val="tx1"/>
                </a:solidFill>
              </a:rPr>
              <a:t>A. Blom et al.,</a:t>
            </a:r>
            <a:r>
              <a:rPr lang="en-US" altLang="nl-NL" sz="1600" dirty="0"/>
              <a:t>                                                                                                                                           </a:t>
            </a:r>
            <a:r>
              <a:rPr lang="en-US" altLang="nl-NL" sz="1600" dirty="0">
                <a:solidFill>
                  <a:schemeClr val="tx1"/>
                </a:solidFill>
              </a:rPr>
              <a:t>Designed to Fail: A USB-Connected Reader for Online Banking                                   </a:t>
            </a:r>
            <a:r>
              <a:rPr lang="en-US" altLang="nl-NL" sz="1600" dirty="0" err="1">
                <a:solidFill>
                  <a:schemeClr val="tx1"/>
                </a:solidFill>
              </a:rPr>
              <a:t>NordSec</a:t>
            </a:r>
            <a:r>
              <a:rPr lang="en-US" altLang="nl-NL" sz="1600" dirty="0">
                <a:solidFill>
                  <a:schemeClr val="tx1"/>
                </a:solidFill>
              </a:rPr>
              <a:t> 2012] </a:t>
            </a:r>
            <a:endParaRPr lang="en-US" altLang="nl-NL" sz="1600" dirty="0"/>
          </a:p>
          <a:p>
            <a:endParaRPr lang="en-GB" dirty="0"/>
          </a:p>
          <a:p>
            <a:r>
              <a:rPr lang="en-GB" dirty="0"/>
              <a:t>Bug now fixed, but old vulnerable devices not recalled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64</a:t>
            </a:r>
            <a:endParaRPr lang="en-US" altLang="nl-NL" dirty="0"/>
          </a:p>
        </p:txBody>
      </p:sp>
      <p:pic>
        <p:nvPicPr>
          <p:cNvPr id="5" name="Picture 3" descr="C:\Users\erikpoll\Desktop\edentif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312" y="1164741"/>
            <a:ext cx="205263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43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7" descr="C:\Users\erikpoll\Desktop\3854532-607324-back-pose-of-a-corporate-person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388" y="4724400"/>
            <a:ext cx="25050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itle 1"/>
          <p:cNvSpPr>
            <a:spLocks noGrp="1"/>
          </p:cNvSpPr>
          <p:nvPr>
            <p:ph type="title"/>
          </p:nvPr>
        </p:nvSpPr>
        <p:spPr>
          <a:xfrm>
            <a:off x="755650" y="458788"/>
            <a:ext cx="8566150" cy="574675"/>
          </a:xfrm>
        </p:spPr>
        <p:txBody>
          <a:bodyPr/>
          <a:lstStyle/>
          <a:p>
            <a:r>
              <a:rPr lang="en-US" altLang="nl-NL" sz="2800" dirty="0"/>
              <a:t>Motivation for USB cable</a:t>
            </a:r>
            <a:endParaRPr lang="en-GB" altLang="nl-NL" sz="2800" dirty="0"/>
          </a:p>
        </p:txBody>
      </p:sp>
      <p:pic>
        <p:nvPicPr>
          <p:cNvPr id="82948" name="Content Placeholder 4" descr="ban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00" y="866775"/>
            <a:ext cx="2362200" cy="1820863"/>
          </a:xfrm>
        </p:spPr>
      </p:pic>
      <p:pic>
        <p:nvPicPr>
          <p:cNvPr id="82949" name="Picture 6" descr="satellite-l655-s5058-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713" y="4016375"/>
            <a:ext cx="32289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emc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288" y="2362200"/>
            <a:ext cx="15732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Up-Down Arrow 8"/>
          <p:cNvSpPr>
            <a:spLocks noChangeArrowheads="1"/>
          </p:cNvSpPr>
          <p:nvPr/>
        </p:nvSpPr>
        <p:spPr bwMode="auto">
          <a:xfrm rot="-1200000">
            <a:off x="1946275" y="2728913"/>
            <a:ext cx="533400" cy="1339850"/>
          </a:xfrm>
          <a:prstGeom prst="upDownArrow">
            <a:avLst>
              <a:gd name="adj1" fmla="val 50000"/>
              <a:gd name="adj2" fmla="val 50052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2952" name="Up-Down Arrow 9"/>
          <p:cNvSpPr>
            <a:spLocks noChangeArrowheads="1"/>
          </p:cNvSpPr>
          <p:nvPr/>
        </p:nvSpPr>
        <p:spPr bwMode="auto">
          <a:xfrm rot="-4620000">
            <a:off x="5199856" y="4663282"/>
            <a:ext cx="434975" cy="1157288"/>
          </a:xfrm>
          <a:prstGeom prst="upDownArrow">
            <a:avLst>
              <a:gd name="adj1" fmla="val 50000"/>
              <a:gd name="adj2" fmla="val 501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2953" name="Up-Down Arrow 10"/>
          <p:cNvSpPr>
            <a:spLocks noChangeArrowheads="1"/>
          </p:cNvSpPr>
          <p:nvPr/>
        </p:nvSpPr>
        <p:spPr bwMode="auto">
          <a:xfrm rot="-6720000">
            <a:off x="7560469" y="4358482"/>
            <a:ext cx="387350" cy="950912"/>
          </a:xfrm>
          <a:prstGeom prst="upDownArrow">
            <a:avLst>
              <a:gd name="adj1" fmla="val 50000"/>
              <a:gd name="adj2" fmla="val 4981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2954" name="Picture 7" descr="C:\Users\erikpoll\Desktop\rabo-er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4252913"/>
            <a:ext cx="21256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5" name="TextBox 12"/>
          <p:cNvSpPr txBox="1">
            <a:spLocks noChangeArrowheads="1"/>
          </p:cNvSpPr>
          <p:nvPr/>
        </p:nvSpPr>
        <p:spPr bwMode="auto">
          <a:xfrm>
            <a:off x="2601913" y="2941638"/>
            <a:ext cx="245268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Computer display of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cannot be trusted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(despite        )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2956" name="TextBox 13"/>
          <p:cNvSpPr txBox="1">
            <a:spLocks noChangeArrowheads="1"/>
          </p:cNvSpPr>
          <p:nvPr/>
        </p:nvSpPr>
        <p:spPr bwMode="auto">
          <a:xfrm>
            <a:off x="5802313" y="1493838"/>
            <a:ext cx="34417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This reader can be trusted.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But can the user understand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semantics of numbers?</a:t>
            </a:r>
            <a:endParaRPr lang="en-GB" altLang="nl-NL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2957" name="Picture 7" descr="Virus_inside_by_Quincul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5032375"/>
            <a:ext cx="587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8" descr="C:\Users\erikpoll\Desktop\loc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713" y="3627438"/>
            <a:ext cx="381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320000">
            <a:off x="6932613" y="3963988"/>
            <a:ext cx="139223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→</a:t>
            </a:r>
            <a:r>
              <a:rPr lang="en-US" altLang="nl-NL" sz="1500" b="1">
                <a:solidFill>
                  <a:schemeClr val="tx1"/>
                </a:solidFill>
                <a:latin typeface="Arial Rounded MT Bold" panose="020F0704030504030204" pitchFamily="34" charset="0"/>
              </a:rPr>
              <a:t> 23459876</a:t>
            </a: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← </a:t>
            </a:r>
            <a:r>
              <a:rPr lang="en-US" altLang="nl-NL" sz="1500" b="1">
                <a:solidFill>
                  <a:schemeClr val="tx1"/>
                </a:solidFill>
                <a:latin typeface="Arial Rounded MT Bold" panose="020F0704030504030204" pitchFamily="34" charset="0"/>
              </a:rPr>
              <a:t>123654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29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4" descr="ban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00" y="866775"/>
            <a:ext cx="2362200" cy="1820863"/>
          </a:xfrm>
        </p:spPr>
      </p:pic>
      <p:sp>
        <p:nvSpPr>
          <p:cNvPr id="83971" name="Up-Down Arrow 8"/>
          <p:cNvSpPr>
            <a:spLocks noChangeArrowheads="1"/>
          </p:cNvSpPr>
          <p:nvPr/>
        </p:nvSpPr>
        <p:spPr bwMode="auto">
          <a:xfrm rot="-2460000">
            <a:off x="3444875" y="2255838"/>
            <a:ext cx="277813" cy="2919412"/>
          </a:xfrm>
          <a:prstGeom prst="upDownArrow">
            <a:avLst>
              <a:gd name="adj1" fmla="val 50000"/>
              <a:gd name="adj2" fmla="val 50353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2" name="Up-Down Arrow 8"/>
          <p:cNvSpPr>
            <a:spLocks noChangeArrowheads="1"/>
          </p:cNvSpPr>
          <p:nvPr/>
        </p:nvSpPr>
        <p:spPr bwMode="auto">
          <a:xfrm rot="4080000">
            <a:off x="5945982" y="2113756"/>
            <a:ext cx="279400" cy="3725863"/>
          </a:xfrm>
          <a:prstGeom prst="upDownArrow">
            <a:avLst>
              <a:gd name="adj1" fmla="val 50000"/>
              <a:gd name="adj2" fmla="val 49760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3973" name="Picture 2" descr="C:\Users\erikpoll\Desktop\13664065-back-view-of-business-man-thumbs-up-rear-view-isolated-over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4803775"/>
            <a:ext cx="28940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itle 1"/>
          <p:cNvSpPr>
            <a:spLocks noGrp="1"/>
          </p:cNvSpPr>
          <p:nvPr>
            <p:ph type="title"/>
          </p:nvPr>
        </p:nvSpPr>
        <p:spPr>
          <a:xfrm>
            <a:off x="755650" y="458788"/>
            <a:ext cx="8566150" cy="621240"/>
          </a:xfrm>
        </p:spPr>
        <p:txBody>
          <a:bodyPr/>
          <a:lstStyle/>
          <a:p>
            <a:r>
              <a:rPr lang="en-US" altLang="nl-NL" sz="2800" dirty="0"/>
              <a:t>Motivation for USB cable</a:t>
            </a:r>
            <a:endParaRPr lang="en-GB" altLang="nl-NL" sz="2800" dirty="0"/>
          </a:p>
        </p:txBody>
      </p:sp>
      <p:pic>
        <p:nvPicPr>
          <p:cNvPr id="83975" name="Picture 6" descr="satellite-l655-s5058-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713" y="4016375"/>
            <a:ext cx="32289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Up-Down Arrow 8"/>
          <p:cNvSpPr>
            <a:spLocks noChangeArrowheads="1"/>
          </p:cNvSpPr>
          <p:nvPr/>
        </p:nvSpPr>
        <p:spPr bwMode="auto">
          <a:xfrm rot="-1200000">
            <a:off x="1946275" y="2728913"/>
            <a:ext cx="533400" cy="1339850"/>
          </a:xfrm>
          <a:prstGeom prst="upDownArrow">
            <a:avLst>
              <a:gd name="adj1" fmla="val 50000"/>
              <a:gd name="adj2" fmla="val 50052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7" name="Up-Down Arrow 9"/>
          <p:cNvSpPr>
            <a:spLocks noChangeArrowheads="1"/>
          </p:cNvSpPr>
          <p:nvPr/>
        </p:nvSpPr>
        <p:spPr bwMode="auto">
          <a:xfrm rot="-4620000">
            <a:off x="5320507" y="5461794"/>
            <a:ext cx="436562" cy="1085850"/>
          </a:xfrm>
          <a:prstGeom prst="upDownArrow">
            <a:avLst>
              <a:gd name="adj1" fmla="val 50000"/>
              <a:gd name="adj2" fmla="val 4997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3978" name="Up-Down Arrow 10"/>
          <p:cNvSpPr>
            <a:spLocks noChangeArrowheads="1"/>
          </p:cNvSpPr>
          <p:nvPr/>
        </p:nvSpPr>
        <p:spPr bwMode="auto">
          <a:xfrm rot="-6720000">
            <a:off x="7563645" y="4368006"/>
            <a:ext cx="398462" cy="936625"/>
          </a:xfrm>
          <a:prstGeom prst="upDownArrow">
            <a:avLst>
              <a:gd name="adj1" fmla="val 50000"/>
              <a:gd name="adj2" fmla="val 49983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pic>
        <p:nvPicPr>
          <p:cNvPr id="83979" name="Picture 7" descr="C:\Users\erikpoll\Desktop\rabo-e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4252913"/>
            <a:ext cx="21256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7" descr="Virus_inside_by_Quincul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5032375"/>
            <a:ext cx="587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3" descr="C:\Users\erikpoll\Desktop\edentifi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968500"/>
            <a:ext cx="205263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982" name="Curved Connector 18"/>
          <p:cNvCxnSpPr>
            <a:cxnSpLocks noChangeShapeType="1"/>
          </p:cNvCxnSpPr>
          <p:nvPr/>
        </p:nvCxnSpPr>
        <p:spPr bwMode="auto">
          <a:xfrm flipV="1">
            <a:off x="4646613" y="4252913"/>
            <a:ext cx="3779837" cy="1417637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83" name="TextBox 13"/>
          <p:cNvSpPr txBox="1">
            <a:spLocks noChangeArrowheads="1"/>
          </p:cNvSpPr>
          <p:nvPr/>
        </p:nvSpPr>
        <p:spPr bwMode="auto">
          <a:xfrm>
            <a:off x="6030913" y="1341438"/>
            <a:ext cx="258603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This display can be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trusted &amp; understood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“What You Sign is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  What You See”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  (WYSIWYS)</a:t>
            </a:r>
          </a:p>
        </p:txBody>
      </p:sp>
      <p:sp>
        <p:nvSpPr>
          <p:cNvPr id="83984" name="TextBox 15"/>
          <p:cNvSpPr txBox="1">
            <a:spLocks noChangeArrowheads="1"/>
          </p:cNvSpPr>
          <p:nvPr/>
        </p:nvSpPr>
        <p:spPr bwMode="auto">
          <a:xfrm>
            <a:off x="5984875" y="4410075"/>
            <a:ext cx="698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USB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39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66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Rabo</a:t>
            </a:r>
            <a:r>
              <a:rPr lang="en-GB" dirty="0"/>
              <a:t> Scanner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Alternative solution to allow communication to hand-held reader                     (with coloured QR code)</a:t>
            </a:r>
          </a:p>
          <a:p>
            <a:r>
              <a:rPr lang="en-GB" dirty="0"/>
              <a:t>No communication back to the PC, unlike with USB cable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67</a:t>
            </a:r>
            <a:endParaRPr lang="en-US" altLang="nl-NL" dirty="0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713" y="1149558"/>
            <a:ext cx="4800599" cy="283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32" b="3703"/>
          <a:stretch/>
        </p:blipFill>
        <p:spPr>
          <a:xfrm>
            <a:off x="5726112" y="2022325"/>
            <a:ext cx="3477020" cy="24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548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 dirty="0"/>
              <a:t>Analysis of </a:t>
            </a:r>
            <a:r>
              <a:rPr lang="en-US" altLang="nl-NL" sz="2800" dirty="0" err="1"/>
              <a:t>e.dentifier</a:t>
            </a:r>
            <a:r>
              <a:rPr lang="en-US" altLang="nl-NL" sz="2800" dirty="0"/>
              <a:t>: first observation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0213" indent="-322263"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dirty="0"/>
              <a:t>Text for display goes in plain-text over USB line</a:t>
            </a:r>
          </a:p>
          <a:p>
            <a:pPr marL="430213" indent="-322263"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dirty="0"/>
              <a:t>So malware on the laptop can make the token show any message</a:t>
            </a:r>
          </a:p>
          <a:p>
            <a:pPr marL="862013" lvl="1" indent="-322263">
              <a:buSzPct val="45000"/>
              <a:buFont typeface="Arial" pitchFamily="34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  <a:p>
            <a:pPr marL="430213" indent="-322263">
              <a:buSzPct val="45000"/>
              <a:buFont typeface="Times New Roman" panose="02020603050405020304" pitchFamily="18" charset="0"/>
              <a:buNone/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endParaRPr lang="en-US" altLang="nl-NL" dirty="0"/>
          </a:p>
        </p:txBody>
      </p:sp>
      <p:sp>
        <p:nvSpPr>
          <p:cNvPr id="849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68</a:t>
            </a:r>
          </a:p>
        </p:txBody>
      </p:sp>
      <p:pic>
        <p:nvPicPr>
          <p:cNvPr id="849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712" y="2427533"/>
            <a:ext cx="4394200" cy="347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7043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/>
              <a:t>Reverse-Engineered Protocol</a:t>
            </a: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87047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8" name="Straight Connector 9"/>
          <p:cNvCxnSpPr>
            <a:cxnSpLocks noChangeShapeType="1"/>
            <a:stCxn id="87045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1968500" y="54340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dirty="0" err="1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i="1" dirty="0" err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 presses OK</a:t>
            </a:r>
            <a:endParaRPr lang="en-GB" altLang="nl-NL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835275" y="4567238"/>
            <a:ext cx="10747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USER-OK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55900" y="5040313"/>
            <a:ext cx="1255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2668588"/>
            <a:ext cx="32289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70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69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8" grpId="0" animBg="1"/>
      <p:bldP spid="30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Skimming equipment</a:t>
            </a:r>
          </a:p>
        </p:txBody>
      </p:sp>
      <p:pic>
        <p:nvPicPr>
          <p:cNvPr id="15363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113" y="1406525"/>
            <a:ext cx="5187950" cy="2921000"/>
          </a:xfrm>
        </p:spPr>
      </p:pic>
      <p:sp>
        <p:nvSpPr>
          <p:cNvPr id="1536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</a:t>
            </a:r>
          </a:p>
        </p:txBody>
      </p:sp>
      <p:pic>
        <p:nvPicPr>
          <p:cNvPr id="15365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417638"/>
            <a:ext cx="33289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kstvak 10"/>
          <p:cNvSpPr txBox="1">
            <a:spLocks noChangeArrowheads="1"/>
          </p:cNvSpPr>
          <p:nvPr/>
        </p:nvSpPr>
        <p:spPr bwMode="auto">
          <a:xfrm>
            <a:off x="727075" y="4537075"/>
            <a:ext cx="2881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Fake keyboard</a:t>
            </a:r>
          </a:p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to intercept PIN code</a:t>
            </a:r>
          </a:p>
        </p:txBody>
      </p:sp>
      <p:sp>
        <p:nvSpPr>
          <p:cNvPr id="15367" name="Tekstvak 11"/>
          <p:cNvSpPr txBox="1">
            <a:spLocks noChangeArrowheads="1"/>
          </p:cNvSpPr>
          <p:nvPr/>
        </p:nvSpPr>
        <p:spPr bwMode="auto">
          <a:xfrm>
            <a:off x="5037138" y="45370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Fake cover </a:t>
            </a:r>
          </a:p>
          <a:p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that copies magnetic stripe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09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/>
              <a:t>Reverse-Engineered Protocol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89095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6" name="Straight Connector 9"/>
          <p:cNvCxnSpPr>
            <a:cxnSpLocks noChangeShapeType="1"/>
            <a:stCxn id="89093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7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8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099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0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1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2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3" name="Straight Arrow Connector 22"/>
          <p:cNvCxnSpPr>
            <a:cxnSpLocks noChangeShapeType="1"/>
          </p:cNvCxnSpPr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4" name="Straight Arrow Connector 23"/>
          <p:cNvCxnSpPr>
            <a:cxnSpLocks noChangeShapeType="1"/>
          </p:cNvCxnSpPr>
          <p:nvPr/>
        </p:nvCxnSpPr>
        <p:spPr bwMode="auto">
          <a:xfrm>
            <a:off x="1968500" y="54340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5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6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107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108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09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</a:t>
            </a: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:‘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 b="1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10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1" name="Rounded Rectangle 33"/>
          <p:cNvSpPr>
            <a:spLocks noChangeArrowheads="1"/>
          </p:cNvSpPr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presses OK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112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3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4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5" name="TextBox 38"/>
          <p:cNvSpPr txBox="1">
            <a:spLocks noChangeArrowheads="1"/>
          </p:cNvSpPr>
          <p:nvPr/>
        </p:nvSpPr>
        <p:spPr bwMode="auto">
          <a:xfrm>
            <a:off x="2835275" y="4567238"/>
            <a:ext cx="107473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USER-OK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6" name="TextBox 39"/>
          <p:cNvSpPr txBox="1">
            <a:spLocks noChangeArrowheads="1"/>
          </p:cNvSpPr>
          <p:nvPr/>
        </p:nvSpPr>
        <p:spPr bwMode="auto">
          <a:xfrm>
            <a:off x="2755900" y="5040313"/>
            <a:ext cx="1255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9117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8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19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9120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891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3398838"/>
            <a:ext cx="23241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9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70</a:t>
            </a: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42"/>
          <p:cNvSpPr txBox="1">
            <a:spLocks noChangeArrowheads="1"/>
          </p:cNvSpPr>
          <p:nvPr/>
        </p:nvSpPr>
        <p:spPr bwMode="auto">
          <a:xfrm>
            <a:off x="5119688" y="5275263"/>
            <a:ext cx="2924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GENERATE AC 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f(number, text)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39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958850"/>
          </a:xfrm>
        </p:spPr>
        <p:txBody>
          <a:bodyPr tIns="38804"/>
          <a:lstStyle/>
          <a:p>
            <a:pPr>
              <a:tabLst>
                <a:tab pos="722313" algn="l"/>
                <a:tab pos="1446213" algn="l"/>
                <a:tab pos="2168525" algn="l"/>
                <a:tab pos="2894013" algn="l"/>
                <a:tab pos="3617913" algn="l"/>
                <a:tab pos="4340225" algn="l"/>
                <a:tab pos="5065713" algn="l"/>
                <a:tab pos="5789613" algn="l"/>
                <a:tab pos="6511925" algn="l"/>
                <a:tab pos="7237413" algn="l"/>
                <a:tab pos="7961313" algn="l"/>
                <a:tab pos="8683625" algn="l"/>
              </a:tabLst>
            </a:pPr>
            <a:r>
              <a:rPr lang="en-US" altLang="nl-NL" sz="2800"/>
              <a:t>Attack!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141763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PC</a:t>
            </a:r>
            <a:endParaRPr lang="en-GB" altLang="nl-NL" sz="2200" b="1">
              <a:latin typeface="Arial Rounded MT Bold" panose="020F0704030504030204" pitchFamily="34" charset="0"/>
            </a:endParaRP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4489450" y="1260475"/>
            <a:ext cx="1008063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reader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7481888" y="1260475"/>
            <a:ext cx="1008062" cy="3937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latin typeface="Arial Rounded MT Bold" panose="020F0704030504030204" pitchFamily="34" charset="0"/>
              </a:rPr>
              <a:t>card</a:t>
            </a:r>
            <a:endParaRPr lang="en-GB" altLang="nl-NL" b="1">
              <a:latin typeface="Arial Rounded MT Bold" panose="020F0704030504030204" pitchFamily="34" charset="0"/>
            </a:endParaRPr>
          </a:p>
        </p:txBody>
      </p:sp>
      <p:cxnSp>
        <p:nvCxnSpPr>
          <p:cNvPr id="91143" name="Straight Connector 7"/>
          <p:cNvCxnSpPr>
            <a:cxnSpLocks noChangeShapeType="1"/>
          </p:cNvCxnSpPr>
          <p:nvPr/>
        </p:nvCxnSpPr>
        <p:spPr bwMode="auto">
          <a:xfrm rot="5400000">
            <a:off x="-731838" y="4276726"/>
            <a:ext cx="5275263" cy="301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4" name="Straight Connector 9"/>
          <p:cNvCxnSpPr>
            <a:cxnSpLocks noChangeShapeType="1"/>
            <a:stCxn id="91141" idx="2"/>
          </p:cNvCxnSpPr>
          <p:nvPr/>
        </p:nvCxnSpPr>
        <p:spPr bwMode="auto">
          <a:xfrm rot="5400000">
            <a:off x="2339181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5" name="Straight Connector 10"/>
          <p:cNvCxnSpPr>
            <a:cxnSpLocks noChangeShapeType="1"/>
          </p:cNvCxnSpPr>
          <p:nvPr/>
        </p:nvCxnSpPr>
        <p:spPr bwMode="auto">
          <a:xfrm rot="5400000">
            <a:off x="5410993" y="4275932"/>
            <a:ext cx="5275263" cy="31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6" name="Straight Arrow Connector 16"/>
          <p:cNvCxnSpPr>
            <a:cxnSpLocks noChangeShapeType="1"/>
          </p:cNvCxnSpPr>
          <p:nvPr/>
        </p:nvCxnSpPr>
        <p:spPr bwMode="auto">
          <a:xfrm>
            <a:off x="2047875" y="1811338"/>
            <a:ext cx="29130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7" name="Straight Arrow Connector 18"/>
          <p:cNvCxnSpPr>
            <a:cxnSpLocks noChangeShapeType="1"/>
          </p:cNvCxnSpPr>
          <p:nvPr/>
        </p:nvCxnSpPr>
        <p:spPr bwMode="auto">
          <a:xfrm>
            <a:off x="1968500" y="38592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8" name="Straight Arrow Connector 19"/>
          <p:cNvCxnSpPr>
            <a:cxnSpLocks noChangeShapeType="1"/>
          </p:cNvCxnSpPr>
          <p:nvPr/>
        </p:nvCxnSpPr>
        <p:spPr bwMode="auto">
          <a:xfrm>
            <a:off x="5040313" y="29130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9" name="Straight Arrow Connector 20"/>
          <p:cNvCxnSpPr>
            <a:cxnSpLocks noChangeShapeType="1"/>
          </p:cNvCxnSpPr>
          <p:nvPr/>
        </p:nvCxnSpPr>
        <p:spPr bwMode="auto">
          <a:xfrm>
            <a:off x="5040313" y="330676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0" name="Straight Arrow Connector 21"/>
          <p:cNvCxnSpPr>
            <a:cxnSpLocks noChangeShapeType="1"/>
          </p:cNvCxnSpPr>
          <p:nvPr/>
        </p:nvCxnSpPr>
        <p:spPr bwMode="auto">
          <a:xfrm>
            <a:off x="1968500" y="3465513"/>
            <a:ext cx="29146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968500" y="4960938"/>
            <a:ext cx="2914650" cy="158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 type="arrow" w="med" len="med"/>
            <a:tailEnd type="none"/>
          </a:ln>
          <a:effectLst/>
        </p:spPr>
      </p:cxnSp>
      <p:cxnSp>
        <p:nvCxnSpPr>
          <p:cNvPr id="91152" name="Straight Arrow Connector 24"/>
          <p:cNvCxnSpPr>
            <a:cxnSpLocks noChangeShapeType="1"/>
          </p:cNvCxnSpPr>
          <p:nvPr/>
        </p:nvCxnSpPr>
        <p:spPr bwMode="auto">
          <a:xfrm>
            <a:off x="5040313" y="5668963"/>
            <a:ext cx="291465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3" name="Straight Arrow Connector 25"/>
          <p:cNvCxnSpPr>
            <a:cxnSpLocks noChangeShapeType="1"/>
          </p:cNvCxnSpPr>
          <p:nvPr/>
        </p:nvCxnSpPr>
        <p:spPr bwMode="auto">
          <a:xfrm>
            <a:off x="5040313" y="6064250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54" name="Straight Arrow Connector 26"/>
          <p:cNvCxnSpPr>
            <a:cxnSpLocks noChangeShapeType="1"/>
          </p:cNvCxnSpPr>
          <p:nvPr/>
        </p:nvCxnSpPr>
        <p:spPr bwMode="auto">
          <a:xfrm>
            <a:off x="1968500" y="6378575"/>
            <a:ext cx="291465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55" name="Rectangle 27"/>
          <p:cNvSpPr>
            <a:spLocks noChangeArrowheads="1"/>
          </p:cNvSpPr>
          <p:nvPr/>
        </p:nvSpPr>
        <p:spPr bwMode="auto">
          <a:xfrm>
            <a:off x="3937000" y="1968500"/>
            <a:ext cx="2206625" cy="31591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enter</a:t>
            </a:r>
            <a:r>
              <a:rPr lang="en-US" altLang="nl-NL" sz="150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>
                <a:solidFill>
                  <a:srgbClr val="0033CC"/>
                </a:solidFill>
                <a:latin typeface="Arial Rounded MT Bold" panose="020F0704030504030204" pitchFamily="34" charset="0"/>
              </a:rPr>
              <a:t>pin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1156" name="Rectangle 29"/>
          <p:cNvSpPr>
            <a:spLocks noChangeArrowheads="1"/>
          </p:cNvSpPr>
          <p:nvPr/>
        </p:nvSpPr>
        <p:spPr bwMode="auto">
          <a:xfrm>
            <a:off x="4173538" y="3937000"/>
            <a:ext cx="1733550" cy="3937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display:‘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text</a:t>
            </a: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’</a:t>
            </a:r>
            <a:endParaRPr lang="en-GB" altLang="nl-NL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1157" name="Rounded Rectangle 32"/>
          <p:cNvSpPr>
            <a:spLocks noChangeArrowheads="1"/>
          </p:cNvSpPr>
          <p:nvPr/>
        </p:nvSpPr>
        <p:spPr bwMode="auto">
          <a:xfrm>
            <a:off x="3937000" y="2362200"/>
            <a:ext cx="2127250" cy="393700"/>
          </a:xfrm>
          <a:prstGeom prst="roundRect">
            <a:avLst>
              <a:gd name="adj" fmla="val 30889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>
                <a:solidFill>
                  <a:schemeClr val="tx1"/>
                </a:solidFill>
                <a:latin typeface="Arial Rounded MT Bold" panose="020F0704030504030204" pitchFamily="34" charset="0"/>
              </a:rPr>
              <a:t>user enters </a:t>
            </a:r>
            <a:r>
              <a:rPr lang="en-US" altLang="nl-NL" b="1" i="1">
                <a:solidFill>
                  <a:schemeClr val="accent2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937000" y="4410075"/>
            <a:ext cx="2127250" cy="393700"/>
          </a:xfrm>
          <a:prstGeom prst="roundRect">
            <a:avLst>
              <a:gd name="adj" fmla="val 30889"/>
            </a:avLst>
          </a:prstGeom>
          <a:solidFill>
            <a:schemeClr val="bg1"/>
          </a:solidFill>
          <a:ln w="19050" cap="flat" cmpd="sng" algn="ctr">
            <a:solidFill>
              <a:schemeClr val="bg2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algn="ctr" eaLnBrk="1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user presses OK</a:t>
            </a:r>
            <a:endParaRPr lang="en-GB" dirty="0">
              <a:solidFill>
                <a:schemeClr val="bg2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1159" name="TextBox 35"/>
          <p:cNvSpPr txBox="1">
            <a:spLocks noChangeArrowheads="1"/>
          </p:cNvSpPr>
          <p:nvPr/>
        </p:nvSpPr>
        <p:spPr bwMode="auto">
          <a:xfrm>
            <a:off x="2914650" y="1417638"/>
            <a:ext cx="981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ASK-PIN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0" name="TextBox 36"/>
          <p:cNvSpPr txBox="1">
            <a:spLocks noChangeArrowheads="1"/>
          </p:cNvSpPr>
          <p:nvPr/>
        </p:nvSpPr>
        <p:spPr bwMode="auto">
          <a:xfrm>
            <a:off x="2992438" y="3071813"/>
            <a:ext cx="865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PIN-OK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1" name="TextBox 37"/>
          <p:cNvSpPr txBox="1">
            <a:spLocks noChangeArrowheads="1"/>
          </p:cNvSpPr>
          <p:nvPr/>
        </p:nvSpPr>
        <p:spPr bwMode="auto">
          <a:xfrm>
            <a:off x="2598738" y="3465513"/>
            <a:ext cx="212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SIGN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 (</a:t>
            </a: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number, text 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  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5275" y="4567238"/>
            <a:ext cx="1074738" cy="423862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  <a:ea typeface="+mn-ea"/>
                <a:cs typeface="+mn-cs"/>
              </a:rPr>
              <a:t>USER-OK</a:t>
            </a:r>
            <a:endParaRPr lang="en-GB" b="1" dirty="0">
              <a:solidFill>
                <a:schemeClr val="bg2">
                  <a:lumMod val="60000"/>
                  <a:lumOff val="40000"/>
                </a:schemeClr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1163" name="TextBox 39"/>
          <p:cNvSpPr txBox="1">
            <a:spLocks noChangeArrowheads="1"/>
          </p:cNvSpPr>
          <p:nvPr/>
        </p:nvSpPr>
        <p:spPr bwMode="auto">
          <a:xfrm rot="-300000">
            <a:off x="2000250" y="4062413"/>
            <a:ext cx="15224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rgbClr val="FF0000"/>
                </a:solidFill>
                <a:latin typeface="Arial Narrow" panose="020B0606020202030204" pitchFamily="34" charset="0"/>
              </a:rPr>
              <a:t>COMPLETE</a:t>
            </a:r>
            <a:endParaRPr lang="en-GB" altLang="nl-NL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1164" name="TextBox 40"/>
          <p:cNvSpPr txBox="1">
            <a:spLocks noChangeArrowheads="1"/>
          </p:cNvSpPr>
          <p:nvPr/>
        </p:nvSpPr>
        <p:spPr bwMode="auto">
          <a:xfrm>
            <a:off x="2835275" y="5984875"/>
            <a:ext cx="1485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g(cryptogram</a:t>
            </a:r>
            <a:r>
              <a:rPr lang="en-US" altLang="nl-NL" b="1">
                <a:solidFill>
                  <a:srgbClr val="0033CC"/>
                </a:solidFill>
                <a:latin typeface="Arial Narrow" panose="020B0606020202030204" pitchFamily="34" charset="0"/>
              </a:rPr>
              <a:t>)</a:t>
            </a:r>
            <a:endParaRPr lang="en-GB" altLang="nl-NL" b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5" name="TextBox 41"/>
          <p:cNvSpPr txBox="1">
            <a:spLocks noChangeArrowheads="1"/>
          </p:cNvSpPr>
          <p:nvPr/>
        </p:nvSpPr>
        <p:spPr bwMode="auto">
          <a:xfrm>
            <a:off x="5827713" y="5668963"/>
            <a:ext cx="12461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cryptogram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6" name="TextBox 43"/>
          <p:cNvSpPr txBox="1">
            <a:spLocks noChangeArrowheads="1"/>
          </p:cNvSpPr>
          <p:nvPr/>
        </p:nvSpPr>
        <p:spPr bwMode="auto">
          <a:xfrm>
            <a:off x="6537325" y="2519363"/>
            <a:ext cx="5191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 i="1">
                <a:solidFill>
                  <a:srgbClr val="0033CC"/>
                </a:solidFill>
                <a:latin typeface="Arial Narrow" panose="020B0606020202030204" pitchFamily="34" charset="0"/>
              </a:rPr>
              <a:t>PIN</a:t>
            </a:r>
            <a:endParaRPr lang="en-GB" altLang="nl-NL" b="1" i="1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91167" name="TextBox 44"/>
          <p:cNvSpPr txBox="1">
            <a:spLocks noChangeArrowheads="1"/>
          </p:cNvSpPr>
          <p:nvPr/>
        </p:nvSpPr>
        <p:spPr bwMode="auto">
          <a:xfrm>
            <a:off x="6537325" y="2913063"/>
            <a:ext cx="4873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b="1">
                <a:solidFill>
                  <a:schemeClr val="tx2"/>
                </a:solidFill>
                <a:latin typeface="Arial Narrow" panose="020B0606020202030204" pitchFamily="34" charset="0"/>
              </a:rPr>
              <a:t>OK</a:t>
            </a:r>
            <a:endParaRPr lang="en-GB" altLang="nl-NL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1168" name="Lightning Bolt 34"/>
          <p:cNvSpPr>
            <a:spLocks noChangeArrowheads="1"/>
          </p:cNvSpPr>
          <p:nvPr/>
        </p:nvSpPr>
        <p:spPr bwMode="auto">
          <a:xfrm>
            <a:off x="1181100" y="3543300"/>
            <a:ext cx="709613" cy="944563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cxnSp>
        <p:nvCxnSpPr>
          <p:cNvPr id="91169" name="Straight Arrow Connector 23"/>
          <p:cNvCxnSpPr>
            <a:cxnSpLocks noChangeShapeType="1"/>
            <a:endCxn id="91156" idx="0"/>
          </p:cNvCxnSpPr>
          <p:nvPr/>
        </p:nvCxnSpPr>
        <p:spPr bwMode="auto">
          <a:xfrm flipV="1">
            <a:off x="1968500" y="3937000"/>
            <a:ext cx="3071813" cy="2365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71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Problem with </a:t>
            </a:r>
            <a:r>
              <a:rPr lang="en-US" altLang="nl-NL" sz="2800" dirty="0" err="1"/>
              <a:t>Todos</a:t>
            </a:r>
            <a:r>
              <a:rPr lang="en-US" altLang="nl-NL" sz="2800" dirty="0"/>
              <a:t>/</a:t>
            </a:r>
            <a:r>
              <a:rPr lang="en-US" altLang="nl-NL" sz="2800" dirty="0" err="1"/>
              <a:t>Gemalto</a:t>
            </a:r>
            <a:r>
              <a:rPr lang="en-US" altLang="nl-NL" sz="2800" dirty="0"/>
              <a:t> e.dentifier2</a:t>
            </a:r>
            <a:endParaRPr lang="en-GB" altLang="nl-NL" sz="2800" dirty="0"/>
          </a:p>
        </p:txBody>
      </p:sp>
      <p:sp>
        <p:nvSpPr>
          <p:cNvPr id="93187" name="TextBox 4"/>
          <p:cNvSpPr txBox="1">
            <a:spLocks noChangeArrowheads="1"/>
          </p:cNvSpPr>
          <p:nvPr/>
        </p:nvSpPr>
        <p:spPr bwMode="auto">
          <a:xfrm>
            <a:off x="688182" y="5926138"/>
            <a:ext cx="8697912" cy="12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US" altLang="nl-N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[</a:t>
            </a:r>
            <a:r>
              <a:rPr lang="nl-NL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Arjan Blom et al.,</a:t>
            </a:r>
            <a:r>
              <a:rPr lang="en-US" altLang="nl-NL" sz="1600" dirty="0"/>
              <a:t>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Designed to Fail: A USB-Connected Reader for Online Banking, </a:t>
            </a: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NordSec</a:t>
            </a: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2012] </a:t>
            </a:r>
            <a:endParaRPr lang="en-US" altLang="nl-NL" sz="1600" dirty="0">
              <a:latin typeface="Arial Rounded MT Bold" panose="020F0704030504030204" pitchFamily="34" charset="0"/>
            </a:endParaRPr>
          </a:p>
        </p:txBody>
      </p:sp>
      <p:sp>
        <p:nvSpPr>
          <p:cNvPr id="93188" name="TextBox 13"/>
          <p:cNvSpPr txBox="1">
            <a:spLocks noChangeArrowheads="1"/>
          </p:cNvSpPr>
          <p:nvPr/>
        </p:nvSpPr>
        <p:spPr bwMode="auto">
          <a:xfrm>
            <a:off x="915988" y="1417638"/>
            <a:ext cx="4533900" cy="402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It’s possible to press OK via    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USB cable...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Malware on an infected PC could change all the transaction details and press OK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Purely academic, no criminal ever abuses thus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edentifier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60" y="1057086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72</a:t>
            </a:r>
            <a:endParaRPr lang="en-US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/>
              <a:t>Conclusions</a:t>
            </a:r>
          </a:p>
        </p:txBody>
      </p:sp>
      <p:sp>
        <p:nvSpPr>
          <p:cNvPr id="94211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nl-NL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z="2800" dirty="0"/>
              <a:t>Conclusions about EMV &amp; banking world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EMV protocol suite is way too complicated                                                                  </a:t>
            </a:r>
            <a:r>
              <a:rPr lang="en-US" sz="1600" dirty="0"/>
              <a:t>too many options, written down in confusing way,  without useful abstractions, without explaining security, </a:t>
            </a:r>
            <a:r>
              <a:rPr lang="en-US" sz="1800" dirty="0"/>
              <a:t>...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Banks - or their suppliers - routinely screw up security. </a:t>
            </a:r>
            <a:r>
              <a:rPr lang="en-US" sz="1600" dirty="0" err="1">
                <a:solidFill>
                  <a:schemeClr val="tx1"/>
                </a:solidFill>
              </a:rPr>
              <a:t>Eg</a:t>
            </a:r>
            <a:r>
              <a:rPr lang="en-US" sz="1600" dirty="0">
                <a:solidFill>
                  <a:schemeClr val="tx1"/>
                </a:solidFill>
              </a:rPr>
              <a:t> we saw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DDA: why not let the card sign transactions if it can do RSA?                                    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backwards compatibility problems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lousy random number generators in ATMs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misconfiguration of contactless cards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contactless terminal crashing on extended length APDUs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protocol flaws in EMV-CAP mode 2 and  e.dentifier2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…</a:t>
            </a:r>
            <a:endParaRPr lang="en-US" sz="1600" dirty="0"/>
          </a:p>
          <a:p>
            <a:pPr>
              <a:defRPr/>
            </a:pPr>
            <a:r>
              <a:rPr lang="en-US" dirty="0"/>
              <a:t>Technical flaws harmless if there is no good </a:t>
            </a:r>
            <a:r>
              <a:rPr lang="en-US" dirty="0">
                <a:solidFill>
                  <a:schemeClr val="accent2"/>
                </a:solidFill>
              </a:rPr>
              <a:t>attacker business model</a:t>
            </a:r>
            <a:r>
              <a:rPr lang="en-US" dirty="0"/>
              <a:t>.                  But always a </a:t>
            </a:r>
            <a:r>
              <a:rPr lang="en-US" dirty="0">
                <a:solidFill>
                  <a:schemeClr val="accent2"/>
                </a:solidFill>
              </a:rPr>
              <a:t>public relations </a:t>
            </a:r>
            <a:r>
              <a:rPr lang="en-US" dirty="0"/>
              <a:t>risk.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Bottleneck in security here:  </a:t>
            </a:r>
            <a:r>
              <a:rPr lang="en-US" dirty="0">
                <a:solidFill>
                  <a:schemeClr val="accent2"/>
                </a:solidFill>
              </a:rPr>
              <a:t>AUTHENTICATION</a:t>
            </a:r>
          </a:p>
          <a:p>
            <a:pPr marL="430213" indent="-323850" eaLnBrk="1">
              <a:buSzPct val="45000"/>
              <a:buFont typeface="Times New Roman" panose="02020603050405020304" pitchFamily="18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9900"/>
              </a:solidFill>
            </a:endParaRPr>
          </a:p>
          <a:p>
            <a:pPr marL="830263" lvl="1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830263" lvl="1" indent="-323850" eaLnBrk="1">
              <a:buSzPct val="45000"/>
              <a:buFont typeface="Arial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30213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74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 sz="2800" dirty="0"/>
              <a:t>Conclusions about the banking world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341438"/>
            <a:ext cx="9067800" cy="554513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Not so clear who is taking responsibility for checking security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 banks?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Scheme holders such as MasterCard and Visa?  </a:t>
            </a:r>
            <a:r>
              <a:rPr lang="en-US" sz="1800" dirty="0" err="1">
                <a:solidFill>
                  <a:schemeClr val="tx1"/>
                </a:solidFill>
              </a:rPr>
              <a:t>EMVco</a:t>
            </a:r>
            <a:r>
              <a:rPr lang="en-US" sz="1800" dirty="0">
                <a:solidFill>
                  <a:schemeClr val="tx1"/>
                </a:solidFill>
              </a:rPr>
              <a:t>?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Their suppliers? (</a:t>
            </a:r>
            <a:r>
              <a:rPr lang="en-US" sz="1800" dirty="0" err="1">
                <a:solidFill>
                  <a:schemeClr val="tx1"/>
                </a:solidFill>
              </a:rPr>
              <a:t>eg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Gemalto</a:t>
            </a:r>
            <a:r>
              <a:rPr lang="en-US" sz="1800" dirty="0">
                <a:solidFill>
                  <a:schemeClr val="tx1"/>
                </a:solidFill>
              </a:rPr>
              <a:t>, ST Microelectronics,...)                                                                                                                       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 parties doing certification tests for scheme holders? (</a:t>
            </a:r>
            <a:r>
              <a:rPr lang="en-US" sz="1800" dirty="0" err="1">
                <a:solidFill>
                  <a:schemeClr val="tx1"/>
                </a:solidFill>
              </a:rPr>
              <a:t>eg</a:t>
            </a:r>
            <a:r>
              <a:rPr lang="en-US" sz="1800" dirty="0">
                <a:solidFill>
                  <a:schemeClr val="tx1"/>
                </a:solidFill>
              </a:rPr>
              <a:t> UL)                                                                              </a:t>
            </a:r>
          </a:p>
          <a:p>
            <a:pPr marL="85725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The Dutch or European Central Bank?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</a:rPr>
              <a:t>Banks appear to assume - and trust - that others check the security!            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</a:rPr>
              <a:t>Or maybe their employees are happy with </a:t>
            </a:r>
            <a:r>
              <a:rPr lang="en-US" dirty="0">
                <a:solidFill>
                  <a:srgbClr val="C00000"/>
                </a:solidFill>
              </a:rPr>
              <a:t>Cover-Your-Ass security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US" dirty="0">
              <a:solidFill>
                <a:srgbClr val="009900"/>
              </a:solidFill>
            </a:endParaRPr>
          </a:p>
          <a:p>
            <a:pPr marL="430213" indent="-323850" eaLnBrk="1">
              <a:buSzPct val="45000"/>
              <a:buFont typeface="Times New Roman" panose="02020603050405020304" pitchFamily="18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9900"/>
              </a:solidFill>
            </a:endParaRPr>
          </a:p>
          <a:p>
            <a:pPr marL="830263" lvl="1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830263" lvl="1" indent="-323850" eaLnBrk="1">
              <a:buSzPct val="45000"/>
              <a:buFont typeface="Arial" charset="0"/>
              <a:buNone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30213" indent="-323850" eaLnBrk="1">
              <a:buSzPct val="45000"/>
              <a:buFont typeface="Wingdings" pitchFamily="2" charset="2"/>
              <a:buChar char=""/>
              <a:tabLst>
                <a:tab pos="430213" algn="l"/>
                <a:tab pos="577850" algn="l"/>
                <a:tab pos="1069975" algn="l"/>
                <a:tab pos="1562100" algn="l"/>
                <a:tab pos="2054225" algn="l"/>
                <a:tab pos="2546350" algn="l"/>
                <a:tab pos="3038475" algn="l"/>
                <a:tab pos="3530600" algn="l"/>
                <a:tab pos="4022725" algn="l"/>
                <a:tab pos="4514850" algn="l"/>
                <a:tab pos="5006975" algn="l"/>
                <a:tab pos="5499100" algn="l"/>
                <a:tab pos="5991225" algn="l"/>
                <a:tab pos="6483350" algn="l"/>
                <a:tab pos="6975475" algn="l"/>
                <a:tab pos="7467600" algn="l"/>
                <a:tab pos="7959725" algn="l"/>
                <a:tab pos="8451850" algn="l"/>
                <a:tab pos="8943975" algn="l"/>
                <a:tab pos="9436100" algn="l"/>
                <a:tab pos="9928225" algn="l"/>
              </a:tabLst>
              <a:defRPr/>
            </a:pP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72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75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Moral of the story</a:t>
            </a:r>
            <a:endParaRPr lang="en-GB" altLang="nl-NL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sz="2400" dirty="0">
                <a:solidFill>
                  <a:schemeClr val="accent2"/>
                </a:solidFill>
              </a:rPr>
              <a:t>Keep it simple!</a:t>
            </a:r>
            <a:endParaRPr lang="en-US" altLang="nl-NL" sz="2400" dirty="0"/>
          </a:p>
          <a:p>
            <a:r>
              <a:rPr lang="en-US" altLang="nl-NL" sz="2400" dirty="0"/>
              <a:t>Protocols should only have </a:t>
            </a:r>
            <a:r>
              <a:rPr lang="en-US" altLang="nl-NL" sz="2400" i="1" u="sng" dirty="0">
                <a:solidFill>
                  <a:schemeClr val="accent2"/>
                </a:solidFill>
              </a:rPr>
              <a:t>one</a:t>
            </a:r>
            <a:r>
              <a:rPr lang="en-US" altLang="nl-NL" sz="2400" i="1" dirty="0">
                <a:solidFill>
                  <a:srgbClr val="FF0000"/>
                </a:solidFill>
              </a:rPr>
              <a:t>  </a:t>
            </a:r>
            <a:r>
              <a:rPr lang="en-US" altLang="nl-NL" sz="2400" dirty="0"/>
              <a:t>version/variant,                                                     namely the secure one!</a:t>
            </a:r>
          </a:p>
          <a:p>
            <a:r>
              <a:rPr lang="nl-NL" altLang="nl-NL" sz="2400" dirty="0">
                <a:solidFill>
                  <a:schemeClr val="accent2"/>
                </a:solidFill>
              </a:rPr>
              <a:t>Never </a:t>
            </a:r>
            <a:r>
              <a:rPr lang="en-GB" altLang="nl-NL" sz="2400" dirty="0">
                <a:solidFill>
                  <a:schemeClr val="accent2"/>
                </a:solidFill>
              </a:rPr>
              <a:t>assume that somebody else (</a:t>
            </a:r>
            <a:r>
              <a:rPr lang="en-GB" altLang="nl-NL" sz="2400" dirty="0" err="1">
                <a:solidFill>
                  <a:schemeClr val="accent2"/>
                </a:solidFill>
              </a:rPr>
              <a:t>eg</a:t>
            </a:r>
            <a:r>
              <a:rPr lang="en-GB" altLang="nl-NL" sz="2400" dirty="0">
                <a:solidFill>
                  <a:schemeClr val="accent2"/>
                </a:solidFill>
              </a:rPr>
              <a:t>. a vendor,  </a:t>
            </a:r>
            <a:r>
              <a:rPr lang="en-GB" altLang="nl-NL" sz="2400" dirty="0" err="1">
                <a:solidFill>
                  <a:schemeClr val="accent2"/>
                </a:solidFill>
              </a:rPr>
              <a:t>Mastercard</a:t>
            </a:r>
            <a:r>
              <a:rPr lang="en-GB" altLang="nl-NL" sz="2400" dirty="0">
                <a:solidFill>
                  <a:schemeClr val="accent2"/>
                </a:solidFill>
              </a:rPr>
              <a:t>, Visa, ...) has checked that things are secure!</a:t>
            </a:r>
            <a:endParaRPr lang="en-US" altLang="nl-NL" sz="2400" dirty="0">
              <a:solidFill>
                <a:schemeClr val="accent2"/>
              </a:solidFill>
            </a:endParaRPr>
          </a:p>
        </p:txBody>
      </p:sp>
      <p:sp>
        <p:nvSpPr>
          <p:cNvPr id="99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76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Skimming equipment </a:t>
            </a:r>
            <a:r>
              <a:rPr lang="nl-NL" altLang="nl-NL" dirty="0" err="1"/>
              <a:t>for</a:t>
            </a:r>
            <a:r>
              <a:rPr lang="nl-NL" altLang="nl-NL" dirty="0"/>
              <a:t> NS terminals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/>
              <a:t>8</a:t>
            </a:r>
          </a:p>
        </p:txBody>
      </p:sp>
      <p:pic>
        <p:nvPicPr>
          <p:cNvPr id="11270" name="Picture 5" descr="skimapparaat-klein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1189038"/>
            <a:ext cx="3722687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skimapparaat-klein3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1206500"/>
            <a:ext cx="3730625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3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 descr=" 17410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811213"/>
          </a:xfrm>
        </p:spPr>
        <p:txBody>
          <a:bodyPr/>
          <a:lstStyle/>
          <a:p>
            <a:r>
              <a:rPr lang="en-US" altLang="nl-NL" sz="2800"/>
              <a:t>Skimming in the Netherlands</a:t>
            </a:r>
          </a:p>
        </p:txBody>
      </p:sp>
      <p:sp>
        <p:nvSpPr>
          <p:cNvPr id="14339" name="Content Placeholder 2" descr=" 14339"/>
          <p:cNvSpPr>
            <a:spLocks noGrp="1"/>
          </p:cNvSpPr>
          <p:nvPr>
            <p:ph idx="1"/>
          </p:nvPr>
        </p:nvSpPr>
        <p:spPr>
          <a:xfrm>
            <a:off x="503238" y="1112838"/>
            <a:ext cx="9067800" cy="5413375"/>
          </a:xfrm>
        </p:spPr>
        <p:txBody>
          <a:bodyPr/>
          <a:lstStyle/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endParaRPr lang="en-GB" altLang="nl-NL" sz="1800" dirty="0"/>
          </a:p>
          <a:p>
            <a:pPr lvl="2">
              <a:lnSpc>
                <a:spcPct val="100000"/>
              </a:lnSpc>
              <a:defRPr/>
            </a:pPr>
            <a:endParaRPr lang="en-GB" altLang="nl-NL" sz="1800" dirty="0"/>
          </a:p>
          <a:p>
            <a:pPr lvl="2">
              <a:lnSpc>
                <a:spcPct val="100000"/>
              </a:lnSpc>
              <a:defRPr/>
            </a:pPr>
            <a:endParaRPr lang="en-GB" altLang="nl-NL" sz="1800" dirty="0"/>
          </a:p>
          <a:p>
            <a:pPr marL="914400" lvl="2" indent="0">
              <a:lnSpc>
                <a:spcPct val="100000"/>
              </a:lnSpc>
              <a:buFont typeface="Times New Roman" panose="02020603050405020304" pitchFamily="18" charset="0"/>
              <a:buNone/>
              <a:defRPr/>
            </a:pPr>
            <a:r>
              <a:rPr lang="en-GB" altLang="nl-NL" sz="1800" dirty="0"/>
              <a:t>                                                                                          </a:t>
            </a:r>
            <a:r>
              <a:rPr lang="en-US" altLang="nl-NL" sz="1200" dirty="0"/>
              <a:t>[Source: NVB/</a:t>
            </a:r>
            <a:r>
              <a:rPr lang="en-US" altLang="nl-NL" sz="1200" dirty="0" err="1"/>
              <a:t>Betaalvereniging</a:t>
            </a:r>
            <a:r>
              <a:rPr lang="en-US" altLang="nl-NL" sz="1200" dirty="0"/>
              <a:t>]</a:t>
            </a:r>
            <a:endParaRPr lang="en-US" altLang="nl-NL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nl-NL" dirty="0"/>
              <a:t> Drop due to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better </a:t>
            </a:r>
            <a:r>
              <a:rPr lang="en-US" altLang="nl-NL" dirty="0">
                <a:solidFill>
                  <a:srgbClr val="009900"/>
                </a:solidFill>
              </a:rPr>
              <a:t>monitoring, detection, and reaction    </a:t>
            </a:r>
            <a:r>
              <a:rPr lang="en-US" altLang="nl-NL" dirty="0">
                <a:solidFill>
                  <a:schemeClr val="tx1">
                    <a:lumMod val="100000"/>
                  </a:schemeClr>
                </a:solidFill>
              </a:rPr>
              <a:t>(esp. blocking cards)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 </a:t>
            </a:r>
            <a:r>
              <a:rPr lang="en-US" altLang="nl-NL" dirty="0">
                <a:solidFill>
                  <a:srgbClr val="009900"/>
                </a:solidFill>
              </a:rPr>
              <a:t>introduction of EMV </a:t>
            </a:r>
            <a:r>
              <a:rPr lang="en-US" altLang="nl-NL" dirty="0"/>
              <a:t>(2012)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nl-NL" dirty="0"/>
              <a:t> </a:t>
            </a:r>
            <a:r>
              <a:rPr lang="en-US" altLang="nl-NL" dirty="0" err="1">
                <a:solidFill>
                  <a:srgbClr val="009900"/>
                </a:solidFill>
              </a:rPr>
              <a:t>geoblocking</a:t>
            </a:r>
            <a:r>
              <a:rPr lang="en-US" altLang="nl-NL" dirty="0">
                <a:solidFill>
                  <a:srgbClr val="009900"/>
                </a:solidFill>
              </a:rPr>
              <a:t> </a:t>
            </a:r>
            <a:r>
              <a:rPr lang="en-US" altLang="nl-NL" dirty="0">
                <a:solidFill>
                  <a:schemeClr val="tx1">
                    <a:lumMod val="100000"/>
                  </a:schemeClr>
                </a:solidFill>
              </a:rPr>
              <a:t>(2013)</a:t>
            </a:r>
            <a:endParaRPr lang="en-US" altLang="nl-NL" sz="1800" dirty="0"/>
          </a:p>
          <a:p>
            <a:pPr lvl="1">
              <a:buFont typeface="Arial" pitchFamily="34" charset="0"/>
              <a:buNone/>
              <a:defRPr/>
            </a:pPr>
            <a:endParaRPr lang="en-US" altLang="nl-NL" dirty="0"/>
          </a:p>
          <a:p>
            <a:pPr lvl="1">
              <a:defRPr/>
            </a:pPr>
            <a:endParaRPr lang="en-US" altLang="nl-NL" dirty="0"/>
          </a:p>
          <a:p>
            <a:pPr>
              <a:defRPr/>
            </a:pPr>
            <a:endParaRPr lang="en-US" altLang="nl-NL" dirty="0"/>
          </a:p>
        </p:txBody>
      </p:sp>
      <p:sp>
        <p:nvSpPr>
          <p:cNvPr id="17412" name="Slide Number Placeholder 6" descr=" 174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>
              <a:lnSpc>
                <a:spcPct val="11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2pPr>
            <a:lvl3pPr>
              <a:lnSpc>
                <a:spcPct val="11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3pPr>
            <a:lvl4pPr>
              <a:lnSpc>
                <a:spcPct val="11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4pPr>
            <a:lvl5pPr>
              <a:lnSpc>
                <a:spcPct val="11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nl-NL" sz="1400"/>
              <a:t>9</a:t>
            </a:r>
          </a:p>
        </p:txBody>
      </p:sp>
      <p:pic>
        <p:nvPicPr>
          <p:cNvPr id="6" name="Picture 8" descr=" 17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75" y="482600"/>
            <a:ext cx="1143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ek 5" descr="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414207"/>
              </p:ext>
            </p:extLst>
          </p:nvPr>
        </p:nvGraphicFramePr>
        <p:xfrm>
          <a:off x="554038" y="1025525"/>
          <a:ext cx="7102474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14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DejaVu Sans"/>
        <a:cs typeface="DejaVu Sans"/>
      </a:majorFont>
      <a:minorFont>
        <a:latin typeface="Comic Sans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0">
          <a:lnSpc>
            <a:spcPct val="11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</TotalTime>
  <Words>4797</Words>
  <Application>Microsoft Office PowerPoint</Application>
  <PresentationFormat>Custom</PresentationFormat>
  <Paragraphs>829</Paragraphs>
  <Slides>76</Slides>
  <Notes>18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Arial Narrow</vt:lpstr>
      <vt:lpstr>Arial Rounded MT Bold</vt:lpstr>
      <vt:lpstr>Comic Sans MS</vt:lpstr>
      <vt:lpstr>Pieces NFI</vt:lpstr>
      <vt:lpstr>Times New Roman</vt:lpstr>
      <vt:lpstr>Wingdings</vt:lpstr>
      <vt:lpstr>Office Theme</vt:lpstr>
      <vt:lpstr>EMV</vt:lpstr>
      <vt:lpstr>Payment fraud in Netherlands  </vt:lpstr>
      <vt:lpstr>Payment fraud in Netherlands – longer term trends</vt:lpstr>
      <vt:lpstr>Overview</vt:lpstr>
      <vt:lpstr>EMV</vt:lpstr>
      <vt:lpstr>Motivation for EMV chip: skimming</vt:lpstr>
      <vt:lpstr>Skimming equipment</vt:lpstr>
      <vt:lpstr>Skimming equipment for NS terminals</vt:lpstr>
      <vt:lpstr>Skimming in the Netherlands</vt:lpstr>
      <vt:lpstr>Does EMV chip        reduce skimming?</vt:lpstr>
      <vt:lpstr>Liability shifts</vt:lpstr>
      <vt:lpstr>PowerPoint Presentation</vt:lpstr>
      <vt:lpstr>The EMV protocol suite</vt:lpstr>
      <vt:lpstr>EMV protocol phases</vt:lpstr>
      <vt:lpstr>Parameterisation using DOLs</vt:lpstr>
      <vt:lpstr> EMV key set-up</vt:lpstr>
      <vt:lpstr>II. Card Authentication: SDA</vt:lpstr>
      <vt:lpstr>II. Card Authentication: DDA</vt:lpstr>
      <vt:lpstr>II. Card Authentication: CDA</vt:lpstr>
      <vt:lpstr>II. Card Authentication</vt:lpstr>
      <vt:lpstr>III. Cardholder Verification Methods (CVMs)</vt:lpstr>
      <vt:lpstr>Cardholder Verification Methods (CVM)</vt:lpstr>
      <vt:lpstr>conditions for applying specific CVM method</vt:lpstr>
      <vt:lpstr>V. Transaction</vt:lpstr>
      <vt:lpstr>V. Transaction</vt:lpstr>
      <vt:lpstr>EMV limitations &amp; troubles…</vt:lpstr>
      <vt:lpstr>Man-in-the-Middle attacks</vt:lpstr>
      <vt:lpstr>Already discussed</vt:lpstr>
      <vt:lpstr>3. Backwards compatibility...</vt:lpstr>
      <vt:lpstr>4. Offline PIN: spot the security problem!</vt:lpstr>
      <vt:lpstr>4. Offline PIN: spot the security problem!</vt:lpstr>
      <vt:lpstr>Criminal use of this ‘PIN OK’ attack</vt:lpstr>
      <vt:lpstr>5. Rollback to unencrypted PIN                    </vt:lpstr>
      <vt:lpstr>6. Bad random number generation</vt:lpstr>
      <vt:lpstr>Stealing PIN codes using infrared?</vt:lpstr>
      <vt:lpstr>Stealing PIN codes using infrared?</vt:lpstr>
      <vt:lpstr>Inferring PIN code from (covered) hand movements</vt:lpstr>
      <vt:lpstr>Contactless payments</vt:lpstr>
      <vt:lpstr>Contactless EMV</vt:lpstr>
      <vt:lpstr>Security challenge with mobile phones</vt:lpstr>
      <vt:lpstr>Security &amp; privacy worries </vt:lpstr>
      <vt:lpstr>Passive  attacks on contactless cards</vt:lpstr>
      <vt:lpstr>Active  attacks on contactless cards</vt:lpstr>
      <vt:lpstr>Active relay attack on EMV contactless</vt:lpstr>
      <vt:lpstr>Risks of PIN-less contactless payments?</vt:lpstr>
      <vt:lpstr>Some flaws our students found  </vt:lpstr>
      <vt:lpstr>EMV contactless: Backwards compatibility </vt:lpstr>
      <vt:lpstr>Formalising &amp; Verifying EMV</vt:lpstr>
      <vt:lpstr>Complexity of the EMV specs</vt:lpstr>
      <vt:lpstr>Problem: complexity</vt:lpstr>
      <vt:lpstr>Formalising EMV ?</vt:lpstr>
      <vt:lpstr>Formalisation of EMV  </vt:lpstr>
      <vt:lpstr>Formalisation of EMV in F#</vt:lpstr>
      <vt:lpstr>Part of EMV model: DDA </vt:lpstr>
      <vt:lpstr>Analysis of the F# model</vt:lpstr>
      <vt:lpstr>Properties checked with ProVerif</vt:lpstr>
      <vt:lpstr>EMV-CAP</vt:lpstr>
      <vt:lpstr>EMV CAP protocol</vt:lpstr>
      <vt:lpstr>Limitations of EMV-CAP</vt:lpstr>
      <vt:lpstr>Internet banking fraud in Netherlands (millions euro)</vt:lpstr>
      <vt:lpstr>Example attack on internet banking (1)</vt:lpstr>
      <vt:lpstr>Example attack on internet banking (2)</vt:lpstr>
      <vt:lpstr>Protocol flaw in EMV-CAP Mode 2</vt:lpstr>
      <vt:lpstr>Example attack on internet banking (3)</vt:lpstr>
      <vt:lpstr>Motivation for USB cable</vt:lpstr>
      <vt:lpstr>Motivation for USB cable</vt:lpstr>
      <vt:lpstr>Rabo Scanner</vt:lpstr>
      <vt:lpstr>Analysis of e.dentifier: first observation</vt:lpstr>
      <vt:lpstr>Reverse-Engineered Protocol</vt:lpstr>
      <vt:lpstr>Reverse-Engineered Protocol</vt:lpstr>
      <vt:lpstr>Attack!</vt:lpstr>
      <vt:lpstr>Problem with Todos/Gemalto e.dentifier2</vt:lpstr>
      <vt:lpstr>Conclusions</vt:lpstr>
      <vt:lpstr>Conclusions about EMV &amp; banking world</vt:lpstr>
      <vt:lpstr>Conclusions about the banking world</vt:lpstr>
      <vt:lpstr>Moral of the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EMV - an outsider's view  Erik Poll  Radboud Universiteit Nijmegen</dc:title>
  <dc:creator>Erik Poll</dc:creator>
  <cp:lastModifiedBy>Poll, E. (Erik)</cp:lastModifiedBy>
  <cp:revision>364</cp:revision>
  <cp:lastPrinted>1601-01-01T00:00:00Z</cp:lastPrinted>
  <dcterms:created xsi:type="dcterms:W3CDTF">2010-06-15T07:46:33Z</dcterms:created>
  <dcterms:modified xsi:type="dcterms:W3CDTF">2025-02-15T12:47:53Z</dcterms:modified>
</cp:coreProperties>
</file>