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508" r:id="rId4"/>
    <p:sldId id="523" r:id="rId5"/>
    <p:sldId id="510" r:id="rId6"/>
    <p:sldId id="507" r:id="rId7"/>
    <p:sldId id="515" r:id="rId8"/>
    <p:sldId id="511" r:id="rId9"/>
    <p:sldId id="512" r:id="rId10"/>
    <p:sldId id="524" r:id="rId11"/>
    <p:sldId id="526" r:id="rId12"/>
    <p:sldId id="525" r:id="rId13"/>
    <p:sldId id="527" r:id="rId14"/>
    <p:sldId id="513" r:id="rId15"/>
    <p:sldId id="516" r:id="rId16"/>
    <p:sldId id="517" r:id="rId17"/>
    <p:sldId id="519" r:id="rId18"/>
    <p:sldId id="528" r:id="rId19"/>
    <p:sldId id="534" r:id="rId20"/>
    <p:sldId id="535" r:id="rId21"/>
    <p:sldId id="552" r:id="rId22"/>
    <p:sldId id="551" r:id="rId23"/>
    <p:sldId id="536" r:id="rId24"/>
    <p:sldId id="549" r:id="rId25"/>
    <p:sldId id="550" r:id="rId26"/>
    <p:sldId id="538" r:id="rId27"/>
    <p:sldId id="541" r:id="rId28"/>
    <p:sldId id="539" r:id="rId29"/>
    <p:sldId id="540" r:id="rId30"/>
    <p:sldId id="514" r:id="rId31"/>
    <p:sldId id="529" r:id="rId32"/>
    <p:sldId id="542" r:id="rId33"/>
    <p:sldId id="533" r:id="rId34"/>
    <p:sldId id="544" r:id="rId35"/>
    <p:sldId id="545" r:id="rId36"/>
    <p:sldId id="546" r:id="rId37"/>
    <p:sldId id="530" r:id="rId38"/>
    <p:sldId id="531" r:id="rId39"/>
    <p:sldId id="547" r:id="rId40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0000"/>
    <a:srgbClr val="006600"/>
    <a:srgbClr val="FF9900"/>
    <a:srgbClr val="FF6600"/>
    <a:srgbClr val="FFFFCC"/>
    <a:srgbClr val="FFCC00"/>
    <a:srgbClr val="FFFF99"/>
    <a:srgbClr val="66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>
      <p:cViewPr varScale="1">
        <p:scale>
          <a:sx n="70" d="100"/>
          <a:sy n="70" d="100"/>
        </p:scale>
        <p:origin x="1048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8743D8D-B383-407E-B305-F734D40BF4E7}" type="datetimeFigureOut">
              <a:rPr lang="en-GB">
                <a:latin typeface="Arial Rounded MT Bold" panose="020F0704030504030204" pitchFamily="34" charset="0"/>
              </a:rPr>
              <a:pPr>
                <a:defRPr/>
              </a:pPr>
              <a:t>05/10/2018</a:t>
            </a:fld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91BD8FA-2A2B-4437-B358-28625BCFC453}" type="slidenum">
              <a:rPr lang="en-GB" altLang="nl-NL">
                <a:latin typeface="Arial Rounded MT Bold" panose="020F0704030504030204" pitchFamily="34" charset="0"/>
              </a:rPr>
              <a:pPr>
                <a:defRPr/>
              </a:pPr>
              <a:t>‹nr.›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5938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9B11392-17C7-43A2-9174-46EA27F88E07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96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589B20-7DB5-40F7-9A4B-BD018678CE33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92451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2281B0-93E4-4A7F-A98F-28B3F66A80BF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90776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6B02B3-7CC3-4DAB-A1D6-61969310963A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08156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AB8666-8095-4474-94F8-048B87CF6895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5319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1406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863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6549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C230-21FF-44A4-9AAD-1C1D30A8417D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590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4446-1146-492B-891B-4917982AD882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1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1288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867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8" y="260648"/>
            <a:ext cx="7761288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761288" cy="2304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17033"/>
            <a:ext cx="7761288" cy="23678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210F-E187-462D-9A5A-A06FF233235A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224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6225"/>
            <a:ext cx="7761288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4745"/>
            <a:ext cx="7761288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the outline text format</a:t>
            </a:r>
          </a:p>
          <a:p>
            <a:pPr lvl="1"/>
            <a:r>
              <a:rPr lang="en-GB" altLang="nl-NL" dirty="0" smtClean="0"/>
              <a:t>Second Outline Level</a:t>
            </a:r>
          </a:p>
          <a:p>
            <a:pPr lvl="2"/>
            <a:r>
              <a:rPr lang="en-GB" altLang="nl-NL" dirty="0" smtClean="0"/>
              <a:t>Third Outline Level</a:t>
            </a:r>
          </a:p>
          <a:p>
            <a:pPr lvl="3"/>
            <a:r>
              <a:rPr lang="en-GB" altLang="nl-NL" dirty="0" smtClean="0"/>
              <a:t>Fourth Outline Level</a:t>
            </a:r>
          </a:p>
          <a:p>
            <a:pPr lvl="4"/>
            <a:r>
              <a:rPr lang="en-GB" altLang="nl-NL" dirty="0" smtClean="0"/>
              <a:t>Fifth Outline Level</a:t>
            </a:r>
          </a:p>
          <a:p>
            <a:pPr lvl="4"/>
            <a:r>
              <a:rPr lang="en-GB" altLang="nl-NL" dirty="0" smtClean="0"/>
              <a:t>Sixth Outline Level</a:t>
            </a:r>
          </a:p>
          <a:p>
            <a:pPr lvl="4"/>
            <a:r>
              <a:rPr lang="en-GB" altLang="nl-NL" dirty="0" smtClean="0"/>
              <a:t>Seventh Outline Level</a:t>
            </a:r>
          </a:p>
          <a:p>
            <a:pPr lvl="4"/>
            <a:r>
              <a:rPr lang="en-GB" altLang="nl-NL" dirty="0" smtClean="0"/>
              <a:t>Eighth Outline Level</a:t>
            </a:r>
          </a:p>
          <a:p>
            <a:pPr lvl="4"/>
            <a:r>
              <a:rPr lang="en-GB" altLang="nl-NL" dirty="0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90586BA-BC27-4D33-B03C-01CAD134E49D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5pPr>
      <a:lvl6pPr marL="25146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1214438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000" dirty="0" smtClean="0"/>
              <a:t>Software Security</a:t>
            </a:r>
            <a:br>
              <a:rPr lang="en-GB" altLang="nl-NL" sz="2000" dirty="0" smtClean="0"/>
            </a:br>
            <a:r>
              <a:rPr lang="en-GB" altLang="nl-NL" sz="2000" dirty="0" smtClean="0"/>
              <a:t>                             </a:t>
            </a:r>
            <a:r>
              <a:rPr lang="en-GB" altLang="nl-NL" sz="3600" dirty="0" smtClean="0"/>
              <a:t>problems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505200"/>
            <a:ext cx="6400800" cy="27781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>
              <a:solidFill>
                <a:srgbClr val="00990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dirty="0" smtClean="0">
                <a:solidFill>
                  <a:srgbClr val="009900"/>
                </a:solidFill>
              </a:rPr>
              <a:t>Erik Poll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2000" dirty="0" smtClean="0">
                <a:solidFill>
                  <a:srgbClr val="3333CC"/>
                </a:solidFill>
              </a:rPr>
              <a:t>Digital Security group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2000" dirty="0" err="1" smtClean="0"/>
              <a:t>Radboud</a:t>
            </a:r>
            <a:r>
              <a:rPr lang="en-GB" altLang="nl-NL" sz="2000" dirty="0" smtClean="0"/>
              <a:t> University Nijmegen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3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sz="1400" dirty="0" smtClean="0"/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/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45125"/>
            <a:ext cx="2419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3"/>
          <a:stretch/>
        </p:blipFill>
        <p:spPr>
          <a:xfrm>
            <a:off x="2915816" y="1785938"/>
            <a:ext cx="1428949" cy="6216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dirty="0" smtClean="0"/>
              <a:t>Example problem with complex format</a:t>
            </a:r>
            <a:endParaRPr lang="en-GB" altLang="nl-NL" sz="24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Bulletin MS04-028                                         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</a:t>
            </a:r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Overrun in JPEG Processing (GDI+) Could Allow Code </a:t>
            </a:r>
            <a:r>
              <a:rPr lang="en-US" sz="1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Execution                                                                                      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Vulnerability:</a:t>
            </a:r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Remote Code Execution                                                   </a:t>
            </a:r>
            <a:endParaRPr lang="en-US" sz="1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Severity Rating: </a:t>
            </a:r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                               </a:t>
            </a:r>
            <a:r>
              <a:rPr lang="en-US" sz="1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</a:p>
          <a:p>
            <a:pPr marL="414726" indent="-414726"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rgbClr val="009900"/>
                </a:solidFill>
              </a:rPr>
              <a:t>      </a:t>
            </a:r>
          </a:p>
          <a:p>
            <a:pPr marL="414726" indent="-414726"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Problem occurs with </a:t>
            </a:r>
            <a:r>
              <a:rPr lang="en-US" sz="1800" dirty="0" smtClean="0">
                <a:solidFill>
                  <a:srgbClr val="009900"/>
                </a:solidFill>
              </a:rPr>
              <a:t>a </a:t>
            </a:r>
            <a:r>
              <a:rPr lang="en-US" sz="1800" dirty="0">
                <a:solidFill>
                  <a:srgbClr val="009900"/>
                </a:solidFill>
              </a:rPr>
              <a:t>zero </a:t>
            </a:r>
            <a:r>
              <a:rPr lang="en-US" sz="1800" dirty="0" smtClean="0">
                <a:solidFill>
                  <a:srgbClr val="009900"/>
                </a:solidFill>
              </a:rPr>
              <a:t>length </a:t>
            </a:r>
            <a:r>
              <a:rPr lang="en-US" sz="1800" dirty="0">
                <a:solidFill>
                  <a:srgbClr val="009900"/>
                </a:solidFill>
              </a:rPr>
              <a:t>comment field, without content. </a:t>
            </a:r>
            <a:endParaRPr lang="en-US" sz="1800" dirty="0" smtClean="0">
              <a:solidFill>
                <a:srgbClr val="009900"/>
              </a:solidFill>
            </a:endParaRPr>
          </a:p>
          <a:p>
            <a:pPr marL="414726" indent="-414726">
              <a:buFont typeface="Times New Roman" panose="02020603050405020304" pitchFamily="18" charset="0"/>
              <a:buNone/>
              <a:defRPr/>
            </a:pPr>
            <a:endParaRPr lang="en-US" sz="1633" b="1" dirty="0">
              <a:solidFill>
                <a:srgbClr val="009900"/>
              </a:solidFill>
            </a:endParaRPr>
          </a:p>
          <a:p>
            <a:pPr marL="414726" indent="-414726"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uffer overflow in image processing is an ideal attack vector!   </a:t>
            </a:r>
          </a:p>
          <a:p>
            <a:pPr marL="414726" indent="-414726"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v</a:t>
            </a:r>
            <a:r>
              <a:rPr lang="en-US" sz="1800" dirty="0" smtClean="0">
                <a:solidFill>
                  <a:schemeClr val="tx1"/>
                </a:solidFill>
              </a:rPr>
              <a:t>ictim only has to view an image (in email or on webpage) to get infected, and impact is high (namely remote code execution)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280994" indent="-207363" defTabSz="446407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695720" indent="-207363" defTabSz="446407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110446" indent="-207363" defTabSz="446407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525172" indent="-207363" defTabSz="446407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814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fld id="{428B24AC-353E-4B47-A882-4EF6426D32A1}" type="slidenum">
              <a:rPr lang="en-US" altLang="nl-NL" sz="1270">
                <a:latin typeface="Comic Sans MS" panose="030F0702030302020204" pitchFamily="66" charset="0"/>
              </a:rPr>
              <a:pPr>
                <a:spcAft>
                  <a:spcPct val="0"/>
                </a:spcAft>
                <a:buFont typeface="Times New Roman" panose="02020603050405020304" pitchFamily="18" charset="0"/>
                <a:buNone/>
                <a:defRPr/>
              </a:pPr>
              <a:t>10</a:t>
            </a:fld>
            <a:endParaRPr lang="en-US" altLang="nl-NL" sz="127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smtClean="0"/>
              <a:t>Even in ‘safe’ </a:t>
            </a:r>
            <a:r>
              <a:rPr lang="nl-NL" altLang="nl-NL" sz="2400" dirty="0" err="1" smtClean="0"/>
              <a:t>programming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languages</a:t>
            </a:r>
            <a:endParaRPr lang="nl-NL" altLang="nl-NL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sz="1800" dirty="0" err="1" smtClean="0">
                <a:solidFill>
                  <a:schemeClr val="accent2"/>
                </a:solidFill>
              </a:rPr>
              <a:t>OpenJDK</a:t>
            </a:r>
            <a:r>
              <a:rPr lang="nl-NL" sz="1800" dirty="0">
                <a:solidFill>
                  <a:schemeClr val="accent2"/>
                </a:solidFill>
              </a:rPr>
              <a:t>: JPEG decoder input stream </a:t>
            </a:r>
            <a:r>
              <a:rPr lang="nl-NL" sz="1800" dirty="0" smtClean="0">
                <a:solidFill>
                  <a:schemeClr val="accent2"/>
                </a:solidFill>
              </a:rPr>
              <a:t>handling </a:t>
            </a:r>
            <a:r>
              <a:rPr lang="nl-NL" sz="1600" dirty="0" smtClean="0">
                <a:solidFill>
                  <a:schemeClr val="accent2"/>
                </a:solidFill>
              </a:rPr>
              <a:t>[CVE-2014-2421</a:t>
            </a:r>
            <a:r>
              <a:rPr lang="nl-NL" sz="1600" dirty="0">
                <a:solidFill>
                  <a:schemeClr val="accent2"/>
                </a:solidFill>
              </a:rPr>
              <a:t>]</a:t>
            </a:r>
            <a:endParaRPr lang="nl-NL" sz="1600" dirty="0" smtClean="0">
              <a:solidFill>
                <a:schemeClr val="accent2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400" dirty="0" smtClean="0">
                <a:solidFill>
                  <a:schemeClr val="accent2"/>
                </a:solidFill>
              </a:rPr>
              <a:t> </a:t>
            </a:r>
            <a:r>
              <a:rPr lang="nl-NL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vulnerability in Oracle Java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 unauthenticated, remote attacker to execute arbitrary code on a targeted system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vulnerability is due to </a:t>
            </a:r>
            <a:r>
              <a:rPr lang="en-US" sz="14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improper bounds checks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when the affected software parses certain JPEG images. An attacker could exploit this vulnerability by persuading a user to open a malicious web page or crafted malicious file that contains a crafted JPEG image. An exploit could allow the attacker to conduct </a:t>
            </a:r>
            <a:r>
              <a:rPr lang="en-US" sz="14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buffer overflow attack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execute arbitrary code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on the system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following Oracle products are </a:t>
            </a:r>
            <a:r>
              <a:rPr lang="nl-N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vulnerable: Java SE 8, SE 7u51, SE 6u71, SE 5.0u61, Java </a:t>
            </a:r>
            <a:r>
              <a:rPr lang="nl-NL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JavaFX</a:t>
            </a:r>
            <a:r>
              <a:rPr lang="nl-N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2.2.51, Java </a:t>
            </a: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 Embedded </a:t>
            </a:r>
            <a:r>
              <a:rPr lang="nl-N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7u51”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600" i="1" dirty="0" smtClean="0">
                <a:cs typeface="Arial" panose="020B0604020202020204" pitchFamily="34" charset="0"/>
              </a:rPr>
              <a:t>How is </a:t>
            </a:r>
            <a:r>
              <a:rPr lang="nl-NL" sz="1600" i="1" dirty="0" err="1" smtClean="0">
                <a:cs typeface="Arial" panose="020B0604020202020204" pitchFamily="34" charset="0"/>
              </a:rPr>
              <a:t>this</a:t>
            </a:r>
            <a:r>
              <a:rPr lang="nl-NL" sz="1600" i="1" dirty="0" smtClean="0"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cs typeface="Arial" panose="020B0604020202020204" pitchFamily="34" charset="0"/>
              </a:rPr>
              <a:t>possible</a:t>
            </a:r>
            <a:r>
              <a:rPr lang="nl-NL" sz="1600" i="1" dirty="0" smtClean="0">
                <a:cs typeface="Arial" panose="020B0604020202020204" pitchFamily="34" charset="0"/>
              </a:rPr>
              <a:t> in a </a:t>
            </a:r>
            <a:r>
              <a:rPr lang="nl-NL" sz="1600" i="1" dirty="0" err="1" smtClean="0">
                <a:cs typeface="Arial" panose="020B0604020202020204" pitchFamily="34" charset="0"/>
              </a:rPr>
              <a:t>library</a:t>
            </a:r>
            <a:r>
              <a:rPr lang="nl-NL" sz="1600" i="1" dirty="0" smtClean="0">
                <a:cs typeface="Arial" panose="020B0604020202020204" pitchFamily="34" charset="0"/>
              </a:rPr>
              <a:t> of a safe </a:t>
            </a:r>
            <a:r>
              <a:rPr lang="nl-NL" sz="1600" i="1" dirty="0" err="1" smtClean="0">
                <a:cs typeface="Arial" panose="020B0604020202020204" pitchFamily="34" charset="0"/>
              </a:rPr>
              <a:t>programming</a:t>
            </a:r>
            <a:r>
              <a:rPr lang="nl-NL" sz="1600" i="1" dirty="0" smtClean="0"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cs typeface="Arial" panose="020B0604020202020204" pitchFamily="34" charset="0"/>
              </a:rPr>
              <a:t>language</a:t>
            </a:r>
            <a:r>
              <a:rPr lang="nl-NL" sz="1600" i="1" dirty="0" smtClean="0">
                <a:cs typeface="Arial" panose="020B0604020202020204" pitchFamily="34" charset="0"/>
              </a:rPr>
              <a:t> like Java?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600" dirty="0" smtClean="0">
                <a:cs typeface="Arial" panose="020B0604020202020204" pitchFamily="34" charset="0"/>
              </a:rPr>
              <a:t>   Native code in </a:t>
            </a:r>
            <a:r>
              <a:rPr lang="nl-NL" sz="1600" dirty="0" err="1" smtClean="0">
                <a:cs typeface="Arial" panose="020B0604020202020204" pitchFamily="34" charset="0"/>
              </a:rPr>
              <a:t>graphics</a:t>
            </a:r>
            <a:r>
              <a:rPr lang="nl-NL" sz="1600" dirty="0" smtClean="0"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cs typeface="Arial" panose="020B0604020202020204" pitchFamily="34" charset="0"/>
              </a:rPr>
              <a:t>library</a:t>
            </a:r>
            <a:endParaRPr lang="nl-NL" sz="1600" dirty="0" smtClean="0">
              <a:cs typeface="Arial" panose="020B060402020202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600" i="1" dirty="0" err="1" smtClean="0">
                <a:cs typeface="Arial" panose="020B0604020202020204" pitchFamily="34" charset="0"/>
              </a:rPr>
              <a:t>Why</a:t>
            </a:r>
            <a:r>
              <a:rPr lang="nl-NL" sz="1600" i="1" dirty="0" smtClean="0">
                <a:cs typeface="Arial" panose="020B0604020202020204" pitchFamily="34" charset="0"/>
              </a:rPr>
              <a:t> do </a:t>
            </a:r>
            <a:r>
              <a:rPr lang="nl-NL" sz="1600" i="1" dirty="0" err="1" smtClean="0">
                <a:cs typeface="Arial" panose="020B0604020202020204" pitchFamily="34" charset="0"/>
              </a:rPr>
              <a:t>people</a:t>
            </a:r>
            <a:r>
              <a:rPr lang="nl-NL" sz="1600" i="1" dirty="0" smtClean="0"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cs typeface="Arial" panose="020B0604020202020204" pitchFamily="34" charset="0"/>
              </a:rPr>
              <a:t>use</a:t>
            </a:r>
            <a:r>
              <a:rPr lang="nl-NL" sz="1600" i="1" dirty="0" smtClean="0">
                <a:cs typeface="Arial" panose="020B0604020202020204" pitchFamily="34" charset="0"/>
              </a:rPr>
              <a:t> native code here?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600" dirty="0" smtClean="0">
                <a:cs typeface="Arial" panose="020B0604020202020204" pitchFamily="34" charset="0"/>
              </a:rPr>
              <a:t>    Efficiency…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1600" dirty="0"/>
          </a:p>
          <a:p>
            <a:pPr>
              <a:defRPr/>
            </a:pPr>
            <a:endParaRPr lang="nl-NL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E3676F-62A7-4053-B881-1B10BD37264B}" type="slidenum">
              <a:rPr lang="en-US" altLang="nl-NL" smtClean="0"/>
              <a:pPr/>
              <a:t>11</a:t>
            </a:fld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6155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Countermeasure</a:t>
            </a:r>
            <a:endParaRPr lang="en-GB" sz="2400" dirty="0"/>
          </a:p>
        </p:txBody>
      </p:sp>
      <p:pic>
        <p:nvPicPr>
          <p:cNvPr id="92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0" y="1116013"/>
            <a:ext cx="7011387" cy="4968875"/>
          </a:xfrm>
        </p:spPr>
      </p:pic>
      <p:sp>
        <p:nvSpPr>
          <p:cNvPr id="9219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7F7F4B2-D8F0-42A7-99E8-2171CD9B9343}" type="slidenum">
              <a:rPr lang="en-US" altLang="nl-NL" smtClean="0"/>
              <a:pPr/>
              <a:t>12</a:t>
            </a:fld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773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smtClean="0"/>
              <a:t>Complex input formats</a:t>
            </a: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706" y="1081720"/>
            <a:ext cx="5011594" cy="3815630"/>
          </a:xfrm>
        </p:spPr>
      </p:pic>
      <p:sp>
        <p:nvSpPr>
          <p:cNvPr id="13316" name="Slide Number Placeholder 1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8491603-5AF6-47C9-B9FE-C6A1AA54024D}" type="slidenum">
              <a:rPr lang="en-GB" altLang="nl-NL" smtClean="0"/>
              <a:pPr/>
              <a:t>13</a:t>
            </a:fld>
            <a:endParaRPr lang="en-GB" altLang="nl-NL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6050406" y="3523545"/>
            <a:ext cx="239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</a:t>
            </a:r>
            <a:r>
              <a:rPr lang="en-GB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xample dangerous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SMS text message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r="29423" b="20214"/>
          <a:stretch/>
        </p:blipFill>
        <p:spPr>
          <a:xfrm>
            <a:off x="5618227" y="1626720"/>
            <a:ext cx="3054934" cy="169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685800" y="5212213"/>
            <a:ext cx="6722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Different characters sets or characters encoding, </a:t>
            </a:r>
          </a:p>
          <a:p>
            <a:r>
              <a:rPr lang="en-GB" sz="1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are a constant source of problems.</a:t>
            </a:r>
          </a:p>
          <a:p>
            <a:r>
              <a:rPr lang="en-GB" sz="1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Many input formats rely on underlying notion of characters.</a:t>
            </a:r>
            <a:endParaRPr lang="en-GB" sz="18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77" dirty="0"/>
              <a:t>Even processing simple input languages can go wrong</a:t>
            </a:r>
            <a:endParaRPr lang="en-GB" altLang="en-US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 smtClean="0"/>
              <a:t>Sending an extended length APDU can crash a contactless payment terminal.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414726" lvl="1" indent="0">
              <a:buNone/>
              <a:defRPr/>
            </a:pPr>
            <a:endParaRPr lang="en-GB" sz="1451" dirty="0"/>
          </a:p>
          <a:p>
            <a:pPr marL="414726" lvl="1" indent="0">
              <a:buNone/>
              <a:defRPr/>
            </a:pPr>
            <a:endParaRPr lang="en-GB" sz="1451" dirty="0"/>
          </a:p>
          <a:p>
            <a:pPr marL="414726" lvl="1" indent="0">
              <a:buNone/>
              <a:defRPr/>
            </a:pPr>
            <a:r>
              <a:rPr lang="en-GB" sz="1451" dirty="0"/>
              <a:t>[Jordi van den </a:t>
            </a:r>
            <a:r>
              <a:rPr lang="en-GB" sz="1451" dirty="0" err="1"/>
              <a:t>Breekel</a:t>
            </a:r>
            <a:r>
              <a:rPr lang="en-GB" sz="1451" dirty="0"/>
              <a:t>, </a:t>
            </a:r>
            <a:r>
              <a:rPr lang="en-US" sz="1451" dirty="0"/>
              <a:t>A security evaluation and proof-of-concept relay attack on Dutch EMV contactless transactions, MSc thesis, 2014]</a:t>
            </a:r>
            <a:endParaRPr lang="en-GB" sz="145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21509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6A37FC1-3263-4CFB-AF6E-D8A8A18CACBD}" type="slidenum">
              <a:rPr lang="en-US" altLang="nl-NL" smtClean="0"/>
              <a:pPr/>
              <a:t>14</a:t>
            </a:fld>
            <a:endParaRPr lang="en-US" altLang="nl-NL" smtClean="0"/>
          </a:p>
        </p:txBody>
      </p:sp>
      <p:pic>
        <p:nvPicPr>
          <p:cNvPr id="21510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01" y="1977481"/>
            <a:ext cx="3083040" cy="205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540320" cy="110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Exploiting features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(caused by expressivity)</a:t>
            </a:r>
            <a:endParaRPr lang="en-GB" sz="20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0699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Word &amp; Excel &amp; …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832" y="1124994"/>
            <a:ext cx="7761288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Favourite attack vector for attackers:</a:t>
            </a:r>
          </a:p>
          <a:p>
            <a:r>
              <a:rPr lang="en-GB" dirty="0" err="1" smtClean="0">
                <a:solidFill>
                  <a:schemeClr val="accent2"/>
                </a:solidFill>
              </a:rPr>
              <a:t>Powershell</a:t>
            </a:r>
            <a:r>
              <a:rPr lang="en-GB" dirty="0" smtClean="0">
                <a:solidFill>
                  <a:schemeClr val="accent2"/>
                </a:solidFill>
              </a:rPr>
              <a:t> macros in Word &amp; Excel document!</a:t>
            </a:r>
          </a:p>
          <a:p>
            <a:r>
              <a:rPr lang="en-GB" i="1" dirty="0" smtClean="0"/>
              <a:t>Why?  </a:t>
            </a:r>
            <a:r>
              <a:rPr lang="en-GB" dirty="0" smtClean="0"/>
              <a:t>No need to craft complex shell code to exploit </a:t>
            </a:r>
            <a:r>
              <a:rPr lang="en-GB" dirty="0" smtClean="0">
                <a:solidFill>
                  <a:srgbClr val="339933"/>
                </a:solidFill>
              </a:rPr>
              <a:t>bugs</a:t>
            </a:r>
            <a:r>
              <a:rPr lang="en-GB" dirty="0" smtClean="0"/>
              <a:t>, simply write a macro to exploit </a:t>
            </a:r>
            <a:r>
              <a:rPr lang="en-GB" dirty="0" smtClean="0">
                <a:solidFill>
                  <a:srgbClr val="339933"/>
                </a:solidFill>
              </a:rPr>
              <a:t>features</a:t>
            </a:r>
            <a:r>
              <a:rPr lang="en-GB" dirty="0" smtClean="0"/>
              <a:t>!</a:t>
            </a:r>
          </a:p>
          <a:p>
            <a:pPr lvl="1"/>
            <a:endParaRPr lang="en-GB" dirty="0"/>
          </a:p>
          <a:p>
            <a:r>
              <a:rPr lang="en-GB" sz="1800" dirty="0" smtClean="0"/>
              <a:t>Also without macros using Windows DDE </a:t>
            </a:r>
            <a:r>
              <a:rPr lang="en-GB" sz="1600" dirty="0" smtClean="0"/>
              <a:t>(Dynamic Data Exchange) </a:t>
            </a:r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marL="457200" lvl="1" indent="0">
              <a:buNone/>
            </a:pPr>
            <a:endParaRPr lang="en-GB" sz="1800" dirty="0" smtClean="0"/>
          </a:p>
          <a:p>
            <a:r>
              <a:rPr lang="en-US" sz="1800" dirty="0" smtClean="0"/>
              <a:t>Also possible using emails in Outlook </a:t>
            </a:r>
            <a:r>
              <a:rPr lang="en-US" sz="1800" dirty="0"/>
              <a:t>Rich Text Format </a:t>
            </a:r>
            <a:r>
              <a:rPr lang="en-US" sz="1800" dirty="0" smtClean="0"/>
              <a:t>(RTF)</a:t>
            </a:r>
            <a:endParaRPr lang="en-GB" sz="1800" dirty="0"/>
          </a:p>
          <a:p>
            <a:pPr marL="457200" lvl="1" indent="0">
              <a:buNone/>
            </a:pPr>
            <a:r>
              <a:rPr lang="en-GB" sz="1800" dirty="0" smtClean="0"/>
              <a:t>             </a:t>
            </a:r>
            <a:r>
              <a:rPr lang="en-GB" sz="1400" dirty="0" smtClean="0"/>
              <a:t>https://sensepost.com/blog/2017/macro-less-code-exec-in-msword/</a:t>
            </a:r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200" dirty="0"/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16</a:t>
            </a:fld>
            <a:endParaRPr lang="en-GB" alt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8720" b="1547"/>
          <a:stretch/>
        </p:blipFill>
        <p:spPr>
          <a:xfrm>
            <a:off x="3419872" y="3605066"/>
            <a:ext cx="378372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DDE warnings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 smtClean="0"/>
              <a:t>Microsoft considers DDE a feature, and not a bug, but did file a security advisory data autumn 2017</a:t>
            </a: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17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50000" r="14563" b="19744"/>
          <a:stretch/>
        </p:blipFill>
        <p:spPr>
          <a:xfrm>
            <a:off x="2699792" y="3284984"/>
            <a:ext cx="4786966" cy="13762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998" r="4326" b="23327"/>
          <a:stretch/>
        </p:blipFill>
        <p:spPr>
          <a:xfrm>
            <a:off x="1115616" y="1319592"/>
            <a:ext cx="5544616" cy="1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&amp; zip bombs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Some input formats enable  Denial-of-Service attacks </a:t>
            </a:r>
            <a:endParaRPr lang="en-GB" dirty="0" smtClean="0">
              <a:solidFill>
                <a:srgbClr val="006600"/>
              </a:solidFill>
            </a:endParaRPr>
          </a:p>
          <a:p>
            <a:r>
              <a:rPr lang="en-GB" sz="1800" dirty="0"/>
              <a:t>a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zip bomb </a:t>
            </a:r>
            <a:r>
              <a:rPr lang="en-GB" sz="1800" dirty="0" smtClean="0"/>
              <a:t>(aka </a:t>
            </a:r>
            <a:r>
              <a:rPr lang="en-GB" sz="1800" dirty="0" smtClean="0">
                <a:solidFill>
                  <a:schemeClr val="accent2"/>
                </a:solidFill>
              </a:rPr>
              <a:t>zip-of-death</a:t>
            </a:r>
            <a:r>
              <a:rPr lang="en-GB" sz="1800" dirty="0" smtClean="0"/>
              <a:t>) is a small zip file of 40 KB that explodes to 4 GB when unzipped</a:t>
            </a:r>
          </a:p>
          <a:p>
            <a:r>
              <a:rPr lang="en-GB" sz="1800" dirty="0" smtClean="0"/>
              <a:t>an </a:t>
            </a:r>
            <a:r>
              <a:rPr lang="en-GB" sz="1800" dirty="0" smtClean="0">
                <a:solidFill>
                  <a:schemeClr val="accent2"/>
                </a:solidFill>
              </a:rPr>
              <a:t>XML bomb </a:t>
            </a:r>
            <a:r>
              <a:rPr lang="en-GB" sz="1800" dirty="0" smtClean="0"/>
              <a:t>is a small XML file of 1 KB that explodes to 3 GB when XML parser expands recursive definitions (as part of </a:t>
            </a:r>
            <a:r>
              <a:rPr lang="en-GB" sz="1800" dirty="0" err="1" smtClean="0">
                <a:solidFill>
                  <a:srgbClr val="339933"/>
                </a:solidFill>
              </a:rPr>
              <a:t>canonicalisation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aka billions laughs attack, as the original attack used the string LOL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marL="5715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Moral: any CPU cycles spent or any memory used in processing input (before the input has been validated) pose a security risk!</a:t>
            </a:r>
          </a:p>
          <a:p>
            <a:endParaRPr lang="en-GB" dirty="0"/>
          </a:p>
          <a:p>
            <a:pPr marL="5715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7032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attacks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Exploiting functionality of some back-end services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OS command injection 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Path traversal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SQL injection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HTML injection (incl. XSS) 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Format string attacks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LDAP injection</a:t>
            </a:r>
          </a:p>
          <a:p>
            <a:pPr>
              <a:lnSpc>
                <a:spcPct val="100000"/>
              </a:lnSpc>
            </a:pPr>
            <a:r>
              <a:rPr lang="en-GB" sz="1800" dirty="0" err="1" smtClean="0">
                <a:solidFill>
                  <a:srgbClr val="339933"/>
                </a:solidFill>
              </a:rPr>
              <a:t>Xpath</a:t>
            </a:r>
            <a:r>
              <a:rPr lang="en-GB" sz="1800" dirty="0" smtClean="0">
                <a:solidFill>
                  <a:srgbClr val="339933"/>
                </a:solidFill>
              </a:rPr>
              <a:t> injection</a:t>
            </a:r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339933"/>
                </a:solidFill>
              </a:rPr>
              <a:t>…</a:t>
            </a:r>
            <a:endParaRPr lang="en-GB" sz="1800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GB" dirty="0" smtClean="0"/>
              <a:t>Tell-tale signs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special characters </a:t>
            </a:r>
            <a:r>
              <a:rPr lang="en-GB" sz="1800" dirty="0" smtClean="0">
                <a:solidFill>
                  <a:schemeClr val="tx1"/>
                </a:solidFill>
              </a:rPr>
              <a:t>or</a:t>
            </a:r>
            <a:r>
              <a:rPr lang="en-GB" sz="1800" dirty="0" smtClean="0">
                <a:solidFill>
                  <a:schemeClr val="accent2"/>
                </a:solidFill>
              </a:rPr>
              <a:t> keywords </a:t>
            </a:r>
            <a:r>
              <a:rPr lang="en-GB" sz="1800" dirty="0" smtClean="0"/>
              <a:t>that have a special meaning for the input language for this back-end service</a:t>
            </a:r>
          </a:p>
          <a:p>
            <a:pPr lvl="1"/>
            <a:r>
              <a:rPr lang="en-GB" sz="1800" dirty="0" smtClean="0"/>
              <a:t>This is a sign that data will be parsed &amp; processed</a:t>
            </a:r>
          </a:p>
          <a:p>
            <a:pPr marL="0" indent="0">
              <a:buNone/>
            </a:pPr>
            <a:endParaRPr lang="en-GB" sz="1800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270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6118448" cy="84534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nl-NL" dirty="0" smtClean="0"/>
              <a:t>Problems with    </a:t>
            </a:r>
            <a:endParaRPr lang="en-GB" altLang="nl-NL" b="1" dirty="0" smtClean="0">
              <a:latin typeface="Blackadder ITC" panose="04020505051007020D02" pitchFamily="82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Clr>
                <a:srgbClr val="3333CC"/>
              </a:buClr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dirty="0" smtClean="0">
                <a:solidFill>
                  <a:srgbClr val="3333CC"/>
                </a:solidFill>
              </a:rPr>
              <a:t>Insecure input handling </a:t>
            </a:r>
            <a:r>
              <a:rPr lang="en-GB" altLang="nl-NL" dirty="0" smtClean="0"/>
              <a:t>is </a:t>
            </a:r>
            <a:r>
              <a:rPr lang="en-GB" altLang="nl-NL" i="1" dirty="0" smtClean="0"/>
              <a:t>the</a:t>
            </a:r>
            <a:r>
              <a:rPr lang="en-GB" altLang="nl-NL" dirty="0" smtClean="0"/>
              <a:t> most common security problem  </a:t>
            </a:r>
          </a:p>
          <a:p>
            <a:pPr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dirty="0" smtClean="0"/>
              <a:t>aka </a:t>
            </a:r>
            <a:r>
              <a:rPr lang="en-GB" altLang="nl-NL" sz="1800" dirty="0" smtClean="0">
                <a:solidFill>
                  <a:schemeClr val="accent2"/>
                </a:solidFill>
              </a:rPr>
              <a:t>lack of input validation</a:t>
            </a:r>
            <a:r>
              <a:rPr lang="en-GB" altLang="nl-NL" sz="1800" dirty="0" smtClean="0"/>
              <a:t>, but that terminology is misleading (as we’ll see later)</a:t>
            </a:r>
          </a:p>
          <a:p>
            <a:pPr marL="331788" indent="-331788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en-GB" altLang="nl-NL" i="1" dirty="0" smtClean="0"/>
          </a:p>
          <a:p>
            <a:pPr marL="0" indent="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b="1" i="1" dirty="0" err="1" smtClean="0">
                <a:solidFill>
                  <a:srgbClr val="FF0000"/>
                </a:solidFill>
              </a:rPr>
              <a:t>All</a:t>
            </a:r>
            <a:r>
              <a:rPr lang="nl-NL" altLang="nl-NL" b="1" i="1" dirty="0" smtClean="0">
                <a:solidFill>
                  <a:srgbClr val="FF0000"/>
                </a:solidFill>
              </a:rPr>
              <a:t> input is </a:t>
            </a:r>
            <a:r>
              <a:rPr lang="nl-NL" altLang="nl-NL" b="1" i="1" dirty="0" err="1" smtClean="0">
                <a:solidFill>
                  <a:srgbClr val="FF0000"/>
                </a:solidFill>
              </a:rPr>
              <a:t>dangerous</a:t>
            </a:r>
            <a:r>
              <a:rPr lang="nl-NL" altLang="nl-NL" b="1" i="1" dirty="0" smtClean="0">
                <a:solidFill>
                  <a:srgbClr val="FF0000"/>
                </a:solidFill>
              </a:rPr>
              <a:t> &amp; </a:t>
            </a:r>
            <a:r>
              <a:rPr lang="nl-NL" altLang="nl-NL" b="1" i="1" dirty="0" err="1" smtClean="0">
                <a:solidFill>
                  <a:srgbClr val="FF0000"/>
                </a:solidFill>
              </a:rPr>
              <a:t>evil</a:t>
            </a:r>
            <a:endParaRPr lang="nl-NL" altLang="nl-NL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nl-NL" altLang="nl-NL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sz="1800" i="1" dirty="0" err="1"/>
              <a:t>A</a:t>
            </a:r>
            <a:r>
              <a:rPr lang="nl-NL" altLang="nl-NL" sz="1800" i="1" dirty="0" err="1" smtClean="0"/>
              <a:t>ll</a:t>
            </a:r>
            <a:r>
              <a:rPr lang="nl-NL" altLang="nl-NL" sz="1800" dirty="0" smtClean="0"/>
              <a:t>  input </a:t>
            </a:r>
            <a:r>
              <a:rPr lang="nl-NL" altLang="nl-NL" sz="1800" dirty="0" err="1" smtClean="0"/>
              <a:t>should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be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treated</a:t>
            </a:r>
            <a:r>
              <a:rPr lang="nl-NL" altLang="nl-NL" sz="1800" dirty="0" smtClean="0"/>
              <a:t> as </a:t>
            </a:r>
            <a:r>
              <a:rPr lang="nl-NL" altLang="nl-NL" sz="1800" dirty="0" err="1" smtClean="0"/>
              <a:t>highly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poisonous</a:t>
            </a:r>
            <a:r>
              <a:rPr lang="nl-NL" altLang="nl-NL" sz="1800" dirty="0" smtClean="0"/>
              <a:t> &amp; </a:t>
            </a:r>
            <a:r>
              <a:rPr lang="nl-NL" altLang="nl-NL" sz="1800" dirty="0" err="1" smtClean="0"/>
              <a:t>contagious</a:t>
            </a:r>
            <a:endParaRPr lang="nl-NL" altLang="nl-NL" sz="1800" dirty="0" smtClean="0"/>
          </a:p>
          <a:p>
            <a:pPr marL="0" indent="0" eaLnBrk="1" hangingPunct="1">
              <a:lnSpc>
                <a:spcPct val="100000"/>
              </a:lnSpc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nl-NL" altLang="nl-NL" sz="1800" dirty="0" smtClean="0"/>
          </a:p>
          <a:p>
            <a:pPr eaLnBrk="1" hangingPunct="1">
              <a:lnSpc>
                <a:spcPct val="100000"/>
              </a:lnSpc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sz="1800" dirty="0" smtClean="0"/>
              <a:t>Beware of </a:t>
            </a:r>
            <a:r>
              <a:rPr lang="nl-NL" altLang="nl-NL" sz="1800" dirty="0" err="1" smtClean="0"/>
              <a:t>the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terms</a:t>
            </a:r>
            <a:r>
              <a:rPr lang="nl-NL" altLang="nl-NL" sz="1800" dirty="0" smtClean="0"/>
              <a:t> </a:t>
            </a:r>
            <a:r>
              <a:rPr lang="nl-NL" altLang="nl-NL" sz="1800" dirty="0" err="1">
                <a:solidFill>
                  <a:srgbClr val="339933"/>
                </a:solidFill>
              </a:rPr>
              <a:t>u</a:t>
            </a:r>
            <a:r>
              <a:rPr lang="nl-NL" altLang="nl-NL" sz="1800" dirty="0" err="1" smtClean="0">
                <a:solidFill>
                  <a:srgbClr val="339933"/>
                </a:solidFill>
              </a:rPr>
              <a:t>ntrusted</a:t>
            </a:r>
            <a:r>
              <a:rPr lang="nl-NL" altLang="nl-NL" sz="1800" dirty="0" smtClean="0">
                <a:solidFill>
                  <a:srgbClr val="339933"/>
                </a:solidFill>
              </a:rPr>
              <a:t> input </a:t>
            </a:r>
            <a:r>
              <a:rPr lang="nl-NL" altLang="nl-NL" sz="1800" dirty="0" smtClean="0"/>
              <a:t>or </a:t>
            </a:r>
            <a:r>
              <a:rPr lang="nl-NL" altLang="nl-NL" sz="1800" dirty="0" err="1" smtClean="0">
                <a:solidFill>
                  <a:srgbClr val="339933"/>
                </a:solidFill>
              </a:rPr>
              <a:t>untrusted</a:t>
            </a:r>
            <a:r>
              <a:rPr lang="nl-NL" altLang="nl-NL" sz="1800" dirty="0" smtClean="0">
                <a:solidFill>
                  <a:srgbClr val="339933"/>
                </a:solidFill>
              </a:rPr>
              <a:t> user input </a:t>
            </a:r>
            <a:r>
              <a:rPr lang="nl-NL" altLang="nl-NL" sz="1800" dirty="0" smtClean="0"/>
              <a:t>:    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by</a:t>
            </a:r>
            <a:r>
              <a:rPr lang="nl-NL" altLang="nl-NL" sz="1800" dirty="0" smtClean="0">
                <a:solidFill>
                  <a:schemeClr val="accent2"/>
                </a:solidFill>
              </a:rPr>
              <a:t> default,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any</a:t>
            </a:r>
            <a:r>
              <a:rPr lang="nl-NL" altLang="nl-NL" sz="1800" dirty="0" smtClean="0">
                <a:solidFill>
                  <a:schemeClr val="accent2"/>
                </a:solidFill>
              </a:rPr>
              <a:t> input &amp;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all</a:t>
            </a:r>
            <a:r>
              <a:rPr lang="nl-NL" altLang="nl-NL" sz="1800" dirty="0" smtClean="0">
                <a:solidFill>
                  <a:schemeClr val="accent2"/>
                </a:solidFill>
              </a:rPr>
              <a:t> users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should</a:t>
            </a:r>
            <a:r>
              <a:rPr lang="nl-NL" altLang="nl-NL" sz="1800" dirty="0" smtClean="0">
                <a:solidFill>
                  <a:schemeClr val="accent2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be</a:t>
            </a:r>
            <a:r>
              <a:rPr lang="nl-NL" altLang="nl-NL" sz="1800" dirty="0" smtClean="0">
                <a:solidFill>
                  <a:schemeClr val="accent2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untrusted</a:t>
            </a:r>
            <a:endParaRPr lang="nl-NL" altLang="nl-NL" sz="1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nl-NL" altLang="nl-NL" sz="1800" dirty="0">
              <a:solidFill>
                <a:schemeClr val="accent2"/>
              </a:solidFill>
            </a:endParaRPr>
          </a:p>
          <a:p>
            <a:pPr marL="731838" lvl="1" indent="-331788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nl-NL" altLang="nl-NL" dirty="0" smtClean="0">
              <a:solidFill>
                <a:schemeClr val="accent2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97D3BA98-D26A-45CC-88EA-680BE5BC96FB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884706" cy="88470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1" y="322607"/>
            <a:ext cx="1428949" cy="7525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attacks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These attacks abuse </a:t>
            </a:r>
            <a:r>
              <a:rPr lang="en-GB" dirty="0" smtClean="0">
                <a:solidFill>
                  <a:schemeClr val="tx1"/>
                </a:solidFill>
              </a:rPr>
              <a:t>expressive power of some input language, 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 the language of</a:t>
            </a:r>
          </a:p>
          <a:p>
            <a:r>
              <a:rPr lang="en-GB" sz="1800" dirty="0" smtClean="0">
                <a:solidFill>
                  <a:srgbClr val="339933"/>
                </a:solidFill>
              </a:rPr>
              <a:t>OS commands                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erik@ru.nl; </a:t>
            </a:r>
            <a:r>
              <a:rPr lang="en-GB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GB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r>
              <a:rPr lang="en-GB" sz="1800" dirty="0">
                <a:solidFill>
                  <a:srgbClr val="339933"/>
                </a:solidFill>
              </a:rPr>
              <a:t>P</a:t>
            </a:r>
            <a:r>
              <a:rPr lang="en-GB" sz="1800" dirty="0" smtClean="0">
                <a:solidFill>
                  <a:srgbClr val="339933"/>
                </a:solidFill>
              </a:rPr>
              <a:t>ath expressions           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../../../</a:t>
            </a:r>
            <a:r>
              <a:rPr lang="en-GB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endParaRPr lang="en-GB" sz="18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339933"/>
                </a:solidFill>
              </a:rPr>
              <a:t>SQL statements              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'OR '1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1';     ;DROP TABLES</a:t>
            </a:r>
          </a:p>
          <a:p>
            <a:r>
              <a:rPr lang="en-GB" sz="1800" dirty="0" smtClean="0">
                <a:solidFill>
                  <a:srgbClr val="339933"/>
                </a:solidFill>
              </a:rPr>
              <a:t>HTML</a:t>
            </a:r>
            <a:r>
              <a:rPr lang="en-GB" sz="1800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GB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&lt;script&gt;…</a:t>
            </a:r>
            <a:r>
              <a:rPr lang="en-GB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document.cookie</a:t>
            </a:r>
            <a:r>
              <a:rPr lang="en-GB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…&lt;/script&gt;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HTML5 includes  </a:t>
            </a:r>
            <a:r>
              <a:rPr lang="en-GB" sz="1600" dirty="0" smtClean="0">
                <a:solidFill>
                  <a:srgbClr val="339933"/>
                </a:solidFill>
              </a:rPr>
              <a:t>JavaScript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smtClean="0">
                <a:solidFill>
                  <a:srgbClr val="339933"/>
                </a:solidFill>
              </a:rPr>
              <a:t>DOM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smtClean="0">
                <a:solidFill>
                  <a:srgbClr val="339933"/>
                </a:solidFill>
              </a:rPr>
              <a:t>CSS</a:t>
            </a:r>
          </a:p>
          <a:p>
            <a:r>
              <a:rPr lang="en-GB" sz="1800" dirty="0" smtClean="0">
                <a:solidFill>
                  <a:srgbClr val="339933"/>
                </a:solidFill>
              </a:rPr>
              <a:t>Format strings                 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GB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x%x%x%x%n</a:t>
            </a:r>
            <a:endParaRPr lang="en-GB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339933"/>
                </a:solidFill>
              </a:rPr>
              <a:t>XML                                      </a:t>
            </a:r>
            <a:r>
              <a:rPr lang="en-GB" sz="1800" b="1" dirty="0" smtClean="0">
                <a:latin typeface="Arial Narrow" panose="020B0606020202030204" pitchFamily="34" charset="0"/>
                <a:cs typeface="Courier New" panose="02070309020205020404" pitchFamily="49" charset="0"/>
              </a:rPr>
              <a:t>(//student[username/text..</a:t>
            </a:r>
            <a:endParaRPr lang="en-GB" sz="1800" dirty="0" smtClean="0">
              <a:solidFill>
                <a:srgbClr val="339933"/>
              </a:solidFill>
              <a:latin typeface="Arial Narrow" panose="020B0606020202030204" pitchFamily="34" charset="0"/>
            </a:endParaRPr>
          </a:p>
          <a:p>
            <a:r>
              <a:rPr lang="en-GB" sz="1800" dirty="0" smtClean="0">
                <a:solidFill>
                  <a:srgbClr val="339933"/>
                </a:solidFill>
              </a:rPr>
              <a:t>LDAP                            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admin)(&amp;) </a:t>
            </a:r>
            <a:endParaRPr lang="en-GB" sz="1800" dirty="0" smtClean="0">
              <a:solidFill>
                <a:srgbClr val="339933"/>
              </a:solidFill>
            </a:endParaRPr>
          </a:p>
          <a:p>
            <a:r>
              <a:rPr lang="en-GB" sz="1800" dirty="0" smtClean="0">
                <a:solidFill>
                  <a:srgbClr val="339933"/>
                </a:solidFill>
              </a:rPr>
              <a:t>….</a:t>
            </a:r>
          </a:p>
          <a:p>
            <a:endParaRPr lang="en-GB" sz="1800" dirty="0">
              <a:solidFill>
                <a:srgbClr val="0066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555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Injection Attacks : no. 1 in Top </a:t>
            </a:r>
            <a:r>
              <a:rPr lang="en-GB" dirty="0"/>
              <a:t>Ten</a:t>
            </a:r>
            <a:br>
              <a:rPr lang="en-GB" dirty="0"/>
            </a:br>
            <a:r>
              <a:rPr lang="en-GB" sz="1800" dirty="0"/>
              <a:t>https://www.owasp.org/index.php/Top_10-2017_A1-Injection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4328223"/>
          </a:xfrm>
        </p:spPr>
      </p:pic>
    </p:spTree>
    <p:extLst>
      <p:ext uri="{BB962C8B-B14F-4D97-AF65-F5344CB8AC3E}">
        <p14:creationId xmlns:p14="http://schemas.microsoft.com/office/powerpoint/2010/main" val="26275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OWASP Top 10 -  Risk Rating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3661"/>
            <a:ext cx="6143625" cy="24955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4" y="1055647"/>
            <a:ext cx="7430144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SQL injection</a:t>
            </a:r>
            <a:endParaRPr lang="en-GB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Exploiting the language of </a:t>
            </a:r>
            <a:r>
              <a:rPr lang="en-GB" sz="1800" dirty="0" smtClean="0">
                <a:solidFill>
                  <a:srgbClr val="339933"/>
                </a:solidFill>
              </a:rPr>
              <a:t>SQL queries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Or the language of </a:t>
            </a:r>
            <a:r>
              <a:rPr lang="en-GB" sz="1800" dirty="0" smtClean="0">
                <a:solidFill>
                  <a:srgbClr val="339933"/>
                </a:solidFill>
              </a:rPr>
              <a:t>SQL commands</a:t>
            </a:r>
          </a:p>
          <a:p>
            <a:pPr marL="0" indent="0">
              <a:buNone/>
            </a:pPr>
            <a:endParaRPr lang="en-GB" dirty="0">
              <a:solidFill>
                <a:srgbClr val="339933"/>
              </a:solidFill>
            </a:endParaRPr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sz="1800" dirty="0" smtClean="0"/>
              <a:t>There are more interesting commands than </a:t>
            </a:r>
            <a:r>
              <a:rPr lang="en-GB" sz="18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TABLE</a:t>
            </a:r>
            <a:r>
              <a:rPr lang="en-GB" sz="1800" dirty="0" smtClean="0"/>
              <a:t>                                         </a:t>
            </a:r>
          </a:p>
          <a:p>
            <a:pPr marL="0" lvl="2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                            for example   </a:t>
            </a:r>
            <a:r>
              <a:rPr lang="en-GB" sz="18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en-GB" sz="1800" b="1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master.dbo.xp_cmdshell</a:t>
            </a:r>
            <a:endParaRPr lang="en-GB" sz="1800" b="1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339933"/>
              </a:solidFill>
            </a:endParaRPr>
          </a:p>
        </p:txBody>
      </p:sp>
      <p:sp>
        <p:nvSpPr>
          <p:cNvPr id="32775" name="Slide Number Placeholder 1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EC3AD8D-E28E-418E-BCF4-31704223C5E6}" type="slidenum">
              <a:rPr lang="en-GB" altLang="nl-NL" smtClean="0"/>
              <a:pPr/>
              <a:t>23</a:t>
            </a:fld>
            <a:endParaRPr lang="en-GB" altLang="nl-NL" dirty="0" smtClean="0"/>
          </a:p>
        </p:txBody>
      </p:sp>
      <p:sp>
        <p:nvSpPr>
          <p:cNvPr id="32772" name="AutoShape 2" descr="data:image/jpeg;base64,/9j/4AAQSkZJRgABAQAAAQABAAD/2wCEAAkGBxQTEhUUExQVFhUUFxQYFxcYGBcXFxQVFxQXFxgWFRUYHSggGBolHBcXIjEhJSkrLi4uGB8zODMsNygtLisBCgoKDg0OGxAQGywkICQvLCwtLywsLCwsLCwsLCwsLCwsLCwsLCwsLCwsLCwsLCwsLCwsLCwsLCwsLCwsLCwsLP/AABEIAIcBdwMBIgACEQEDEQH/xAAcAAAABwEBAAAAAAAAAAAAAAAAAgMEBQYHAQj/xABPEAACAAMFAwcHCQQHBgcAAAABAgADEQQFEiExQVFhBhMicYGRoQcUUlOSsdEyQmKCosHS4fAVI1RyM0Njk7LC4hYkc4Oj8TRkhJSk0+P/xAAaAQADAQEBAQAAAAAAAAAAAAACAwQBAAUG/8QAMhEAAgIBAgQEAwcFAQAAAAAAAAECAxEEIRITMVEUQWGRBSLwFTJScYGhsSNCYtHxwf/aAAwDAQACEQMRAD8A2+sJvOA1MRd13qsyUGrnTPriDvO8Ocm0U5LlrxiWdySyhkIcUuEsdst6gaxFSrSSwYjKohGVKqIdczlEc7ZSeS+NcYxwWFGBFRFa5V3rgKLLPSU4j3UA8YZz7VMBwh2A64h7bvMMnquOOEKhpuGWWaDd9pLoCRQkCsOHcAVOQiJ5P2xXlihFaQveU8ZCu4+O7bFUbMV5ZNKv58Ia26/MPyFrxOXhEbL5TTAekqU4Aj7zCVtpnmIr15W9JQLuwCrv93GArvT6j3Qkiave9ZVoHRBDjUHKo0qDwPviORYok7lWrzAZYIONTU0FVrmMI2EEjti5yLYMzqEUsepRWnbpCr4cT+UfRNRjuUrym3nRRIU6nPjoT/lHfBLhsok2ZSciRjbtFfdFZv6189a2ZjUKwWuytel4kxaOU1oAkYVIq1BqPk0zPVQRXCHBBEVsnORAynxF5h1dvCEJ9qCmhho9pIAAYQjaWGdDXspXSNpa3yzpJ+Qe1TFbMHOEpfRNYTSZTZBi+2H8yPRMDhYaa1TWgHVBQDAxjj3GO1juOPc7DOoSCDkab8x3RqdxeVhVUJPs4UKAAZWmX0TpGWgR0LAyipdTk8G0yvK3Y65pNH1a+4xK2PyoXc+Rmsn8yOPGkYCZI3+Ec5nj4QHJj5BZyemJPKWxzRVLRKP1vjFdv7yhWazkqmKaw9EdHqxaRhQl01g4tNNp98LlSshxng0x/K5MB6NmFOLGvhEhZfLAtOnZGr9EinjGQtbT+gYIbc2+kaoRMZs7eVuTtszjtEN5nlNsjao6+PujGDNJ1r21g0p125x3Lg+pieCxcsrZInz+ds5bpjpgilGG0df3RAQUvXh1QMMOgklgF7h4kuT9zTLVOEqWBXUkkAKo1OcRvMmlf0OuDSZrKcs/1wgwC7crLtSQ0lUOJQrSy3pNkcXfWKjazSlNQYPODslVZioNcJJOE8K9sMwSdYGMTslyuN+dkvLY117mHxEUmzu0mfuMt69qtn7j3xZeTU6k5RsdaHsFR7oheUyAWmYR6WfaBXxiWt4k4jceZq95WDzh5c5BlORGJ4kZ+NYcvyayy1hXyT2jnbGgOZlF0P8AKWBHvEXS1qsuVMmN8mWrMepRWJo14zEsdiwjNpF1PzmADOu8DxOUWS6lplThFfs9u59jMxBsR2UIG4U2RabqmCgiypqrfJPanNEzIlYhlrDe8LselYkJKA0wg9fGJSVmCra++KPEuSwS8pReSO5NuDLIGoNDEzDCRd6y2LJkTruPZEdefKIyGoyVB0IP5QlvhW4fC5y2LBAitjlUrKCqj2vygQPOgFyJmcclr1LS9TEzZZwxdsZVycvQpkYuNy3hjaPLnBqRVDqaXYWqIlGToxAXLMqInZ03oxi6MbYnlFfvBwHiGvSeADHb2tv70jdEHeForpE0J4Yx7MXs16OnyWIi53PZnnWczA1XqcicjTZwzjOJKkkRpHJi3rIXA2hpnuMV1yi3iXQVY5cOY9Su31b3lHDMVkPEa9R0MUnlBaeeaUtehj6XURQE8BGwco+UEkpgUCYW3iqjjnFNN3y2FebSu/DoeyDdahL5Xk2M3OO6MwsaLItYScKqHwGvzatQN2Gh6qxd7zmvJkTcILTDkQoJKoOlnTTE3N0rsDRB8oLj52YDLBZgAGXPUalmOQ74n7DfNpkKVRlUmuWRUZDQ9WUV0xlbvH9RcoOMdzNkscxVyWpOtQYTazTdoPsmLzOv2c7FZjYHGdCopTfVdnHSBNnTkUMzHCdGUqynurB2Nppf+mQoz5lD81mei3dHBZ5m1G8YvSW92GUwn9boQnzZmZDZjYdsbBen7mvTPuUxrNMPzW8YIbHM3N4xtkqyS2RWEtaMqkdorHGsKegvdBpx80TOL7mLCyTNx8YMtkm7j2iNavexfuJmBQGCkggZgjP7oz/zyZT5Z6s9/wAIPNfYOumc+jIfzR9q91Y41hbce2JnzuYfnGOG0TPSMEnX6jfB2d0QxsDZDhXb3HjCQsj7j3ROmc/pGOVf0j3wXFD1O8FZ3RCeZPx7axzzJ+MTRZvSPfAxv6RgP6fZm+Cu7ohmsz8YL5vM/QicDvvMGDvw7hGf0uzO8Fd3RAczM/QjnNTN0T5nsNg7oC2hjsXqpnWoGVO3ugf6XqC9JavNFeMp90BVcbI1fk/ya6GK0IMTaJpgHGm33RLDk3Z/VDvPxgsV+vsTS4k8GNc7MpTPwgomsOHZ98bT/srZj/V+JinX35uszBZ0BC/KY5gt9HgN8FmK6M2uudjwkUyRb3U1FDUEEEZEHfBZk46kDPdti0ybWgOcmSaekpz7jDyVeMmv/g7I3DBMPueB40hz0Vq649ysJbGTCVWjDthpPlMxNQamtTx/7xr90WVJlBMu6RLUjJuing8ytOyIK+pl3y52FpbHeJM5WHcFNDCksvYXwS6DPyUXu0qYyZ4Zit2MKd23uEX3lpyrlSrDaZU6omPJpLA1YzRQAjYRqa7BFAtPMVxWaS8taVON8RqCDUClNh74Ycq2m2yYKVYrnMNMy51r/KKDLjvhc4ONnE9kx6rk4dOhEXDPmSKT6nAZgQj0gTnTq+Eafd9702xXJtxBpcqSzqnMpjzGrkiit8YRlyJg+dKIG3GfdhhM8y3RtTSWGapdt9VFMUTEu/EUkswAUZ9Z/wC0Yn+1nTRh2Z++I97wZiSSST4wpWygwZwizf5V+ynGJXWnWIzLl1yoV5gVDXDWp47orMiyFxEXetmKQ7xfMXDjAEKHB8Q4/b8wHosRHIgkaBHcKDyxKzCkXjkRKxkxTAsaL5O5FFqd8Bd0Nr6mg3bKwLBb4vIJLJg82aFWKjf9rxZbIhllPBXFJrLIm0W3EanbCLTaxHT59DBZdqia2uWdhbllkzZnET37SGHjFQl2iJGxzMRhtcuFbm9eg6NpLPwialYgBXIsMiRoPSpt4cYYWSxF3AUVJi0XpzcqU5msOcKrU7JaLlQbabhqSYqhmfQ7iUN2V632ImQzS2CJLNCNWmZA4mau3tioTrRTcKbCyKR1qzA+EWF7rmPhMxS2NqSpA6NSRXFPfYoyrTLZnrEo/Je081m8tKmgCSkRJYHzsQQkjXNjxj2tHJVRwyPUXyb2KJPtIIBIwt816Z9jaEfnCFomMwGemlCQOJpsiSvC7pyYlZR80c5RQjEnIOB0TU0AYAarvqK6j0OWQqRTcwOYz/VCIfOuFqckt0bp9S1NQs6PzF5CUaprU7fyh4Jld57IZC0GDi0GJocvue09NLOxo/JWr2ZN6Er3HLwiVayxXfJtacQny/RMtx9cMpp7I74uZlRmY5PFurcJtEY1jqCDoajvjJ5134WZcWalhpuJG+Np5uMk5Upzdrnr9Mt7YDnxJg4yh5j9FFubSI9LGNreEKmWg2Vhrz0FM6GcyC6HqrTyfUd1X0R3CO86Nw7oYmYY5jMZz0H4XuP+eG4RznBuEMcZjvORnPRvhR70dwgGSp4QzEyDCdG8yL6guhroHax8RFr5D8nMR5+YAVBIljYWBzfs0HHqis2CW02akpflTGVR2nM9QFT2RtFksay0VFFFUADsgZcHkedrpyglHPUb+bQBIh9giK5T3l5tZ3mfO+Sn87ZDu17IDY8uMZSeEVTlpf8AgrIlHP8ArGGzL5CnfvMUczqaQs9qJqTmTWtdtc4QeavoxrjHue5Vp3XHGBHnzXQU2jSHki3TK/uwF4qKnvOsN+eGxR3RKWCSDiaZ8lAMTZ83LJOQNPltrlp10NGV0cS4m9iTV6iNL4cZl2CPaZr5POY02M+LCNyoTRe6BZ5CjNQDvOprxMTVz3dNtADSpDlKMQz1RWUfOXDTo5HQe6FJ1gAC89KeQXqJbVMyWzZdHEQHlk1y2Hsh8FVHoQx1c094oYSJig9L5JFG25beuHzXc1nmIJbEKSCKUoQfpfOFN8R9ulNLNGAJ2NsNTtoO5uw0OcSd22n9yst2rQ4pbegdqneDSPM+JvEkexppwthxQ/VElfliExObOUwzJRM0AsW6BRk6PygDTTbWKZeFhmSwMQYAlsNaioU0Jocx2xdbPaaJaQXaokh5TKT0JijEoxcXFKDdFItdodyWdixNakmuusSRt4YYILIfNsMHaOWYZjrgUjqGhhUpuRhcrrYBYheU7Ag01/OGcu2so1hlapxaOqrecjZzXDgYqtIEByYEV4Js4HFhlVYRp/JKTgSM+u+X0qxe7on4VpC70NqJq+LZRYp9utVYlr1bEKRXJq0qIm4M7juLBF2lqwnLQw7Mmph9JsEdOSSMUGxlIJieu/o5xHixkGJO6LPjmy0OhZQf5a5+FYSoKXQL7paLHaGkLUZPMQMSfmrU0pxI98JpYhOtEhJmYAe0zBqSEwrJU9bkt9QQre+EvU+jlwAJJNOoRyyh/OprKtS9kkYR9FZjYiO+K6XieDLYp1L1LNc9Ma1yxY6KRU4hhzr2DdX3WVYqV03gzYVYmpaitQaqdpG2mXGhibnXvLGWLPeBp26RdGyK6s82UHnBB8prDJbBKmNRXmDJRmi5k9S1J7+EYzygs6rapoRgylxmPSzDkA6Z7eEaL5R5k0SkVXZlYks2lR6BI0pke3hGaLKqxH1f8Vfewj0dPBKp2uXcmlKUro1Jdv5EsEHVIWZKRykeJzY9cn36jgsnk7n4bXh9ZLZe0UYe4xpxWMVui2czaJUz0JiFtvQJwvp9EtGjTuXdlGnON1IR76RTVXOazFNnzvxOVcLcuS39SxYIzDylWTDag2x5antUsD90WKZy/l/Ns849eEfeYq/K2+mthlkSDLMvGKlq4g5U6YRSmHxhvhbn/aS6XWU12qTlsVakCkODZX3eP5QXzduHfHeDu+mj2PtjR/i/Z/6ElXPPT3QtabNhQupxaaAnvAz7I55u3DvgyyGrsHbDIaeyPWKf6on1HxLT2LFdjj+j/wBCdhk41xMcPYRXjQ5wV1FcjUb6U8IVeS1cxXiT+UFMhtw7/wAo6zTWy+7HH6ozT/EtPWv6luf0f+hGBSFOZbdAMltxhfhL/wAJUviuj/Gi3+S67sc95xGUlQAdmN65DqVT7QjUcMZfyR5VSrHJMt5MwszszMuGhrQDUjQADsiyyvKDZT8rnV60r/hJjeRbFbxZ4mq1NdtrkpL3LXhjMPKfeGOekkHKUtSN7vv6lH2jFyl8srERXngMq0YMpPAVEZDb7WZ02ZNY5zHZzwqch1AUA4AQqfFHyKvhtcZW8Weg2IgjLCscwwniZ9C12CykNej8o0Cfzlgq+JHdGx3ZyVFmEiSxVlSj0JA52cQ2MtxXCoG4dcZFLYqVYGhDKQfRwsDXhTXsjQuSl5m04jNq82WwIFT0iaiuEanM1O3Q65evy3LTxknskfD6u3GrmpdW3/Bq9ksSy1CqMgKDq/R0iLv6xgymlYKy3R6nEOg3zSAdBnXhQRK2accALUBoKitaHris8pbXWuJTzajo0bNyaigA3+GWsRPGAo5yUO+E85ZpaIc6mWPSNFqvacXbEDY5bYKgEmlabSNMS+kD8YvlyXeWmyioOIkOTn+7XOi8BmDXbXjEFa7EzSJFMnwTGlHTGqzCxUdjVHGsJ1tidail/wBPR+HfLdlvr1Iu75xmPhpkmEtUZ5tmo3ZKfDtiL4kc3MK7NR1HMRYeTqlleY2rue5AF7sj3mCcpLHiKUGi07NkedNpIbY+OxlOMDWHk+ykQxOUdXiQqSwKsopCtmsoYZwxeYYfWG0gChilppbG1uOdwkywUMCH0ybWOw5ZwJljOwawWaLNYpeUMrHZcomLHIiayeR0IidplVERFqs22LI1nhtPsVYSpYGcJWpUvOJeQopBDducOpViMIt+boPr2CGUIWueXSeh3E/4TDqVZDD2wWLC4P60gqnjYXbHO4jyjegO8oB3nOHt2TGwSJ6qXmWcNLmoubTbPMXECo9JSARxVhtiO5QIGYZ0ojt10ZBT7UMLrtb2aYGKMCDkwFSBShFNCtNmWkHCXDPJQtPz9MkuqNDsNmlvKEyS4ZCpwkH5xWnSHpdeesQVtM5AtVLAk79Dr176RCXpf0tiZktTKmk9NpTMnObi6EUJrvxdcFn8r5uAKGmNlqaLs2lR7oLUcFmPQkq018f7SS5U25VswlkgTK4mrSksZChp84igpxjOwKcNafHrh3bLS0ygYii6AdFRrUgakneamGRz06hxJ0HbpG86XDwLoejptHGp8yfX+DqSy7BVzY6fE7hxg1usqygxmMKDbUjtpsibk2ESZRLHpUDu1aYaZhaj3dsU+2W2dMm4zIxy6fu1YNQDPp0DDM8YZRXnqSazWyk8ReEJJfaMSFotPnstS2exAQB2wDbJZ+Va5v1ZaqB3GFEtTZ1sqnsb8UJta2/hU7m+MetGc+mXjtg8SUY9cLP5iDtZzraJ57G/HCPN2TbNmHsf8ULta2/hU7n+MJm1H+FTuf4wzOf+MX+X8oS5iyesf2X+MFNmsnrG9loWNq/8qnc8ENqH8Kn245Y9PZnPP00FFksvrD3P8IHmdl9ae5/hCnnI/hV+3BWtSfww72+EZt6ezO39fdBfMbN649zfCCmx2f1x7m+EK8/L/hT3n8EJG0S/4bxP4YNcPp7Mx5+mjnmkjZOP2vhBhZ5ey0kdr/CCecS/4c95/DHefleoPf8AlG5Xp7MHf6wLogGlrPtN94hZK/xa9pU+8Qz5+T6h/a/KOifI9S/tD7xHcbXR/wAm8OfpD8TmGs2Q3X0T9j4QBa5dQGaWC2hVsS14kZr2wxM6z0/opnh+UJpabMD/AEUzuFD4wUdRNeaf55f8mcqPksflsWKz2AuSAaEAt0jlTLbBJ1laWxWYCrDUHUZV/XWIQu+/ZQZVRGRCKGui55EEk0Bzrs6s4s/Ky1ieyHV1QCu1sySp6qmnbpHn6vE3xQWPyPb+H6uytcFkuJd31IaRJxKaA0FDXd18I0byb2IJZ5toFOcY4RvUCuoOhJ9/GKDdN+GSc1xjcciOIOw8DUGmkSEjldMR2aSBLDmrrQFG+rTKo1A25imkJp1Uo1cqT2C1ugdl3Ngi5Tb2xUwFq54iKg67z2ZcYsF1WfnUTFkCAxrvzWg3VOfZFHs/KqWelMlAvXQMUxbdgOXXXrMTcvlQ849J5VllLtH7yZloFWuv1YRVFweXLJNZGTWFFk7OVZZFnkAiY6MuLImWmKjTXP8AhG+myKXytvdPO0WTlLsyqiAadGtad1Pqwa/uU0pUaTYwemQZk5q85MO+p217s8hFPWtGI+arnuUn7oy+3i+VFui0jhm2axtsW25pX+7y2Orgudmbkv8AfCM+YJhb6Jw9qgV8YmhICSkXYiqOxVA+6Knck0mUzHVps49hmGnhSJbotweBVLXMGl5oBEIsqpiZvUmGNmXKD06ajuddhy2I+fJpHJMqJCbJrCiWekWxmTuI3KUECDz3pAh2GLLjIXKJGzCHsu6ofWewUjzupb0IzAY6LMTE4ljELJZI5Vm8RBS7BwhZbFE4tmjos8E60ZzCISyxDW+9QtrlSFO04+JKMVU9mfdFstbCXLeY2iKzHqArGNXPPebblmVJImF2prVsWXUBU9QFNY5VpC7LNsIt9/WFJzylmbecAzI6eGq1p/Ke+IefYVEuqijIaOuRppRtONIk7+mZI1aYZimvYy6/WhlOvZaksVY6fJBqBTjvqYRKbWx6WgjmGUQs2Su0DuH3CE2QUyA8IWtlqxMTQU2UAGUda0y6UEpQaa4n130xQvi2PVeOxHzZeW3vhBFwMrjEcLK1MTDFQ5rUHKoqKjfEk01KfIz34j7oahlrmPGGwtwKlCMk0ydK3faZbI06fIY1pzjTWXPY1WpUb8wYr8y5JozW8pTjZWe6sOwnKFOcQHIMB/NnBXda5YqdcOjqMHlv4bFv7xx7ltWEEWyU1d1sA+yW98NXua2evln/ANXL/HD15qbMdOJGsJMy8fD4Q+OrFv4WvxEf+z7Z64f+4XXvgrXfbPW//IX4w9YLu90EKru90GtYvpsH7J/y/YaeY231hP8Az1MFNgt/pOeqYD7hDsqu4dwjnNruHcIPxq+mwX8IX4v2G4sN4bOd7Gr90DzK8P7XwP3Q6VF6uoD4xzm0/Sj4xvjV9NnfZH+S9hu1jvDPKb7Kn3iETZrfuf2JcPyq/pQPvgmBd3h+cEtbH19wX8If4l7EeZVt3N7EuBhtnoN7CQ/AEGVuNO0wXjYevuD9kS/EvYj6Wz1Z/u0gy+eeqP8AdJEhjPpHvMdE4+me8wL1i+mb9lP8S9hiq2z1BP8Ayl+6AiW2udny/wCHn74k0tTD+uIr/NBWtTetJ7WgVrfX9zPsr/JewWVKt4HRsxCnKrIQue81pFhkXI4ReftUhCq9KiY8IpXpPzgBPDMxXpcwnWYBTSuI91AYIQGzJFRvX3GAuvUsYY6Hw7h6yC2sVmMUaq16JKYaj0sOI4amppWOKrbx3fnB0A3w6lmWNpMTSlE9OMYRikGu675s1wiVZiclA+ByEO7yup5DYJkxQ+1VAan81HyPCF0vboqiBZRBzmItXPEuWqOoQznBcZ6TNnrpWu3OFOUfIGKzLfZHbNUZ9FutcteuJOzpaHlmnMrK5yUrBZdGYtNUUDYuO3ZWEFlyVpmzAthY1FAK/KApXviZsF5Y0lyQFUS5pYgVJbCjUY1+kR3RkZYkBqscttJk3fNqCyJjeijHwMZjdd4GSwoao1MqkAGleyusXPlhbcFlb6RVe8xn4WtVyAIqCNlTnTqOfWYpqjmLyeDKTTWDSBc/PSxMl9JW3bDtB4wya5mXZC/kpvvC/MOBhm1pTRZoqN2QNKd0aZNsCE6CHxoTWxnPae5lP7NpshOfYiBpGi3jdyAVpFStMwVIhU4ctjoTUyi26zNXSBFrmS1MCCV5jqNOWRCiyYVVYVRIXGB0psTSTCySIVRYcKsPjWTzsY3FngGzw8pHCIby0K5jKJ5UbRzVhYDWYyKOqoY/4fGKT5ObCDiOKkxx0BQGqZGbWu8GWvYYsHlqm4vNpIPymYnhmFHvPdFR5I3qJd5SU2ATpVdAzs7EEDiQAOuJLY7tFFbysj29rScBI1WjDrU4h7oDzKCrk4dm96Z7dldsR1+zys6aqkYQ7AA1rSu2nwhktpZlGI1KindlENsdsns/DZZbiGmAMcgKmppQQToHIvLB3bu0LTxiY5JWGXPtAlzHVVIJ6WjUOlDkdpoeG6NQe7rDLAlvzJDdGjmXQ0JyCsaAg5ZCG10uSB1XxBwnwwXQxSbLA1A/W4iECgi4csLilSZpWzsDLZSwAIbm2BzWoOlDXPjwpT4CcXF9SrTXq6OX1CFBHDLH6JjvODeILzg3iB+Yo+U5gH6J+McMsbK95/X/AHg2MbxBS43iC+YF4G9rfCMq67z8Ydcn7ve1TeaUhDhLVbFSgplkeMMbfMAoRnQ74svk4llLYVIoRLmVBIJBJWoy00j2dNpq5aWVklufPazV2w1XBF7C1r5FTJSl5k+SiilWYsoFTQZk7TBZvIqarBTOkhm+SC5BPUNsaTaZCupRxVWyI2EcYo99SpTrekybh52UV5pjk8sLKVpfNnUVmEjLUmkQRWRsr7E+pFPyOmg0M+zgjIgzKEHdSkKvyFtIBJeUKbS5AHbggyoZrTUdZa8/aZSvOZMTSWMiQyBdKYmxLU7ab4tvLO7Vm2V8TOBLR2whqK5C5BxtAOdOqCcFnBi1NmOpTxyEtRzDSiNQecypv+RCZ5DWqtMcmutOczpvpgi0ed2lJNlEhSVMmXipK5yhwjbjXD3QnIu4Sr1RsTu06ROdi5rT94tFXcorQDhtjOE3xNncrv8AsJbPSle2fwQRuQts2GV/ef6I0H9rZqBItHSYrXmyAKECprouda7gYVstvxuy83NXDXpOhVWoadE7YzC7BeIn3M4PIa2f2X95/wDnFfnSyjsjEhlJB0OYyOdM43GMTvs/71P/AOI/vjH06DabpuWGJBeJ8PhHCnE+HwjimO1heWXrBzAd/gIGE747WBGZZ2xzBxPhBwvE+Hwjgi/ciuRHnCc67EDctAxp9I/IGzeYKKchN1salllKSytrR/19WFZEpSdT3j4Rqls8mklsQlTJqOAMJxFqcGDE1z6vvjNbys7ypryZ4HOyjm3rF9I1zrtqc42dUksiadcpyw0HwJgqAwYGmZqpzpXIAqYlbrlqs4lSSObTU5hmqWB3HL3RC2afkRv1hS57aoByfpMTkrEbhnSmgEKri22xuvko1qPcdcurVVJaD5xYnqAirSHNFORINDuz6Ne+lerjC3KW3c5aAKNRVpQgg1JzyPVDKX8lgNQTTeDQNTt98XVxxE8KTyyWuucZc6opi6LA6UOnvUd8bpd96F5aP6Sg76EjMd9YwFWGNDQ06QGZB0D767DGv8iZ2KygZ9BmGZqaaj3wFlkobobVCMtmTdvnlhSKzOuqpJizkQmViSy2U+pZCqMVsVVrpMCLMUgQGWHwIsyQspEVNb6MKrfRi1XJETpbLchEKgxUkvuFkvyGLURFS00i0wIrq36IXS/BDVqIi3p5mZ+V+ZW8JKbBJl95mzD7gIod4HmraSmXNTJdKb0w59ZIJi3+UK1CZeqHZgQfZc+8wTk9yc85vO0u4/dSp7ng7ByQP5dK9YG+JZyzJsdFYjgj+WNnKWgnZNAmDgDlTsIiHsszMjfn+vCLl5V5DCZLcAYAtMVRWtTlTsrURnyzqEHdCVHiiU0Xcq1TfQn7NNwgsASVOdNSjgjLtp4RLWoS5684XNato2whRSlRSuvbFZs9vAIINCP1Qw/S3yCatIBb6L4VPWpDHxjFst+pTdVxT4q2mmTsy0KRNmgUlygwB9JmdgoG/wCb4xTp5yA30ESF4Xo00BeiqL8lEyUHfTMk8axHzBUQvzKtPU4RbfVjSdDOa+GhNTWtBUgZaxIGWToIJaZKCXV1ZsDZ4WUUVwKEgqaiqnviqrqS6vKWUyOFq+j9pvjBJtsp80+20KKZJP8AWj2D8IK/M7ec9kfcYoS9DzOZLuFSdjrlTrJPvi08lL9WTaTPntixIR0QoNSQcx0RsMVUiVsdx9T84JRPTPsn4xQrpxrda6MS4KU+N9TYhy+sn9p3S/8A7Ijrbf11zpizZsvFMSlGIXZpUB6HtjK2wesPsn4xw4fWfZaJuUh3MZrj8prtImqQaTyGmadJgAAcn6JFBpTSOXnyiu20BRNLkKKAYnXI7DhfPtjIiq+tHsv9wjmAetXumfhjuUdzGbLd3Kq75CBJTsqg1AOJqHLQsSdgyhhLvC6RMWaHmc4pqGMyeaGtaUxkYa/N04RlJQetX/qfgjmH+0X/AKn4Y1V+p3M9DaLv5V2GUGAnsQzs/SDtTEa0Fa0Hbt2Q5PLexeu+y/wjDcP9ov2/wwAv9ov2/wAMdyUdzWbi3LexDMzvsOfujIL9t6NaJrKWIZ2IIpodNREcVHrE/wCp+GBzCbZqd038EFGtIx2SF0tg3v3L8I6bYN79yQishPWr7Mw/5Y6JMvbNHYjn3gQXAjudPuPJDFhUNlWmYFQaVHgDDhUg932ACXiRmcM2uEqKIDWlTU0LDODMKRJbhSwj1dI3KvLOq0X6zXjMs86XhmOsuZLWmEmhDUNd1aYooFafrbE1YL3UyRZ54JRTWW60xSyTUih1QnOmRrt2EFjzO1Vbkk0s4Lb+3LYJivz7UMrERnSolM2YBz0EQHKC1mezzXarIqoScsRYKB3a9sNHnoFAFqcilMPNtWlCtKkUpTLXbEdaLSCAqiiCpz1Y+k3w2V26wcsY6ktNTct1g5MmkKabcu/9eEHkTIYTZ1TwEEtNowox4eJyHvjqq9jNderLNuiI2ZPxzmbex7gaQ8s1KtrnSvVSlfdETZdYkrOwqeFO0Z198VMhHctv6M1zqvZVWEa35N2rJmAmtGQ6U+Uv+mMdRhhTrSvc0al5NrSFSdsrzW/+0r90TXrYfR94vhWCFYbm3rBTbViPBcLssCGxtq74EZg3JAibCqzDAgQYAYToVR4ECMMFA8Ly5kcgRqNKByyNLwln6Ms+LD7otcy2ebrMmOwSU2B2ZAS5BQUUD0icRrpnHYEG1nAh9WSMmXIvew1loRlMRC3ykdcqneK0PbGGl4ECGxSTwIyELRzGYECGGA507z3wktoNdYECCSR3E15juz2srkRUdx74cy7QgNVYqeIrrsOoPdHYELax0LtPbKS4ZboXCI39XKO3JSh8DBXsUs6yF7Hf7zAgQPMl3K/DVPyE2sEr1Ldk2nvUw3e7pR+bMH11P+QRyBHO2XcB6WrsE/ZkrfMHYp++Cm7JfpzPYU/5xAgQcbJAPS19grXXL9Y3bLH446Lql0/pj7B+MCBDFYwPC1hGupPXfYP4o5+yU9b9j/VAgRvMYHhoBf2UvrD7H+qO/slPWn2P9UCBHOxmrS1nRdKesc9SD73hT9lydrTfZQf5jHIEDzZDFpKxQXZJp/WntQfcY6lhlDPmyeuYf8qiBAgXbMJaWrsO/OSmGlFCCigVooJqaDiczviPtV4VNR3nb2RyBHQSluwdVNwilHYbm2NHPPGjsCHcC7Hmu6fc5500Azydv67IECMwgXOT8w8t4b3nOyC78+yBAgorcEQs2sPJb0DHdn9mkCBGs5C4Jqg4+5TGj8jRSSxrqw7KKPjHYES39B9P3idLQUtAgRMioLWBAgQWDj//2Q=="/>
          <p:cNvSpPr>
            <a:spLocks noChangeAspect="1" noChangeArrowheads="1"/>
          </p:cNvSpPr>
          <p:nvPr/>
        </p:nvSpPr>
        <p:spPr bwMode="auto">
          <a:xfrm>
            <a:off x="168275" y="-1698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32773" name="AutoShape 4" descr="data:image/jpeg;base64,/9j/4AAQSkZJRgABAQAAAQABAAD/2wCEAAkGBxQTEhUUExQVFhUUFxQYFxcYGBcXFxQVFxQXFxgWFRUYHSggGBolHBcXIjEhJSkrLi4uGB8zODMsNygtLisBCgoKDg0OGxAQGywkICQvLCwtLywsLCwsLCwsLCwsLCwsLCwsLCwsLCwsLCwsLCwsLCwsLCwsLCwsLCwsLCwsLP/AABEIAIcBdwMBIgACEQEDEQH/xAAcAAAABwEBAAAAAAAAAAAAAAAAAgMEBQYHAQj/xABPEAACAAMFAwcHCQQHBgcAAAABAgADEQQFEiExQVFhBhMicYGRoQcUUlOSsdEyQmKCosHS4fAVI1RyM0Njk7LC4hYkc4Oj8TRkhJSk0+P/xAAaAQADAQEBAQAAAAAAAAAAAAACAwQBAAUG/8QAMhEAAgIBAgQEAwcFAQAAAAAAAAECAxEEIRITMVEUQWGRBSLwFTJScYGhsSNCYtHxwf/aAAwDAQACEQMRAD8A2+sJvOA1MRd13qsyUGrnTPriDvO8Ocm0U5LlrxiWdySyhkIcUuEsdst6gaxFSrSSwYjKohGVKqIdczlEc7ZSeS+NcYxwWFGBFRFa5V3rgKLLPSU4j3UA8YZz7VMBwh2A64h7bvMMnquOOEKhpuGWWaDd9pLoCRQkCsOHcAVOQiJ5P2xXlihFaQveU8ZCu4+O7bFUbMV5ZNKv58Ia26/MPyFrxOXhEbL5TTAekqU4Aj7zCVtpnmIr15W9JQLuwCrv93GArvT6j3Qkiave9ZVoHRBDjUHKo0qDwPviORYok7lWrzAZYIONTU0FVrmMI2EEjti5yLYMzqEUsepRWnbpCr4cT+UfRNRjuUrym3nRRIU6nPjoT/lHfBLhsok2ZSciRjbtFfdFZv6189a2ZjUKwWuytel4kxaOU1oAkYVIq1BqPk0zPVQRXCHBBEVsnORAynxF5h1dvCEJ9qCmhho9pIAAYQjaWGdDXspXSNpa3yzpJ+Qe1TFbMHOEpfRNYTSZTZBi+2H8yPRMDhYaa1TWgHVBQDAxjj3GO1juOPc7DOoSCDkab8x3RqdxeVhVUJPs4UKAAZWmX0TpGWgR0LAyipdTk8G0yvK3Y65pNH1a+4xK2PyoXc+Rmsn8yOPGkYCZI3+Ec5nj4QHJj5BZyemJPKWxzRVLRKP1vjFdv7yhWazkqmKaw9EdHqxaRhQl01g4tNNp98LlSshxng0x/K5MB6NmFOLGvhEhZfLAtOnZGr9EinjGQtbT+gYIbc2+kaoRMZs7eVuTtszjtEN5nlNsjao6+PujGDNJ1r21g0p125x3Lg+pieCxcsrZInz+ds5bpjpgilGG0df3RAQUvXh1QMMOgklgF7h4kuT9zTLVOEqWBXUkkAKo1OcRvMmlf0OuDSZrKcs/1wgwC7crLtSQ0lUOJQrSy3pNkcXfWKjazSlNQYPODslVZioNcJJOE8K9sMwSdYGMTslyuN+dkvLY117mHxEUmzu0mfuMt69qtn7j3xZeTU6k5RsdaHsFR7oheUyAWmYR6WfaBXxiWt4k4jceZq95WDzh5c5BlORGJ4kZ+NYcvyayy1hXyT2jnbGgOZlF0P8AKWBHvEXS1qsuVMmN8mWrMepRWJo14zEsdiwjNpF1PzmADOu8DxOUWS6lplThFfs9u59jMxBsR2UIG4U2RabqmCgiypqrfJPanNEzIlYhlrDe8LselYkJKA0wg9fGJSVmCra++KPEuSwS8pReSO5NuDLIGoNDEzDCRd6y2LJkTruPZEdefKIyGoyVB0IP5QlvhW4fC5y2LBAitjlUrKCqj2vygQPOgFyJmcclr1LS9TEzZZwxdsZVycvQpkYuNy3hjaPLnBqRVDqaXYWqIlGToxAXLMqInZ03oxi6MbYnlFfvBwHiGvSeADHb2tv70jdEHeForpE0J4Yx7MXs16OnyWIi53PZnnWczA1XqcicjTZwzjOJKkkRpHJi3rIXA2hpnuMV1yi3iXQVY5cOY9Su31b3lHDMVkPEa9R0MUnlBaeeaUtehj6XURQE8BGwco+UEkpgUCYW3iqjjnFNN3y2FebSu/DoeyDdahL5Xk2M3OO6MwsaLItYScKqHwGvzatQN2Gh6qxd7zmvJkTcILTDkQoJKoOlnTTE3N0rsDRB8oLj52YDLBZgAGXPUalmOQ74n7DfNpkKVRlUmuWRUZDQ9WUV0xlbvH9RcoOMdzNkscxVyWpOtQYTazTdoPsmLzOv2c7FZjYHGdCopTfVdnHSBNnTkUMzHCdGUqynurB2Nppf+mQoz5lD81mei3dHBZ5m1G8YvSW92GUwn9boQnzZmZDZjYdsbBen7mvTPuUxrNMPzW8YIbHM3N4xtkqyS2RWEtaMqkdorHGsKegvdBpx80TOL7mLCyTNx8YMtkm7j2iNavexfuJmBQGCkggZgjP7oz/zyZT5Z6s9/wAIPNfYOumc+jIfzR9q91Y41hbce2JnzuYfnGOG0TPSMEnX6jfB2d0QxsDZDhXb3HjCQsj7j3ROmc/pGOVf0j3wXFD1O8FZ3RCeZPx7axzzJ+MTRZvSPfAxv6RgP6fZm+Cu7ohmsz8YL5vM/QicDvvMGDvw7hGf0uzO8Fd3RAczM/QjnNTN0T5nsNg7oC2hjsXqpnWoGVO3ugf6XqC9JavNFeMp90BVcbI1fk/ya6GK0IMTaJpgHGm33RLDk3Z/VDvPxgsV+vsTS4k8GNc7MpTPwgomsOHZ98bT/srZj/V+JinX35uszBZ0BC/KY5gt9HgN8FmK6M2uudjwkUyRb3U1FDUEEEZEHfBZk46kDPdti0ybWgOcmSaekpz7jDyVeMmv/g7I3DBMPueB40hz0Vq649ysJbGTCVWjDthpPlMxNQamtTx/7xr90WVJlBMu6RLUjJuing8ytOyIK+pl3y52FpbHeJM5WHcFNDCksvYXwS6DPyUXu0qYyZ4Zit2MKd23uEX3lpyrlSrDaZU6omPJpLA1YzRQAjYRqa7BFAtPMVxWaS8taVON8RqCDUClNh74Ycq2m2yYKVYrnMNMy51r/KKDLjvhc4ONnE9kx6rk4dOhEXDPmSKT6nAZgQj0gTnTq+Eafd9702xXJtxBpcqSzqnMpjzGrkiit8YRlyJg+dKIG3GfdhhM8y3RtTSWGapdt9VFMUTEu/EUkswAUZ9Z/wC0Yn+1nTRh2Z++I97wZiSSST4wpWygwZwizf5V+ynGJXWnWIzLl1yoV5gVDXDWp47orMiyFxEXetmKQ7xfMXDjAEKHB8Q4/b8wHosRHIgkaBHcKDyxKzCkXjkRKxkxTAsaL5O5FFqd8Bd0Nr6mg3bKwLBb4vIJLJg82aFWKjf9rxZbIhllPBXFJrLIm0W3EanbCLTaxHT59DBZdqia2uWdhbllkzZnET37SGHjFQl2iJGxzMRhtcuFbm9eg6NpLPwialYgBXIsMiRoPSpt4cYYWSxF3AUVJi0XpzcqU5msOcKrU7JaLlQbabhqSYqhmfQ7iUN2V632ImQzS2CJLNCNWmZA4mau3tioTrRTcKbCyKR1qzA+EWF7rmPhMxS2NqSpA6NSRXFPfYoyrTLZnrEo/Je081m8tKmgCSkRJYHzsQQkjXNjxj2tHJVRwyPUXyb2KJPtIIBIwt816Z9jaEfnCFomMwGemlCQOJpsiSvC7pyYlZR80c5RQjEnIOB0TU0AYAarvqK6j0OWQqRTcwOYz/VCIfOuFqckt0bp9S1NQs6PzF5CUaprU7fyh4Jld57IZC0GDi0GJocvue09NLOxo/JWr2ZN6Er3HLwiVayxXfJtacQny/RMtx9cMpp7I74uZlRmY5PFurcJtEY1jqCDoajvjJ5134WZcWalhpuJG+Np5uMk5Upzdrnr9Mt7YDnxJg4yh5j9FFubSI9LGNreEKmWg2Vhrz0FM6GcyC6HqrTyfUd1X0R3CO86Nw7oYmYY5jMZz0H4XuP+eG4RznBuEMcZjvORnPRvhR70dwgGSp4QzEyDCdG8yL6guhroHax8RFr5D8nMR5+YAVBIljYWBzfs0HHqis2CW02akpflTGVR2nM9QFT2RtFksay0VFFFUADsgZcHkedrpyglHPUb+bQBIh9giK5T3l5tZ3mfO+Sn87ZDu17IDY8uMZSeEVTlpf8AgrIlHP8ArGGzL5CnfvMUczqaQs9qJqTmTWtdtc4QeavoxrjHue5Vp3XHGBHnzXQU2jSHki3TK/uwF4qKnvOsN+eGxR3RKWCSDiaZ8lAMTZ83LJOQNPltrlp10NGV0cS4m9iTV6iNL4cZl2CPaZr5POY02M+LCNyoTRe6BZ5CjNQDvOprxMTVz3dNtADSpDlKMQz1RWUfOXDTo5HQe6FJ1gAC89KeQXqJbVMyWzZdHEQHlk1y2Hsh8FVHoQx1c094oYSJig9L5JFG25beuHzXc1nmIJbEKSCKUoQfpfOFN8R9ulNLNGAJ2NsNTtoO5uw0OcSd22n9yst2rQ4pbegdqneDSPM+JvEkexppwthxQ/VElfliExObOUwzJRM0AsW6BRk6PygDTTbWKZeFhmSwMQYAlsNaioU0Jocx2xdbPaaJaQXaokh5TKT0JijEoxcXFKDdFItdodyWdixNakmuusSRt4YYILIfNsMHaOWYZjrgUjqGhhUpuRhcrrYBYheU7Ag01/OGcu2so1hlapxaOqrecjZzXDgYqtIEByYEV4Js4HFhlVYRp/JKTgSM+u+X0qxe7on4VpC70NqJq+LZRYp9utVYlr1bEKRXJq0qIm4M7juLBF2lqwnLQw7Mmph9JsEdOSSMUGxlIJieu/o5xHixkGJO6LPjmy0OhZQf5a5+FYSoKXQL7paLHaGkLUZPMQMSfmrU0pxI98JpYhOtEhJmYAe0zBqSEwrJU9bkt9QQre+EvU+jlwAJJNOoRyyh/OprKtS9kkYR9FZjYiO+K6XieDLYp1L1LNc9Ma1yxY6KRU4hhzr2DdX3WVYqV03gzYVYmpaitQaqdpG2mXGhibnXvLGWLPeBp26RdGyK6s82UHnBB8prDJbBKmNRXmDJRmi5k9S1J7+EYzygs6rapoRgylxmPSzDkA6Z7eEaL5R5k0SkVXZlYks2lR6BI0pke3hGaLKqxH1f8Vfewj0dPBKp2uXcmlKUro1Jdv5EsEHVIWZKRykeJzY9cn36jgsnk7n4bXh9ZLZe0UYe4xpxWMVui2czaJUz0JiFtvQJwvp9EtGjTuXdlGnON1IR76RTVXOazFNnzvxOVcLcuS39SxYIzDylWTDag2x5antUsD90WKZy/l/Ns849eEfeYq/K2+mthlkSDLMvGKlq4g5U6YRSmHxhvhbn/aS6XWU12qTlsVakCkODZX3eP5QXzduHfHeDu+mj2PtjR/i/Z/6ElXPPT3QtabNhQupxaaAnvAz7I55u3DvgyyGrsHbDIaeyPWKf6on1HxLT2LFdjj+j/wBCdhk41xMcPYRXjQ5wV1FcjUb6U8IVeS1cxXiT+UFMhtw7/wAo6zTWy+7HH6ozT/EtPWv6luf0f+hGBSFOZbdAMltxhfhL/wAJUviuj/Gi3+S67sc95xGUlQAdmN65DqVT7QjUcMZfyR5VSrHJMt5MwszszMuGhrQDUjQADsiyyvKDZT8rnV60r/hJjeRbFbxZ4mq1NdtrkpL3LXhjMPKfeGOekkHKUtSN7vv6lH2jFyl8srERXngMq0YMpPAVEZDb7WZ02ZNY5zHZzwqch1AUA4AQqfFHyKvhtcZW8Weg2IgjLCscwwniZ9C12CykNej8o0Cfzlgq+JHdGx3ZyVFmEiSxVlSj0JA52cQ2MtxXCoG4dcZFLYqVYGhDKQfRwsDXhTXsjQuSl5m04jNq82WwIFT0iaiuEanM1O3Q65evy3LTxknskfD6u3GrmpdW3/Bq9ksSy1CqMgKDq/R0iLv6xgymlYKy3R6nEOg3zSAdBnXhQRK2accALUBoKitaHris8pbXWuJTzajo0bNyaigA3+GWsRPGAo5yUO+E85ZpaIc6mWPSNFqvacXbEDY5bYKgEmlabSNMS+kD8YvlyXeWmyioOIkOTn+7XOi8BmDXbXjEFa7EzSJFMnwTGlHTGqzCxUdjVHGsJ1tidail/wBPR+HfLdlvr1Iu75xmPhpkmEtUZ5tmo3ZKfDtiL4kc3MK7NR1HMRYeTqlleY2rue5AF7sj3mCcpLHiKUGi07NkedNpIbY+OxlOMDWHk+ykQxOUdXiQqSwKsopCtmsoYZwxeYYfWG0gChilppbG1uOdwkywUMCH0ybWOw5ZwJljOwawWaLNYpeUMrHZcomLHIiayeR0IidplVERFqs22LI1nhtPsVYSpYGcJWpUvOJeQopBDducOpViMIt+boPr2CGUIWueXSeh3E/4TDqVZDD2wWLC4P60gqnjYXbHO4jyjegO8oB3nOHt2TGwSJ6qXmWcNLmoubTbPMXECo9JSARxVhtiO5QIGYZ0ojt10ZBT7UMLrtb2aYGKMCDkwFSBShFNCtNmWkHCXDPJQtPz9MkuqNDsNmlvKEyS4ZCpwkH5xWnSHpdeesQVtM5AtVLAk79Dr176RCXpf0tiZktTKmk9NpTMnObi6EUJrvxdcFn8r5uAKGmNlqaLs2lR7oLUcFmPQkq018f7SS5U25VswlkgTK4mrSksZChp84igpxjOwKcNafHrh3bLS0ygYii6AdFRrUgakneamGRz06hxJ0HbpG86XDwLoejptHGp8yfX+DqSy7BVzY6fE7hxg1usqygxmMKDbUjtpsibk2ESZRLHpUDu1aYaZhaj3dsU+2W2dMm4zIxy6fu1YNQDPp0DDM8YZRXnqSazWyk8ReEJJfaMSFotPnstS2exAQB2wDbJZ+Va5v1ZaqB3GFEtTZ1sqnsb8UJta2/hU7m+MetGc+mXjtg8SUY9cLP5iDtZzraJ57G/HCPN2TbNmHsf8ULta2/hU7n+MJm1H+FTuf4wzOf+MX+X8oS5iyesf2X+MFNmsnrG9loWNq/8qnc8ENqH8Kn245Y9PZnPP00FFksvrD3P8IHmdl9ae5/hCnnI/hV+3BWtSfww72+EZt6ezO39fdBfMbN649zfCCmx2f1x7m+EK8/L/hT3n8EJG0S/4bxP4YNcPp7Mx5+mjnmkjZOP2vhBhZ5ey0kdr/CCecS/4c95/DHefleoPf8AlG5Xp7MHf6wLogGlrPtN94hZK/xa9pU+8Qz5+T6h/a/KOifI9S/tD7xHcbXR/wAm8OfpD8TmGs2Q3X0T9j4QBa5dQGaWC2hVsS14kZr2wxM6z0/opnh+UJpabMD/AEUzuFD4wUdRNeaf55f8mcqPksflsWKz2AuSAaEAt0jlTLbBJ1laWxWYCrDUHUZV/XWIQu+/ZQZVRGRCKGui55EEk0Bzrs6s4s/Ky1ieyHV1QCu1sySp6qmnbpHn6vE3xQWPyPb+H6uytcFkuJd31IaRJxKaA0FDXd18I0byb2IJZ5toFOcY4RvUCuoOhJ9/GKDdN+GSc1xjcciOIOw8DUGmkSEjldMR2aSBLDmrrQFG+rTKo1A25imkJp1Uo1cqT2C1ugdl3Ngi5Tb2xUwFq54iKg67z2ZcYsF1WfnUTFkCAxrvzWg3VOfZFHs/KqWelMlAvXQMUxbdgOXXXrMTcvlQ849J5VllLtH7yZloFWuv1YRVFweXLJNZGTWFFk7OVZZFnkAiY6MuLImWmKjTXP8AhG+myKXytvdPO0WTlLsyqiAadGtad1Pqwa/uU0pUaTYwemQZk5q85MO+p217s8hFPWtGI+arnuUn7oy+3i+VFui0jhm2axtsW25pX+7y2Orgudmbkv8AfCM+YJhb6Jw9qgV8YmhICSkXYiqOxVA+6Knck0mUzHVps49hmGnhSJbotweBVLXMGl5oBEIsqpiZvUmGNmXKD06ajuddhy2I+fJpHJMqJCbJrCiWekWxmTuI3KUECDz3pAh2GLLjIXKJGzCHsu6ofWewUjzupb0IzAY6LMTE4ljELJZI5Vm8RBS7BwhZbFE4tmjos8E60ZzCISyxDW+9QtrlSFO04+JKMVU9mfdFstbCXLeY2iKzHqArGNXPPebblmVJImF2prVsWXUBU9QFNY5VpC7LNsIt9/WFJzylmbecAzI6eGq1p/Ke+IefYVEuqijIaOuRppRtONIk7+mZI1aYZimvYy6/WhlOvZaksVY6fJBqBTjvqYRKbWx6WgjmGUQs2Su0DuH3CE2QUyA8IWtlqxMTQU2UAGUda0y6UEpQaa4n130xQvi2PVeOxHzZeW3vhBFwMrjEcLK1MTDFQ5rUHKoqKjfEk01KfIz34j7oahlrmPGGwtwKlCMk0ydK3faZbI06fIY1pzjTWXPY1WpUb8wYr8y5JozW8pTjZWe6sOwnKFOcQHIMB/NnBXda5YqdcOjqMHlv4bFv7xx7ltWEEWyU1d1sA+yW98NXua2evln/ANXL/HD15qbMdOJGsJMy8fD4Q+OrFv4WvxEf+z7Z64f+4XXvgrXfbPW//IX4w9YLu90EKru90GtYvpsH7J/y/YaeY231hP8Az1MFNgt/pOeqYD7hDsqu4dwjnNruHcIPxq+mwX8IX4v2G4sN4bOd7Gr90DzK8P7XwP3Q6VF6uoD4xzm0/Sj4xvjV9NnfZH+S9hu1jvDPKb7Kn3iETZrfuf2JcPyq/pQPvgmBd3h+cEtbH19wX8If4l7EeZVt3N7EuBhtnoN7CQ/AEGVuNO0wXjYevuD9kS/EvYj6Wz1Z/u0gy+eeqP8AdJEhjPpHvMdE4+me8wL1i+mb9lP8S9hiq2z1BP8Ayl+6AiW2udny/wCHn74k0tTD+uIr/NBWtTetJ7WgVrfX9zPsr/JewWVKt4HRsxCnKrIQue81pFhkXI4ReftUhCq9KiY8IpXpPzgBPDMxXpcwnWYBTSuI91AYIQGzJFRvX3GAuvUsYY6Hw7h6yC2sVmMUaq16JKYaj0sOI4amppWOKrbx3fnB0A3w6lmWNpMTSlE9OMYRikGu675s1wiVZiclA+ByEO7yup5DYJkxQ+1VAan81HyPCF0vboqiBZRBzmItXPEuWqOoQznBcZ6TNnrpWu3OFOUfIGKzLfZHbNUZ9FutcteuJOzpaHlmnMrK5yUrBZdGYtNUUDYuO3ZWEFlyVpmzAthY1FAK/KApXviZsF5Y0lyQFUS5pYgVJbCjUY1+kR3RkZYkBqscttJk3fNqCyJjeijHwMZjdd4GSwoao1MqkAGleyusXPlhbcFlb6RVe8xn4WtVyAIqCNlTnTqOfWYpqjmLyeDKTTWDSBc/PSxMl9JW3bDtB4wya5mXZC/kpvvC/MOBhm1pTRZoqN2QNKd0aZNsCE6CHxoTWxnPae5lP7NpshOfYiBpGi3jdyAVpFStMwVIhU4ctjoTUyi26zNXSBFrmS1MCCV5jqNOWRCiyYVVYVRIXGB0psTSTCySIVRYcKsPjWTzsY3FngGzw8pHCIby0K5jKJ5UbRzVhYDWYyKOqoY/4fGKT5ObCDiOKkxx0BQGqZGbWu8GWvYYsHlqm4vNpIPymYnhmFHvPdFR5I3qJd5SU2ATpVdAzs7EEDiQAOuJLY7tFFbysj29rScBI1WjDrU4h7oDzKCrk4dm96Z7dldsR1+zys6aqkYQ7AA1rSu2nwhktpZlGI1KindlENsdsns/DZZbiGmAMcgKmppQQToHIvLB3bu0LTxiY5JWGXPtAlzHVVIJ6WjUOlDkdpoeG6NQe7rDLAlvzJDdGjmXQ0JyCsaAg5ZCG10uSB1XxBwnwwXQxSbLA1A/W4iECgi4csLilSZpWzsDLZSwAIbm2BzWoOlDXPjwpT4CcXF9SrTXq6OX1CFBHDLH6JjvODeILzg3iB+Yo+U5gH6J+McMsbK95/X/AHg2MbxBS43iC+YF4G9rfCMq67z8Ydcn7ve1TeaUhDhLVbFSgplkeMMbfMAoRnQ74svk4llLYVIoRLmVBIJBJWoy00j2dNpq5aWVklufPazV2w1XBF7C1r5FTJSl5k+SiilWYsoFTQZk7TBZvIqarBTOkhm+SC5BPUNsaTaZCupRxVWyI2EcYo99SpTrekybh52UV5pjk8sLKVpfNnUVmEjLUmkQRWRsr7E+pFPyOmg0M+zgjIgzKEHdSkKvyFtIBJeUKbS5AHbggyoZrTUdZa8/aZSvOZMTSWMiQyBdKYmxLU7ab4tvLO7Vm2V8TOBLR2whqK5C5BxtAOdOqCcFnBi1NmOpTxyEtRzDSiNQecypv+RCZ5DWqtMcmutOczpvpgi0ed2lJNlEhSVMmXipK5yhwjbjXD3QnIu4Sr1RsTu06ROdi5rT94tFXcorQDhtjOE3xNncrv8AsJbPSle2fwQRuQts2GV/ef6I0H9rZqBItHSYrXmyAKECprouda7gYVstvxuy83NXDXpOhVWoadE7YzC7BeIn3M4PIa2f2X95/wDnFfnSyjsjEhlJB0OYyOdM43GMTvs/71P/AOI/vjH06DabpuWGJBeJ8PhHCnE+HwjimO1heWXrBzAd/gIGE747WBGZZ2xzBxPhBwvE+Hwjgi/ciuRHnCc67EDctAxp9I/IGzeYKKchN1salllKSytrR/19WFZEpSdT3j4Rqls8mklsQlTJqOAMJxFqcGDE1z6vvjNbys7ypryZ4HOyjm3rF9I1zrtqc42dUksiadcpyw0HwJgqAwYGmZqpzpXIAqYlbrlqs4lSSObTU5hmqWB3HL3RC2afkRv1hS57aoByfpMTkrEbhnSmgEKri22xuvko1qPcdcurVVJaD5xYnqAirSHNFORINDuz6Ne+lerjC3KW3c5aAKNRVpQgg1JzyPVDKX8lgNQTTeDQNTt98XVxxE8KTyyWuucZc6opi6LA6UOnvUd8bpd96F5aP6Sg76EjMd9YwFWGNDQ06QGZB0D767DGv8iZ2KygZ9BmGZqaaj3wFlkobobVCMtmTdvnlhSKzOuqpJizkQmViSy2U+pZCqMVsVVrpMCLMUgQGWHwIsyQspEVNb6MKrfRi1XJETpbLchEKgxUkvuFkvyGLURFS00i0wIrq36IXS/BDVqIi3p5mZ+V+ZW8JKbBJl95mzD7gIod4HmraSmXNTJdKb0w59ZIJi3+UK1CZeqHZgQfZc+8wTk9yc85vO0u4/dSp7ng7ByQP5dK9YG+JZyzJsdFYjgj+WNnKWgnZNAmDgDlTsIiHsszMjfn+vCLl5V5DCZLcAYAtMVRWtTlTsrURnyzqEHdCVHiiU0Xcq1TfQn7NNwgsASVOdNSjgjLtp4RLWoS5684XNato2whRSlRSuvbFZs9vAIINCP1Qw/S3yCatIBb6L4VPWpDHxjFst+pTdVxT4q2mmTsy0KRNmgUlygwB9JmdgoG/wCb4xTp5yA30ESF4Xo00BeiqL8lEyUHfTMk8axHzBUQvzKtPU4RbfVjSdDOa+GhNTWtBUgZaxIGWToIJaZKCXV1ZsDZ4WUUVwKEgqaiqnviqrqS6vKWUyOFq+j9pvjBJtsp80+20KKZJP8AWj2D8IK/M7ec9kfcYoS9DzOZLuFSdjrlTrJPvi08lL9WTaTPntixIR0QoNSQcx0RsMVUiVsdx9T84JRPTPsn4xQrpxrda6MS4KU+N9TYhy+sn9p3S/8A7Ijrbf11zpizZsvFMSlGIXZpUB6HtjK2wesPsn4xw4fWfZaJuUh3MZrj8prtImqQaTyGmadJgAAcn6JFBpTSOXnyiu20BRNLkKKAYnXI7DhfPtjIiq+tHsv9wjmAetXumfhjuUdzGbLd3Kq75CBJTsqg1AOJqHLQsSdgyhhLvC6RMWaHmc4pqGMyeaGtaUxkYa/N04RlJQetX/qfgjmH+0X/AKn4Y1V+p3M9DaLv5V2GUGAnsQzs/SDtTEa0Fa0Hbt2Q5PLexeu+y/wjDcP9ov2/wwAv9ov2/wAMdyUdzWbi3LexDMzvsOfujIL9t6NaJrKWIZ2IIpodNREcVHrE/wCp+GBzCbZqd038EFGtIx2SF0tg3v3L8I6bYN79yQishPWr7Mw/5Y6JMvbNHYjn3gQXAjudPuPJDFhUNlWmYFQaVHgDDhUg932ACXiRmcM2uEqKIDWlTU0LDODMKRJbhSwj1dI3KvLOq0X6zXjMs86XhmOsuZLWmEmhDUNd1aYooFafrbE1YL3UyRZ54JRTWW60xSyTUih1QnOmRrt2EFjzO1Vbkk0s4Lb+3LYJivz7UMrERnSolM2YBz0EQHKC1mezzXarIqoScsRYKB3a9sNHnoFAFqcilMPNtWlCtKkUpTLXbEdaLSCAqiiCpz1Y+k3w2V26wcsY6ktNTct1g5MmkKabcu/9eEHkTIYTZ1TwEEtNowox4eJyHvjqq9jNderLNuiI2ZPxzmbex7gaQ8s1KtrnSvVSlfdETZdYkrOwqeFO0Z198VMhHctv6M1zqvZVWEa35N2rJmAmtGQ6U+Uv+mMdRhhTrSvc0al5NrSFSdsrzW/+0r90TXrYfR94vhWCFYbm3rBTbViPBcLssCGxtq74EZg3JAibCqzDAgQYAYToVR4ECMMFA8Ly5kcgRqNKByyNLwln6Ms+LD7otcy2ebrMmOwSU2B2ZAS5BQUUD0icRrpnHYEG1nAh9WSMmXIvew1loRlMRC3ykdcqneK0PbGGl4ECGxSTwIyELRzGYECGGA507z3wktoNdYECCSR3E15juz2srkRUdx74cy7QgNVYqeIrrsOoPdHYELax0LtPbKS4ZboXCI39XKO3JSh8DBXsUs6yF7Hf7zAgQPMl3K/DVPyE2sEr1Ldk2nvUw3e7pR+bMH11P+QRyBHO2XcB6WrsE/ZkrfMHYp++Cm7JfpzPYU/5xAgQcbJAPS19grXXL9Y3bLH446Lql0/pj7B+MCBDFYwPC1hGupPXfYP4o5+yU9b9j/VAgRvMYHhoBf2UvrD7H+qO/slPWn2P9UCBHOxmrS1nRdKesc9SD73hT9lydrTfZQf5jHIEDzZDFpKxQXZJp/WntQfcY6lhlDPmyeuYf8qiBAgXbMJaWrsO/OSmGlFCCigVooJqaDiczviPtV4VNR3nb2RyBHQSluwdVNwilHYbm2NHPPGjsCHcC7Hmu6fc5500Azydv67IECMwgXOT8w8t4b3nOyC78+yBAgorcEQs2sPJb0DHdn9mkCBGs5C4Jqg4+5TGj8jRSSxrqw7KKPjHYES39B9P3idLQUtAgRMioLWBAgQWDj//2Q=="/>
          <p:cNvSpPr>
            <a:spLocks noChangeAspect="1" noChangeArrowheads="1"/>
          </p:cNvSpPr>
          <p:nvPr/>
        </p:nvSpPr>
        <p:spPr bwMode="auto">
          <a:xfrm>
            <a:off x="168275" y="-1698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pic>
        <p:nvPicPr>
          <p:cNvPr id="32774" name="Picture 5" descr="C:\Users\erikpoll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47311"/>
            <a:ext cx="3739952" cy="13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32" y="3284984"/>
            <a:ext cx="5904656" cy="18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Processing vs injection/forwarding attacks</a:t>
            </a:r>
            <a:endParaRPr lang="en-GB" alt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F6ECECB-7A1A-4B54-B508-939C5DAF405F}" type="slidenum">
              <a:rPr lang="en-GB" altLang="nl-NL" smtClean="0"/>
              <a:pPr/>
              <a:t>24</a:t>
            </a:fld>
            <a:endParaRPr lang="en-GB" altLang="nl-NL" smtClean="0"/>
          </a:p>
        </p:txBody>
      </p:sp>
      <p:sp>
        <p:nvSpPr>
          <p:cNvPr id="16388" name="TextBox 29"/>
          <p:cNvSpPr txBox="1">
            <a:spLocks noChangeArrowheads="1"/>
          </p:cNvSpPr>
          <p:nvPr/>
        </p:nvSpPr>
        <p:spPr bwMode="auto">
          <a:xfrm>
            <a:off x="5630768" y="3675922"/>
            <a:ext cx="2930400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</a:t>
            </a:r>
            <a:r>
              <a:rPr lang="en-US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abuse of) a feature !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55681" y="3364553"/>
            <a:ext cx="428832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>
            <a:normAutofit/>
          </a:bodyPr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</a:t>
            </a:r>
            <a:r>
              <a:rPr lang="en-US" sz="1814" kern="0" dirty="0" smtClean="0">
                <a:solidFill>
                  <a:schemeClr val="tx1"/>
                </a:solidFill>
              </a:rPr>
              <a:t>Injection aka Forwarding  </a:t>
            </a:r>
            <a:r>
              <a:rPr lang="en-US" sz="1814" kern="0" dirty="0">
                <a:solidFill>
                  <a:schemeClr val="tx1"/>
                </a:solidFill>
              </a:rPr>
              <a:t>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6390" name="Groep 6"/>
          <p:cNvGrpSpPr>
            <a:grpSpLocks/>
          </p:cNvGrpSpPr>
          <p:nvPr/>
        </p:nvGrpSpPr>
        <p:grpSpPr bwMode="auto">
          <a:xfrm>
            <a:off x="922648" y="3936990"/>
            <a:ext cx="6845760" cy="1877733"/>
            <a:chOff x="1184621" y="4348378"/>
            <a:chExt cx="7546827" cy="2069861"/>
          </a:xfrm>
        </p:grpSpPr>
        <p:sp>
          <p:nvSpPr>
            <p:cNvPr id="32" name="Afgeronde rechthoek 31"/>
            <p:cNvSpPr/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14" dirty="0">
                  <a:solidFill>
                    <a:schemeClr val="tx1"/>
                  </a:solidFill>
                  <a:latin typeface="+mj-lt"/>
                </a:rPr>
                <a:t>back-end service</a:t>
              </a:r>
            </a:p>
          </p:txBody>
        </p:sp>
        <p:sp>
          <p:nvSpPr>
            <p:cNvPr id="34" name="Explosie 2 33"/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/>
            </a:p>
          </p:txBody>
        </p:sp>
        <p:pic>
          <p:nvPicPr>
            <p:cNvPr id="16404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/>
            </a:p>
          </p:txBody>
        </p:sp>
        <p:sp>
          <p:nvSpPr>
            <p:cNvPr id="16406" name="TextBox 36"/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6409" name="TextBox 29"/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14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14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14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14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14" dirty="0">
                  <a:solidFill>
                    <a:schemeClr val="tx1"/>
                  </a:solidFill>
                  <a:latin typeface="+mj-lt"/>
                </a:rPr>
                <a:t>application</a:t>
              </a:r>
              <a:endParaRPr lang="en-GB" sz="2177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391" name="Groep 2"/>
          <p:cNvGrpSpPr>
            <a:grpSpLocks/>
          </p:cNvGrpSpPr>
          <p:nvPr/>
        </p:nvGrpSpPr>
        <p:grpSpPr bwMode="auto">
          <a:xfrm>
            <a:off x="1043608" y="1187200"/>
            <a:ext cx="5512320" cy="1671840"/>
            <a:chOff x="1198642" y="1031314"/>
            <a:chExt cx="6076764" cy="1843643"/>
          </a:xfrm>
        </p:grpSpPr>
        <p:sp>
          <p:nvSpPr>
            <p:cNvPr id="5" name="Afgeronde rechthoek 4"/>
            <p:cNvSpPr/>
            <p:nvPr/>
          </p:nvSpPr>
          <p:spPr bwMode="auto">
            <a:xfrm>
              <a:off x="3978269" y="1431485"/>
              <a:ext cx="1720797" cy="1443472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14" dirty="0">
                  <a:solidFill>
                    <a:schemeClr val="tx1"/>
                  </a:solidFill>
                  <a:latin typeface="+mj-lt"/>
                </a:rPr>
                <a:t>application</a:t>
              </a:r>
              <a:endParaRPr lang="en-GB" sz="2177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6395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/>
            <p:cNvSpPr/>
            <p:nvPr/>
          </p:nvSpPr>
          <p:spPr>
            <a:xfrm>
              <a:off x="2544801" y="2042856"/>
              <a:ext cx="1077879" cy="2890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/>
            </a:p>
          </p:txBody>
        </p:sp>
        <p:sp>
          <p:nvSpPr>
            <p:cNvPr id="16397" name="TextBox 36"/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6398" name="TextBox 29"/>
            <p:cNvSpPr txBox="1">
              <a:spLocks noChangeArrowheads="1"/>
            </p:cNvSpPr>
            <p:nvPr/>
          </p:nvSpPr>
          <p:spPr bwMode="auto">
            <a:xfrm>
              <a:off x="5949505" y="1031314"/>
              <a:ext cx="1325901" cy="47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177" dirty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a bug !</a:t>
              </a:r>
              <a:endParaRPr lang="en-GB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Explosie 2 3"/>
            <p:cNvSpPr/>
            <p:nvPr/>
          </p:nvSpPr>
          <p:spPr bwMode="auto">
            <a:xfrm>
              <a:off x="4619599" y="2147663"/>
              <a:ext cx="1217576" cy="628840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>
              <a:off x="4503716" y="1901526"/>
              <a:ext cx="869923" cy="536737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 bwMode="auto">
          <a:xfrm>
            <a:off x="355681" y="1009801"/>
            <a:ext cx="254016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>
            <a:normAutofit/>
          </a:bodyPr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5125033" y="2586885"/>
            <a:ext cx="2350504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14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14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  <a:endParaRPr lang="en-GB" altLang="en-US" sz="1814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r>
              <a:rPr lang="nl-NL" baseline="30000" dirty="0" smtClean="0"/>
              <a:t>nd</a:t>
            </a:r>
            <a:r>
              <a:rPr lang="nl-NL" dirty="0" smtClean="0"/>
              <a:t> order SQL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1900" dirty="0" smtClean="0"/>
              <a:t>Suppose I want to access </a:t>
            </a:r>
            <a:r>
              <a:rPr lang="nl-NL" sz="1900" dirty="0" err="1" smtClean="0"/>
              <a:t>peter's</a:t>
            </a:r>
            <a:r>
              <a:rPr lang="nl-NL" sz="1900" dirty="0" smtClean="0"/>
              <a:t> account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l-NL" sz="1900" dirty="0" smtClean="0"/>
              <a:t>I register an account myself with the name </a:t>
            </a:r>
            <a:r>
              <a:rPr lang="nl-NL" sz="19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peter' --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l-NL" sz="1900" dirty="0" smtClean="0"/>
              <a:t>I log in as </a:t>
            </a:r>
            <a:r>
              <a:rPr lang="nl-NL" sz="19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peter' </a:t>
            </a:r>
            <a:r>
              <a:rPr lang="nl-NL" sz="19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nl-NL" sz="1900" dirty="0" smtClean="0"/>
              <a:t>and change my password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l-NL" sz="1900" dirty="0" smtClean="0"/>
              <a:t>If the password change is done with the SQL statement  </a:t>
            </a:r>
          </a:p>
          <a:p>
            <a:pPr marL="857250" lvl="2" indent="0">
              <a:lnSpc>
                <a:spcPct val="120000"/>
              </a:lnSpc>
              <a:buNone/>
            </a:pPr>
            <a:r>
              <a:rPr lang="en-GB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users                                                     </a:t>
            </a:r>
          </a:p>
          <a:p>
            <a:pPr marL="857250" lvl="2" indent="0">
              <a:lnSpc>
                <a:spcPct val="120000"/>
              </a:lnSpc>
              <a:buNone/>
            </a:pP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SET 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password=</a:t>
            </a:r>
            <a:r>
              <a:rPr lang="en-GB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'abcd1234'                                  </a:t>
            </a:r>
          </a:p>
          <a:p>
            <a:pPr marL="857250" lvl="2" indent="0">
              <a:lnSpc>
                <a:spcPct val="120000"/>
              </a:lnSpc>
              <a:buNone/>
            </a:pP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GB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='peter' </a:t>
            </a:r>
            <a:r>
              <a:rPr lang="en-GB" sz="19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--' </a:t>
            </a:r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password='</a:t>
            </a:r>
            <a:r>
              <a:rPr lang="en-GB" sz="19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GB" sz="19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nl-NL" sz="1900" dirty="0" smtClean="0"/>
              <a:t>then I have reset </a:t>
            </a:r>
            <a:r>
              <a:rPr lang="nl-NL" sz="1900" dirty="0" err="1" smtClean="0"/>
              <a:t>peter's</a:t>
            </a:r>
            <a:r>
              <a:rPr lang="nl-NL" sz="1900" dirty="0" smtClean="0"/>
              <a:t> password</a:t>
            </a:r>
          </a:p>
          <a:p>
            <a:pPr lvl="1">
              <a:lnSpc>
                <a:spcPct val="120000"/>
              </a:lnSpc>
            </a:pPr>
            <a:r>
              <a:rPr lang="nl-NL" sz="1900" dirty="0" smtClean="0"/>
              <a:t>Here </a:t>
            </a:r>
            <a:r>
              <a:rPr lang="nl-NL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abcd1234 </a:t>
            </a:r>
            <a:r>
              <a:rPr lang="nl-NL" sz="1900" dirty="0" smtClean="0"/>
              <a:t>is user input, but the dangerous input to the statement comes from the server's own database, </a:t>
            </a:r>
            <a:r>
              <a:rPr lang="nl-NL" sz="1900" dirty="0" err="1" smtClean="0"/>
              <a:t>where</a:t>
            </a:r>
            <a:r>
              <a:rPr lang="nl-NL" sz="1900" dirty="0" smtClean="0"/>
              <a:t> </a:t>
            </a:r>
            <a:r>
              <a:rPr lang="nl-NL" sz="1900" dirty="0" err="1" smtClean="0"/>
              <a:t>it</a:t>
            </a:r>
            <a:r>
              <a:rPr lang="nl-NL" sz="1900" dirty="0" smtClean="0"/>
              <a:t> was </a:t>
            </a:r>
            <a:r>
              <a:rPr lang="nl-NL" sz="1900" dirty="0" err="1" smtClean="0"/>
              <a:t>injected</a:t>
            </a:r>
            <a:r>
              <a:rPr lang="nl-NL" sz="1900" dirty="0" smtClean="0"/>
              <a:t> </a:t>
            </a:r>
            <a:r>
              <a:rPr lang="nl-NL" sz="1900" dirty="0" err="1" smtClean="0"/>
              <a:t>earlier</a:t>
            </a:r>
            <a:endParaRPr lang="nl-NL" sz="1800" dirty="0" smtClean="0"/>
          </a:p>
          <a:p>
            <a:pPr marL="57150" indent="0">
              <a:buNone/>
            </a:pPr>
            <a:r>
              <a:rPr lang="nl-NL" sz="2200" dirty="0" err="1"/>
              <a:t>M</a:t>
            </a:r>
            <a:r>
              <a:rPr lang="nl-NL" sz="2200" dirty="0" err="1" smtClean="0"/>
              <a:t>oral</a:t>
            </a:r>
            <a:r>
              <a:rPr lang="nl-NL" sz="2200" dirty="0" smtClean="0"/>
              <a:t> of the story:  </a:t>
            </a:r>
            <a:r>
              <a:rPr lang="nl-NL" sz="2200" dirty="0" err="1" smtClean="0">
                <a:solidFill>
                  <a:srgbClr val="0033CC"/>
                </a:solidFill>
              </a:rPr>
              <a:t>be</a:t>
            </a:r>
            <a:r>
              <a:rPr lang="nl-NL" sz="2200" dirty="0" smtClean="0">
                <a:solidFill>
                  <a:srgbClr val="0033CC"/>
                </a:solidFill>
              </a:rPr>
              <a:t> </a:t>
            </a:r>
            <a:r>
              <a:rPr lang="nl-NL" sz="2200" dirty="0" err="1" smtClean="0">
                <a:solidFill>
                  <a:srgbClr val="0033CC"/>
                </a:solidFill>
              </a:rPr>
              <a:t>very</a:t>
            </a:r>
            <a:r>
              <a:rPr lang="nl-NL" sz="2200" dirty="0" smtClean="0">
                <a:solidFill>
                  <a:srgbClr val="0033CC"/>
                </a:solidFill>
              </a:rPr>
              <a:t> </a:t>
            </a:r>
            <a:r>
              <a:rPr lang="nl-NL" sz="2200" dirty="0" err="1" smtClean="0">
                <a:solidFill>
                  <a:srgbClr val="0033CC"/>
                </a:solidFill>
              </a:rPr>
              <a:t>careful</a:t>
            </a:r>
            <a:r>
              <a:rPr lang="nl-NL" sz="2200" dirty="0" smtClean="0">
                <a:solidFill>
                  <a:srgbClr val="0033CC"/>
                </a:solidFill>
              </a:rPr>
              <a:t> </a:t>
            </a:r>
            <a:r>
              <a:rPr lang="nl-NL" sz="2200" dirty="0" err="1" smtClean="0">
                <a:solidFill>
                  <a:srgbClr val="0033CC"/>
                </a:solidFill>
              </a:rPr>
              <a:t>what</a:t>
            </a:r>
            <a:r>
              <a:rPr lang="nl-NL" sz="2200" dirty="0" smtClean="0">
                <a:solidFill>
                  <a:srgbClr val="0033CC"/>
                </a:solidFill>
              </a:rPr>
              <a:t> </a:t>
            </a:r>
            <a:r>
              <a:rPr lang="nl-NL" sz="2200" dirty="0" err="1" smtClean="0">
                <a:solidFill>
                  <a:srgbClr val="0033CC"/>
                </a:solidFill>
              </a:rPr>
              <a:t>you</a:t>
            </a:r>
            <a:r>
              <a:rPr lang="nl-NL" sz="2200" dirty="0" smtClean="0">
                <a:solidFill>
                  <a:srgbClr val="0033CC"/>
                </a:solidFill>
              </a:rPr>
              <a:t> trust.  </a:t>
            </a:r>
            <a:r>
              <a:rPr lang="nl-NL" sz="3000" dirty="0" smtClean="0">
                <a:solidFill>
                  <a:srgbClr val="0033CC"/>
                </a:solidFill>
              </a:rPr>
              <a:t> </a:t>
            </a:r>
          </a:p>
          <a:p>
            <a:pPr marL="57150" indent="0">
              <a:buNone/>
            </a:pPr>
            <a:r>
              <a:rPr lang="nl-NL" sz="1800" dirty="0" smtClean="0">
                <a:solidFill>
                  <a:srgbClr val="0033CC"/>
                </a:solidFill>
              </a:rPr>
              <a:t> </a:t>
            </a:r>
            <a:r>
              <a:rPr lang="nl-NL" sz="1900" dirty="0">
                <a:solidFill>
                  <a:schemeClr val="tx1"/>
                </a:solidFill>
              </a:rPr>
              <a:t>E</a:t>
            </a:r>
            <a:r>
              <a:rPr lang="nl-NL" sz="1900" dirty="0" smtClean="0">
                <a:solidFill>
                  <a:schemeClr val="tx1"/>
                </a:solidFill>
              </a:rPr>
              <a:t>ven data coming from sources you think </a:t>
            </a:r>
            <a:r>
              <a:rPr lang="nl-NL" sz="1900" dirty="0" err="1" smtClean="0">
                <a:solidFill>
                  <a:schemeClr val="tx1"/>
                </a:solidFill>
              </a:rPr>
              <a:t>can</a:t>
            </a:r>
            <a:r>
              <a:rPr lang="nl-NL" sz="1900" dirty="0" smtClean="0">
                <a:solidFill>
                  <a:schemeClr val="tx1"/>
                </a:solidFill>
              </a:rPr>
              <a:t> trust -- here a username </a:t>
            </a:r>
            <a:r>
              <a:rPr lang="nl-NL" sz="1900" dirty="0" err="1" smtClean="0">
                <a:solidFill>
                  <a:schemeClr val="tx1"/>
                </a:solidFill>
              </a:rPr>
              <a:t>from</a:t>
            </a:r>
            <a:r>
              <a:rPr lang="nl-NL" sz="1900" dirty="0" smtClean="0">
                <a:solidFill>
                  <a:schemeClr val="tx1"/>
                </a:solidFill>
              </a:rPr>
              <a:t> </a:t>
            </a:r>
            <a:r>
              <a:rPr lang="nl-NL" sz="1900" dirty="0" err="1" smtClean="0">
                <a:solidFill>
                  <a:schemeClr val="tx1"/>
                </a:solidFill>
              </a:rPr>
              <a:t>our</a:t>
            </a:r>
            <a:r>
              <a:rPr lang="nl-NL" sz="1900" dirty="0" smtClean="0">
                <a:solidFill>
                  <a:schemeClr val="tx1"/>
                </a:solidFill>
              </a:rPr>
              <a:t> </a:t>
            </a:r>
            <a:r>
              <a:rPr lang="nl-NL" sz="1900" dirty="0" err="1" smtClean="0">
                <a:solidFill>
                  <a:schemeClr val="tx1"/>
                </a:solidFill>
              </a:rPr>
              <a:t>own</a:t>
            </a:r>
            <a:r>
              <a:rPr lang="nl-NL" sz="1900" dirty="0">
                <a:solidFill>
                  <a:schemeClr val="tx1"/>
                </a:solidFill>
              </a:rPr>
              <a:t> </a:t>
            </a:r>
            <a:r>
              <a:rPr lang="nl-NL" sz="1900" dirty="0" smtClean="0">
                <a:solidFill>
                  <a:schemeClr val="tx1"/>
                </a:solidFill>
              </a:rPr>
              <a:t>system – </a:t>
            </a:r>
            <a:r>
              <a:rPr lang="nl-NL" sz="1900" dirty="0" err="1" smtClean="0">
                <a:solidFill>
                  <a:schemeClr val="tx1"/>
                </a:solidFill>
              </a:rPr>
              <a:t>may</a:t>
            </a:r>
            <a:r>
              <a:rPr lang="nl-NL" sz="1900" dirty="0" smtClean="0">
                <a:solidFill>
                  <a:schemeClr val="tx1"/>
                </a:solidFill>
              </a:rPr>
              <a:t> </a:t>
            </a:r>
            <a:r>
              <a:rPr lang="nl-NL" sz="1900" dirty="0" err="1" smtClean="0">
                <a:solidFill>
                  <a:schemeClr val="tx1"/>
                </a:solidFill>
              </a:rPr>
              <a:t>be</a:t>
            </a:r>
            <a:r>
              <a:rPr lang="nl-NL" sz="1900" dirty="0" smtClean="0">
                <a:solidFill>
                  <a:schemeClr val="tx1"/>
                </a:solidFill>
              </a:rPr>
              <a:t> </a:t>
            </a:r>
            <a:r>
              <a:rPr lang="nl-NL" sz="1900" dirty="0" err="1" smtClean="0">
                <a:solidFill>
                  <a:schemeClr val="tx1"/>
                </a:solidFill>
              </a:rPr>
              <a:t>malicious</a:t>
            </a:r>
            <a:endParaRPr lang="nl-NL" sz="19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765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LDAP 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An LDAP query sent to the LDAP server to authenticate a user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 err="1" smtClean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jan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)(PASSWD=</a:t>
            </a:r>
            <a:r>
              <a:rPr lang="en-US" sz="1800" b="1" dirty="0" smtClean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abcd1234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))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can be corrupted by giving as username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admin)(&amp;)  </a:t>
            </a:r>
          </a:p>
          <a:p>
            <a:pPr>
              <a:buNone/>
            </a:pPr>
            <a:r>
              <a:rPr lang="en-US" sz="1800" dirty="0" smtClean="0"/>
              <a:t>which results in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(&amp;(USER=name)(&amp;))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(PASSWD=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where only first part is used, and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(&amp;) </a:t>
            </a:r>
            <a:r>
              <a:rPr lang="en-US" sz="1800" dirty="0" smtClean="0">
                <a:cs typeface="Courier New" pitchFamily="49" charset="0"/>
              </a:rPr>
              <a:t>is LDAP notation for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There are also blind LDAP injection attacks.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fld id="{AF2AEC77-7434-46CA-BE34-C63E21E2B0B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4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XPath</a:t>
            </a:r>
            <a:r>
              <a:rPr lang="nl-NL" sz="2400" dirty="0" smtClean="0"/>
              <a:t> </a:t>
            </a:r>
            <a:r>
              <a:rPr lang="nl-NL" sz="2400" dirty="0" err="1" smtClean="0"/>
              <a:t>injection</a:t>
            </a:r>
            <a:r>
              <a:rPr lang="nl-NL" sz="2400" dirty="0" smtClean="0"/>
              <a:t> in XML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2"/>
                </a:solidFill>
              </a:rPr>
              <a:t>XML data</a:t>
            </a:r>
            <a:r>
              <a:rPr lang="nl-NL" dirty="0" smtClean="0"/>
              <a:t>, eg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student_database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jan&lt;/username&gt;&lt;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&gt;abcd1234&lt;/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&lt;/student&gt;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&lt;student&gt;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kees&lt;/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nameuser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&gt;geheim&lt;/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&lt;/student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en-GB" dirty="0" smtClean="0"/>
              <a:t>can be accessed by </a:t>
            </a:r>
            <a:r>
              <a:rPr lang="en-GB" dirty="0" smtClean="0">
                <a:solidFill>
                  <a:schemeClr val="accent2"/>
                </a:solidFill>
              </a:rPr>
              <a:t>XPath queries</a:t>
            </a:r>
            <a:r>
              <a:rPr lang="en-GB" dirty="0" smtClean="0"/>
              <a:t>, </a:t>
            </a:r>
            <a:r>
              <a:rPr lang="en-GB" dirty="0" err="1" smtClean="0"/>
              <a:t>eg</a:t>
            </a: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(//student[username/text()='</a:t>
            </a:r>
            <a:r>
              <a:rPr lang="en-GB" sz="1600" b="1" dirty="0" err="1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/text()='</a:t>
            </a:r>
            <a:r>
              <a:rPr lang="en-GB" sz="16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abcd123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']/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account/text())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nl-NL" sz="1800" dirty="0" err="1" smtClean="0">
                <a:cs typeface="Courier New" panose="02070309020205020404" pitchFamily="49" charset="0"/>
              </a:rPr>
              <a:t>which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can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be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corrupted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by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malicious</a:t>
            </a:r>
            <a:r>
              <a:rPr lang="nl-NL" sz="1800" dirty="0" smtClean="0">
                <a:cs typeface="Courier New" panose="02070309020205020404" pitchFamily="49" charset="0"/>
              </a:rPr>
              <a:t> input </a:t>
            </a:r>
            <a:r>
              <a:rPr lang="nl-NL" sz="1800" dirty="0" err="1" smtClean="0">
                <a:cs typeface="Courier New" panose="02070309020205020404" pitchFamily="49" charset="0"/>
              </a:rPr>
              <a:t>such</a:t>
            </a:r>
            <a:r>
              <a:rPr lang="nl-NL" sz="1800" dirty="0" smtClean="0">
                <a:cs typeface="Courier New" panose="02070309020205020404" pitchFamily="49" charset="0"/>
              </a:rPr>
              <a:t> as </a:t>
            </a:r>
          </a:p>
          <a:p>
            <a:pPr marL="0" indent="0">
              <a:buNone/>
            </a:pPr>
            <a:r>
              <a:rPr lang="nl-NL" sz="1800" dirty="0" smtClean="0">
                <a:cs typeface="Courier New" panose="02070309020205020404" pitchFamily="49" charset="0"/>
              </a:rPr>
              <a:t>    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or '1'='1'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762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400" dirty="0" smtClean="0"/>
              <a:t>Path traversal aka directory traversal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dirty="0" smtClean="0">
                <a:solidFill>
                  <a:schemeClr val="tx1"/>
                </a:solidFill>
              </a:rPr>
              <a:t>File names constructed from user input –  by string concatenation – can cause problems.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dirty="0" err="1" smtClean="0"/>
              <a:t>Eg</a:t>
            </a:r>
            <a:r>
              <a:rPr lang="en-GB" altLang="nl-NL" sz="1800" dirty="0" smtClean="0"/>
              <a:t> suppose a program uses the paths </a:t>
            </a:r>
            <a:r>
              <a:rPr lang="en-GB" altLang="nl-NL" sz="2800" dirty="0" smtClean="0"/>
              <a:t> </a:t>
            </a:r>
            <a:r>
              <a:rPr lang="en-GB" altLang="nl-NL" sz="1800" dirty="0" smtClean="0"/>
              <a:t> 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b="1" dirty="0" smtClean="0">
                <a:latin typeface="Courier New" panose="02070309020205020404" pitchFamily="49" charset="0"/>
              </a:rPr>
              <a:t>  "/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usr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/local/client-info/" ++ username</a:t>
            </a:r>
            <a:endParaRPr lang="en-GB" altLang="nl-NL" b="1" dirty="0" smtClean="0">
              <a:latin typeface="Courier New" panose="02070309020205020404" pitchFamily="49" charset="0"/>
            </a:endParaRPr>
          </a:p>
          <a:p>
            <a:pPr marL="457200" indent="-457200" eaLnBrk="1" hangingPunct="1">
              <a:lnSpc>
                <a:spcPct val="90000"/>
              </a:lnSpc>
              <a:buClrTx/>
              <a:buSzTx/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b="1" dirty="0" smtClean="0">
                <a:latin typeface="Courier New" panose="02070309020205020404" pitchFamily="49" charset="0"/>
              </a:rPr>
              <a:t> </a:t>
            </a:r>
            <a:r>
              <a:rPr lang="en-GB" altLang="nl-NL" sz="1800" b="1" dirty="0">
                <a:latin typeface="Courier New" panose="02070309020205020404" pitchFamily="49" charset="0"/>
              </a:rPr>
              <a:t>"/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usr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/local/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profilepictures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/" </a:t>
            </a:r>
            <a:r>
              <a:rPr lang="en-GB" altLang="nl-NL" sz="1800" b="1" dirty="0">
                <a:latin typeface="Courier New" panose="02070309020205020404" pitchFamily="49" charset="0"/>
              </a:rPr>
              <a:t>++ 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username ++ ".jpg“</a:t>
            </a:r>
          </a:p>
          <a:p>
            <a:pPr marL="457200" indent="-457200" eaLnBrk="1" hangingPunct="1">
              <a:lnSpc>
                <a:spcPct val="90000"/>
              </a:lnSpc>
              <a:buClrTx/>
              <a:buSzTx/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en-GB" altLang="nl-NL" sz="1800" dirty="0" smtClean="0"/>
          </a:p>
          <a:p>
            <a:pPr marL="331788" indent="-331788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dirty="0" smtClean="0"/>
              <a:t>Malicious usernames for attacker to inject:</a:t>
            </a:r>
            <a:r>
              <a:rPr lang="en-GB" altLang="nl-NL" sz="2400" dirty="0" smtClean="0"/>
              <a:t> </a:t>
            </a:r>
            <a:r>
              <a:rPr lang="en-GB" altLang="nl-NL" sz="1800" dirty="0" smtClean="0"/>
              <a:t>  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b="1" dirty="0" smtClean="0">
                <a:latin typeface="Courier New" panose="02070309020205020404" pitchFamily="49" charset="0"/>
              </a:rPr>
              <a:t>    ../../../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etc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passwd</a:t>
            </a:r>
            <a:r>
              <a:rPr lang="en-GB" altLang="nl-NL" sz="1800" dirty="0" smtClean="0"/>
              <a:t>  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b="1" dirty="0" smtClean="0">
                <a:latin typeface="Courier New" panose="02070309020205020404" pitchFamily="49" charset="0"/>
              </a:rPr>
              <a:t>    ../../../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etc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/passwd</a:t>
            </a:r>
            <a:r>
              <a:rPr lang="en-GB" altLang="nl-NL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%00</a:t>
            </a:r>
            <a:r>
              <a:rPr lang="en-GB" altLang="nl-NL" sz="1800" dirty="0" smtClean="0"/>
              <a:t>  </a:t>
            </a:r>
            <a:endParaRPr lang="en-GB" altLang="nl-NL" sz="1800" dirty="0"/>
          </a:p>
          <a:p>
            <a:pPr marL="331788" indent="-331788" eaLnBrk="1" hangingPunct="1">
              <a:lnSpc>
                <a:spcPct val="90000"/>
              </a:lnSpc>
              <a:buClrTx/>
              <a:buSzTx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dirty="0" smtClean="0"/>
              <a:t>                   </a:t>
            </a:r>
            <a:r>
              <a:rPr lang="nl-NL" altLang="nl-NL" sz="1800" dirty="0" err="1" smtClean="0"/>
              <a:t>null</a:t>
            </a:r>
            <a:r>
              <a:rPr lang="nl-NL" altLang="nl-NL" sz="1800" dirty="0" smtClean="0"/>
              <a:t> terminator </a:t>
            </a:r>
            <a:r>
              <a:rPr lang="nl-NL" alt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%00 </a:t>
            </a:r>
            <a:r>
              <a:rPr lang="nl-NL" altLang="nl-NL" sz="1800" dirty="0" smtClean="0"/>
              <a:t>means suffix 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.jpg </a:t>
            </a:r>
            <a:r>
              <a:rPr lang="nl-NL" altLang="nl-NL" sz="1800" dirty="0" err="1" smtClean="0"/>
              <a:t>will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be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ignored</a:t>
            </a:r>
            <a:r>
              <a:rPr lang="nl-NL" altLang="nl-NL" sz="1800" dirty="0" smtClean="0"/>
              <a:t> </a:t>
            </a:r>
            <a:r>
              <a:rPr lang="en-GB" altLang="nl-NL" dirty="0"/>
              <a:t> </a:t>
            </a:r>
            <a:endParaRPr lang="en-GB" altLang="nl-NL" dirty="0" smtClean="0"/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en-GB" altLang="nl-NL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08C211DF-2FD7-487B-91D9-E215D7544E67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84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400" dirty="0" smtClean="0"/>
              <a:t>Impact of path traversal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dirty="0">
                <a:solidFill>
                  <a:schemeClr val="accent2"/>
                </a:solidFill>
              </a:rPr>
              <a:t>I</a:t>
            </a:r>
            <a:r>
              <a:rPr lang="nl-NL" altLang="nl-NL" dirty="0" smtClean="0">
                <a:solidFill>
                  <a:schemeClr val="accent2"/>
                </a:solidFill>
              </a:rPr>
              <a:t>nformation </a:t>
            </a:r>
            <a:r>
              <a:rPr lang="nl-NL" altLang="nl-NL" dirty="0" err="1" smtClean="0">
                <a:solidFill>
                  <a:schemeClr val="accent2"/>
                </a:solidFill>
              </a:rPr>
              <a:t>leakage</a:t>
            </a:r>
            <a:endParaRPr lang="nl-NL" altLang="nl-NL" dirty="0" smtClean="0">
              <a:solidFill>
                <a:schemeClr val="accent2"/>
              </a:solidFill>
            </a:endParaRPr>
          </a:p>
          <a:p>
            <a:pPr marL="457200" lvl="1" indent="0" eaLnBrk="1" hangingPunct="1">
              <a:lnSpc>
                <a:spcPct val="100000"/>
              </a:lnSpc>
              <a:buClrTx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altLang="nl-NL" sz="1800" b="1" dirty="0">
                <a:latin typeface="Courier New" panose="02070309020205020404" pitchFamily="49" charset="0"/>
              </a:rPr>
              <a:t>../../../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etc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passwd</a:t>
            </a:r>
            <a:endParaRPr lang="en-GB" altLang="nl-NL" sz="1800" b="1" dirty="0" smtClean="0">
              <a:latin typeface="Courier New" panose="02070309020205020404" pitchFamily="49" charset="0"/>
            </a:endParaRPr>
          </a:p>
          <a:p>
            <a:pPr marL="457200" lvl="1" indent="0" eaLnBrk="1" hangingPunct="1">
              <a:lnSpc>
                <a:spcPct val="100000"/>
              </a:lnSpc>
              <a:buClrTx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nl-NL" altLang="nl-NL" sz="1800" dirty="0" smtClean="0"/>
          </a:p>
          <a:p>
            <a:pPr eaLnBrk="1" hangingPunct="1">
              <a:lnSpc>
                <a:spcPct val="100000"/>
              </a:lnSpc>
              <a:buClrTx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dirty="0" err="1" smtClean="0">
                <a:solidFill>
                  <a:schemeClr val="accent2"/>
                </a:solidFill>
              </a:rPr>
              <a:t>Denial</a:t>
            </a:r>
            <a:r>
              <a:rPr lang="nl-NL" altLang="nl-NL" dirty="0" smtClean="0">
                <a:solidFill>
                  <a:schemeClr val="accent2"/>
                </a:solidFill>
              </a:rPr>
              <a:t>-of-Service (</a:t>
            </a:r>
            <a:r>
              <a:rPr lang="nl-NL" altLang="nl-NL" dirty="0" err="1" smtClean="0">
                <a:solidFill>
                  <a:schemeClr val="accent2"/>
                </a:solidFill>
              </a:rPr>
              <a:t>DoS</a:t>
            </a:r>
            <a:r>
              <a:rPr lang="nl-NL" altLang="nl-NL" dirty="0" smtClean="0">
                <a:solidFill>
                  <a:schemeClr val="accent2"/>
                </a:solidFill>
              </a:rPr>
              <a:t>) </a:t>
            </a:r>
            <a:r>
              <a:rPr lang="nl-NL" altLang="nl-NL" dirty="0" smtClean="0"/>
              <a:t> </a:t>
            </a:r>
          </a:p>
          <a:p>
            <a:pPr marL="0" indent="0" eaLnBrk="1" hangingPunct="1">
              <a:lnSpc>
                <a:spcPct val="100000"/>
              </a:lnSpc>
              <a:buClrTx/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sz="1800" dirty="0"/>
              <a:t> </a:t>
            </a:r>
            <a:r>
              <a:rPr lang="nl-NL" altLang="nl-NL" sz="1800" dirty="0" smtClean="0"/>
              <a:t>        </a:t>
            </a:r>
            <a:r>
              <a:rPr lang="nl-NL" altLang="nl-NL" sz="1800" b="1" dirty="0" smtClean="0">
                <a:latin typeface="Courier New" panose="02070309020205020404" pitchFamily="49" charset="0"/>
              </a:rPr>
              <a:t>../../</a:t>
            </a:r>
            <a:r>
              <a:rPr lang="nl-NL" altLang="nl-NL" sz="1800" b="1" dirty="0" err="1" smtClean="0">
                <a:latin typeface="Courier New" panose="02070309020205020404" pitchFamily="49" charset="0"/>
              </a:rPr>
              <a:t>dev</a:t>
            </a:r>
            <a:r>
              <a:rPr lang="nl-NL" altLang="nl-NL" sz="1800" b="1" dirty="0" smtClean="0">
                <a:latin typeface="Courier New" panose="02070309020205020404" pitchFamily="49" charset="0"/>
              </a:rPr>
              <a:t>/random       (</a:t>
            </a:r>
            <a:r>
              <a:rPr lang="nl-NL" altLang="nl-NL" sz="1800" dirty="0" smtClean="0"/>
              <a:t>is </a:t>
            </a:r>
            <a:r>
              <a:rPr lang="nl-NL" altLang="nl-NL" sz="1800" dirty="0" err="1" smtClean="0"/>
              <a:t>very</a:t>
            </a:r>
            <a:r>
              <a:rPr lang="nl-NL" altLang="nl-NL" sz="1800" dirty="0" smtClean="0"/>
              <a:t> long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read</a:t>
            </a:r>
            <a:r>
              <a:rPr lang="nl-NL" altLang="nl-NL" sz="1800" dirty="0" smtClean="0"/>
              <a:t>)</a:t>
            </a:r>
            <a:endParaRPr lang="nl-NL" altLang="nl-NL" sz="1800" b="1" dirty="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100000"/>
              </a:lnSpc>
              <a:buClrTx/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sz="1800" b="1" dirty="0" smtClean="0">
                <a:latin typeface="Courier New" panose="02070309020205020404" pitchFamily="49" charset="0"/>
              </a:rPr>
              <a:t>    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../../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var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/spool/</a:t>
            </a:r>
            <a:r>
              <a:rPr lang="en-GB" altLang="nl-NL" sz="1800" b="1" dirty="0" err="1" smtClean="0">
                <a:latin typeface="Courier New" panose="02070309020205020404" pitchFamily="49" charset="0"/>
              </a:rPr>
              <a:t>lpr</a:t>
            </a:r>
            <a:r>
              <a:rPr lang="en-GB" altLang="nl-NL" sz="1800" b="1" dirty="0" smtClean="0">
                <a:latin typeface="Courier New" panose="02070309020205020404" pitchFamily="49" charset="0"/>
              </a:rPr>
              <a:t>    (</a:t>
            </a:r>
            <a:r>
              <a:rPr lang="nl-NL" altLang="nl-NL" sz="1800" dirty="0" smtClean="0"/>
              <a:t>is </a:t>
            </a:r>
            <a:r>
              <a:rPr lang="nl-NL" altLang="nl-NL" sz="1800" dirty="0" err="1" smtClean="0"/>
              <a:t>impossible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read</a:t>
            </a:r>
            <a:r>
              <a:rPr lang="nl-NL" altLang="nl-NL" sz="1800" dirty="0" smtClean="0"/>
              <a:t>)</a:t>
            </a:r>
            <a:endParaRPr lang="en-GB" altLang="nl-NL" sz="18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buClrTx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en-GB" altLang="nl-NL" sz="18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dirty="0" err="1" smtClean="0">
                <a:solidFill>
                  <a:schemeClr val="accent2"/>
                </a:solidFill>
              </a:rPr>
              <a:t>Abitrary</a:t>
            </a:r>
            <a:r>
              <a:rPr lang="nl-NL" altLang="nl-NL" dirty="0" smtClean="0">
                <a:solidFill>
                  <a:schemeClr val="accent2"/>
                </a:solidFill>
              </a:rPr>
              <a:t> code </a:t>
            </a:r>
            <a:r>
              <a:rPr lang="nl-NL" altLang="nl-NL" dirty="0" err="1" smtClean="0">
                <a:solidFill>
                  <a:schemeClr val="accent2"/>
                </a:solidFill>
              </a:rPr>
              <a:t>execution</a:t>
            </a:r>
            <a:r>
              <a:rPr lang="nl-NL" altLang="nl-NL" dirty="0" smtClean="0">
                <a:solidFill>
                  <a:schemeClr val="accent2"/>
                </a:solidFill>
              </a:rPr>
              <a:t>?</a:t>
            </a:r>
          </a:p>
          <a:p>
            <a:pPr lvl="1" eaLnBrk="1" hangingPunct="1">
              <a:lnSpc>
                <a:spcPct val="100000"/>
              </a:lnSpc>
              <a:buClrTx/>
              <a:buSzTx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sz="1800" dirty="0" err="1" smtClean="0">
                <a:solidFill>
                  <a:schemeClr val="tx1"/>
                </a:solidFill>
              </a:rPr>
              <a:t>If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attacker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can</a:t>
            </a:r>
            <a:r>
              <a:rPr lang="nl-NL" altLang="nl-NL" sz="1800" dirty="0" smtClean="0">
                <a:solidFill>
                  <a:schemeClr val="tx1"/>
                </a:solidFill>
              </a:rPr>
              <a:t> trick systems in </a:t>
            </a:r>
            <a:r>
              <a:rPr lang="nl-NL" altLang="nl-NL" sz="1800" i="1" dirty="0" err="1" smtClean="0">
                <a:solidFill>
                  <a:schemeClr val="tx1"/>
                </a:solidFill>
              </a:rPr>
              <a:t>executing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wrong file,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ideally</a:t>
            </a:r>
            <a:r>
              <a:rPr lang="nl-NL" altLang="nl-NL" sz="1800" dirty="0" smtClean="0">
                <a:solidFill>
                  <a:schemeClr val="tx1"/>
                </a:solidFill>
              </a:rPr>
              <a:t> a file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that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attacker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can</a:t>
            </a:r>
            <a:r>
              <a:rPr lang="nl-NL" altLang="nl-NL" sz="1800" dirty="0" smtClean="0">
                <a:solidFill>
                  <a:schemeClr val="tx1"/>
                </a:solidFill>
              </a:rPr>
              <a:t> upload</a:t>
            </a:r>
          </a:p>
          <a:p>
            <a:pPr lvl="1" eaLnBrk="1" hangingPunct="1">
              <a:lnSpc>
                <a:spcPct val="100000"/>
              </a:lnSpc>
              <a:buClrTx/>
              <a:buSzTx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nl-NL" altLang="nl-NL" sz="1800" dirty="0" smtClean="0">
                <a:solidFill>
                  <a:schemeClr val="tx1"/>
                </a:solidFill>
              </a:rPr>
              <a:t>Eg put javascript code in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your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Brightspace</a:t>
            </a:r>
            <a:r>
              <a:rPr lang="nl-NL" altLang="nl-NL" sz="1800" dirty="0" smtClean="0">
                <a:solidFill>
                  <a:schemeClr val="tx1"/>
                </a:solidFill>
              </a:rPr>
              <a:t> profile picture,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and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try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to</a:t>
            </a:r>
            <a:r>
              <a:rPr lang="nl-NL" altLang="nl-NL" sz="1800" dirty="0" smtClean="0">
                <a:solidFill>
                  <a:schemeClr val="tx1"/>
                </a:solidFill>
              </a:rPr>
              <a:t> link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to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it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somewhere</a:t>
            </a:r>
            <a:r>
              <a:rPr lang="nl-NL" altLang="nl-NL" sz="1800" dirty="0" smtClean="0">
                <a:solidFill>
                  <a:schemeClr val="tx1"/>
                </a:solidFill>
              </a:rPr>
              <a:t> in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Brightspace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endParaRPr lang="en-GB" altLang="nl-NL" sz="1800" dirty="0" smtClean="0">
              <a:solidFill>
                <a:srgbClr val="339933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82B8D6DC-15B0-405D-B157-80A68EF6FB82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27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I/O attacker model (‘hacking’)</a:t>
            </a:r>
            <a:endParaRPr lang="en-GB" altLang="en-US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dirty="0"/>
          </a:p>
          <a:p>
            <a:pPr>
              <a:lnSpc>
                <a:spcPct val="100000"/>
              </a:lnSpc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Aka </a:t>
            </a:r>
            <a:r>
              <a:rPr lang="en-GB" sz="1800" dirty="0" smtClean="0">
                <a:solidFill>
                  <a:srgbClr val="339933"/>
                </a:solidFill>
              </a:rPr>
              <a:t>end point attacker</a:t>
            </a:r>
            <a:r>
              <a:rPr lang="en-GB" sz="1800" dirty="0" smtClean="0">
                <a:solidFill>
                  <a:schemeClr val="tx1"/>
                </a:solidFill>
              </a:rPr>
              <a:t>, as opposed to </a:t>
            </a:r>
            <a:r>
              <a:rPr lang="en-GB" sz="1800" dirty="0" err="1" smtClean="0">
                <a:solidFill>
                  <a:srgbClr val="339933"/>
                </a:solidFill>
              </a:rPr>
              <a:t>MitM</a:t>
            </a:r>
            <a:r>
              <a:rPr lang="en-GB" sz="1800" dirty="0" smtClean="0">
                <a:solidFill>
                  <a:srgbClr val="339933"/>
                </a:solidFill>
              </a:rPr>
              <a:t> attacker</a:t>
            </a:r>
            <a:endParaRPr lang="en-GB" sz="18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GB" sz="1800" i="1" dirty="0" smtClean="0">
                <a:solidFill>
                  <a:schemeClr val="tx1"/>
                </a:solidFill>
              </a:rPr>
              <a:t>Attacker goals? 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 err="1" smtClean="0">
                <a:solidFill>
                  <a:schemeClr val="accent2"/>
                </a:solidFill>
              </a:rPr>
              <a:t>DoS</a:t>
            </a:r>
            <a:r>
              <a:rPr lang="en-GB" sz="1800" dirty="0" smtClean="0">
                <a:solidFill>
                  <a:schemeClr val="accent2"/>
                </a:solidFill>
              </a:rPr>
              <a:t>, information leakage, remote </a:t>
            </a:r>
            <a:r>
              <a:rPr lang="en-GB" sz="1800" dirty="0">
                <a:solidFill>
                  <a:schemeClr val="accent2"/>
                </a:solidFill>
              </a:rPr>
              <a:t>code </a:t>
            </a:r>
            <a:r>
              <a:rPr lang="en-GB" sz="1800" dirty="0" smtClean="0">
                <a:solidFill>
                  <a:schemeClr val="accent2"/>
                </a:solidFill>
              </a:rPr>
              <a:t>execution (RCE), or anything in between</a:t>
            </a:r>
            <a:endParaRPr lang="en-GB" sz="18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800" dirty="0" err="1" smtClean="0">
                <a:solidFill>
                  <a:schemeClr val="tx1"/>
                </a:solidFill>
              </a:rPr>
              <a:t>ie</a:t>
            </a:r>
            <a:r>
              <a:rPr lang="en-GB" sz="1800" dirty="0" smtClean="0">
                <a:solidFill>
                  <a:schemeClr val="tx1"/>
                </a:solidFill>
              </a:rPr>
              <a:t>.  compromising integrity &amp; availability of the application’s behaviour in </a:t>
            </a:r>
            <a:r>
              <a:rPr lang="en-GB" sz="1800" i="1" dirty="0" smtClean="0">
                <a:solidFill>
                  <a:schemeClr val="tx1"/>
                </a:solidFill>
              </a:rPr>
              <a:t>any </a:t>
            </a:r>
            <a:r>
              <a:rPr lang="en-GB" sz="1800" dirty="0" smtClean="0">
                <a:solidFill>
                  <a:schemeClr val="tx1"/>
                </a:solidFill>
              </a:rPr>
              <a:t> way</a:t>
            </a:r>
          </a:p>
          <a:p>
            <a:pPr>
              <a:lnSpc>
                <a:spcPct val="100000"/>
              </a:lnSpc>
              <a:defRPr/>
            </a:pPr>
            <a:r>
              <a:rPr lang="nl-NL" altLang="nl-NL" sz="1800" i="1" dirty="0">
                <a:solidFill>
                  <a:schemeClr val="tx1"/>
                </a:solidFill>
              </a:rPr>
              <a:t>Input </a:t>
            </a:r>
            <a:r>
              <a:rPr lang="nl-NL" altLang="nl-NL" sz="1800" i="1" dirty="0" err="1">
                <a:solidFill>
                  <a:schemeClr val="tx1"/>
                </a:solidFill>
              </a:rPr>
              <a:t>flaws</a:t>
            </a:r>
            <a:r>
              <a:rPr lang="nl-NL" altLang="nl-NL" sz="1800" i="1" dirty="0">
                <a:solidFill>
                  <a:schemeClr val="tx1"/>
                </a:solidFill>
              </a:rPr>
              <a:t> we </a:t>
            </a:r>
            <a:r>
              <a:rPr lang="nl-NL" altLang="nl-NL" sz="1800" i="1" dirty="0" err="1">
                <a:solidFill>
                  <a:schemeClr val="tx1"/>
                </a:solidFill>
              </a:rPr>
              <a:t>already</a:t>
            </a:r>
            <a:r>
              <a:rPr lang="nl-NL" altLang="nl-NL" sz="1800" i="1" dirty="0">
                <a:solidFill>
                  <a:schemeClr val="tx1"/>
                </a:solidFill>
              </a:rPr>
              <a:t> </a:t>
            </a:r>
            <a:r>
              <a:rPr lang="nl-NL" altLang="nl-NL" sz="1800" i="1" dirty="0" err="1" smtClean="0">
                <a:solidFill>
                  <a:schemeClr val="tx1"/>
                </a:solidFill>
              </a:rPr>
              <a:t>saw</a:t>
            </a:r>
            <a:r>
              <a:rPr lang="nl-NL" altLang="nl-NL" sz="1800" i="1" dirty="0">
                <a:solidFill>
                  <a:schemeClr val="tx1"/>
                </a:solidFill>
              </a:rPr>
              <a:t>?</a:t>
            </a:r>
            <a:r>
              <a:rPr lang="nl-NL" altLang="nl-NL" sz="1800" i="1" dirty="0" smtClean="0">
                <a:solidFill>
                  <a:schemeClr val="tx1"/>
                </a:solidFill>
              </a:rPr>
              <a:t>                       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smtClean="0">
                <a:solidFill>
                  <a:srgbClr val="339933"/>
                </a:solidFill>
              </a:rPr>
              <a:t>buffer </a:t>
            </a:r>
            <a:r>
              <a:rPr lang="nl-NL" altLang="nl-NL" sz="1800" dirty="0">
                <a:solidFill>
                  <a:srgbClr val="339933"/>
                </a:solidFill>
              </a:rPr>
              <a:t>overflows, integer overflows &amp; format string </a:t>
            </a:r>
            <a:r>
              <a:rPr lang="nl-NL" altLang="nl-NL" sz="1800" dirty="0" smtClean="0">
                <a:solidFill>
                  <a:srgbClr val="339933"/>
                </a:solidFill>
              </a:rPr>
              <a:t>attacks.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nl-NL" altLang="nl-NL" sz="1800" dirty="0">
                <a:solidFill>
                  <a:srgbClr val="339933"/>
                </a:solidFill>
              </a:rPr>
              <a:t> </a:t>
            </a:r>
            <a:r>
              <a:rPr lang="nl-NL" altLang="nl-NL" sz="1800" dirty="0" smtClean="0">
                <a:solidFill>
                  <a:srgbClr val="339933"/>
                </a:solidFill>
              </a:rPr>
              <a:t> TOCTOU </a:t>
            </a:r>
            <a:r>
              <a:rPr lang="nl-NL" altLang="nl-NL" sz="1800" dirty="0" smtClean="0">
                <a:solidFill>
                  <a:schemeClr val="tx1"/>
                </a:solidFill>
              </a:rPr>
              <a:t>is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also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</a:t>
            </a:r>
            <a:r>
              <a:rPr lang="nl-NL" altLang="nl-NL" sz="1800" dirty="0" smtClean="0">
                <a:solidFill>
                  <a:schemeClr val="tx1"/>
                </a:solidFill>
              </a:rPr>
              <a:t> input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problem</a:t>
            </a:r>
            <a:r>
              <a:rPr lang="nl-NL" altLang="nl-NL" sz="1800" dirty="0" smtClean="0">
                <a:solidFill>
                  <a:schemeClr val="tx1"/>
                </a:solidFill>
              </a:rPr>
              <a:t>, but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odd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one</a:t>
            </a:r>
            <a:r>
              <a:rPr lang="nl-NL" altLang="nl-NL" sz="1800" dirty="0" smtClean="0">
                <a:solidFill>
                  <a:schemeClr val="tx1"/>
                </a:solidFill>
              </a:rPr>
              <a:t> out. </a:t>
            </a:r>
            <a:endParaRPr lang="nl-NL" altLang="nl-NL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EC4CC29-862B-4EA9-AF42-0253A3CD0F2E}" type="slidenum">
              <a:rPr lang="en-GB" altLang="nl-NL" smtClean="0"/>
              <a:pPr/>
              <a:t>3</a:t>
            </a:fld>
            <a:endParaRPr lang="en-GB" altLang="nl-NL" smtClean="0"/>
          </a:p>
        </p:txBody>
      </p:sp>
      <p:sp>
        <p:nvSpPr>
          <p:cNvPr id="5" name="Afgeronde rechthoek 4"/>
          <p:cNvSpPr/>
          <p:nvPr/>
        </p:nvSpPr>
        <p:spPr bwMode="auto">
          <a:xfrm>
            <a:off x="5431680" y="1181161"/>
            <a:ext cx="1560960" cy="1308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14" dirty="0">
                <a:solidFill>
                  <a:schemeClr val="tx1"/>
                </a:solidFill>
                <a:latin typeface="+mj-lt"/>
              </a:rPr>
              <a:t>application</a:t>
            </a:r>
            <a:endParaRPr lang="en-GB" sz="2177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295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41" y="1359721"/>
            <a:ext cx="882720" cy="8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 bwMode="auto">
          <a:xfrm>
            <a:off x="2226240" y="1454760"/>
            <a:ext cx="2810880" cy="299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/>
          </a:p>
        </p:txBody>
      </p:sp>
      <p:sp>
        <p:nvSpPr>
          <p:cNvPr id="12297" name="TextBox 36"/>
          <p:cNvSpPr txBox="1">
            <a:spLocks noChangeArrowheads="1"/>
          </p:cNvSpPr>
          <p:nvPr/>
        </p:nvSpPr>
        <p:spPr bwMode="auto">
          <a:xfrm>
            <a:off x="2358721" y="1182601"/>
            <a:ext cx="154512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>
                <a:solidFill>
                  <a:srgbClr val="FF0000"/>
                </a:solidFill>
                <a:latin typeface="Arial Rounded MT Bold" panose="020F0704030504030204" pitchFamily="34" charset="0"/>
              </a:rPr>
              <a:t>malicious</a:t>
            </a:r>
            <a:endParaRPr lang="en-GB" altLang="en-US" sz="1814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4" name="Explosie 2 3"/>
          <p:cNvSpPr/>
          <p:nvPr/>
        </p:nvSpPr>
        <p:spPr bwMode="auto">
          <a:xfrm>
            <a:off x="5980321" y="1827721"/>
            <a:ext cx="1104480" cy="570240"/>
          </a:xfrm>
          <a:prstGeom prst="irregularSeal2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Curved Down Arrow 19"/>
          <p:cNvSpPr/>
          <p:nvPr/>
        </p:nvSpPr>
        <p:spPr bwMode="auto">
          <a:xfrm>
            <a:off x="5863680" y="1593001"/>
            <a:ext cx="789120" cy="486720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solidFill>
                <a:schemeClr val="tx1"/>
              </a:solidFill>
            </a:endParaRPr>
          </a:p>
        </p:txBody>
      </p:sp>
      <p:sp>
        <p:nvSpPr>
          <p:cNvPr id="28" name="Right Arrow 28"/>
          <p:cNvSpPr/>
          <p:nvPr/>
        </p:nvSpPr>
        <p:spPr bwMode="auto">
          <a:xfrm flipH="1">
            <a:off x="2115361" y="1817640"/>
            <a:ext cx="2845440" cy="259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/>
          </a:p>
        </p:txBody>
      </p:sp>
      <p:sp>
        <p:nvSpPr>
          <p:cNvPr id="12301" name="TextBox 36"/>
          <p:cNvSpPr txBox="1">
            <a:spLocks noChangeArrowheads="1"/>
          </p:cNvSpPr>
          <p:nvPr/>
        </p:nvSpPr>
        <p:spPr bwMode="auto">
          <a:xfrm>
            <a:off x="3519361" y="1238760"/>
            <a:ext cx="111024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2302" name="TextBox 36"/>
          <p:cNvSpPr txBox="1">
            <a:spLocks noChangeArrowheads="1"/>
          </p:cNvSpPr>
          <p:nvPr/>
        </p:nvSpPr>
        <p:spPr bwMode="auto">
          <a:xfrm>
            <a:off x="3326913" y="2075663"/>
            <a:ext cx="70704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tx1"/>
                </a:solidFill>
                <a:latin typeface="Arial Rounded MT Bold" panose="020F0704030504030204" pitchFamily="34" charset="0"/>
              </a:rPr>
              <a:t>I/O</a:t>
            </a:r>
            <a:endParaRPr lang="en-GB" altLang="en-US" sz="1814" dirty="0">
              <a:solidFill>
                <a:schemeClr val="tx1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85281" y="276225"/>
            <a:ext cx="7961807" cy="845345"/>
          </a:xfrm>
        </p:spPr>
        <p:txBody>
          <a:bodyPr/>
          <a:lstStyle/>
          <a:p>
            <a:r>
              <a:rPr lang="en-GB" altLang="en-US" sz="2400" dirty="0" smtClean="0"/>
              <a:t>Beyond simple path traversal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789" y="980728"/>
            <a:ext cx="8225280" cy="49795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/>
              <a:t>Windows supports </a:t>
            </a:r>
            <a:r>
              <a:rPr lang="en-GB" sz="1800" i="1" dirty="0"/>
              <a:t>many</a:t>
            </a:r>
            <a:r>
              <a:rPr lang="en-GB" sz="1800" dirty="0"/>
              <a:t> </a:t>
            </a:r>
            <a:r>
              <a:rPr lang="en-GB" sz="1800" i="1" dirty="0"/>
              <a:t>notations</a:t>
            </a:r>
            <a:r>
              <a:rPr lang="en-GB" sz="1800" dirty="0"/>
              <a:t>  for path names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classic MS-DOS notation                          </a:t>
            </a:r>
            <a:r>
              <a:rPr lang="en-GB" sz="1633" dirty="0">
                <a:solidFill>
                  <a:srgbClr val="008000"/>
                </a:solidFill>
              </a:rPr>
              <a:t>C:\MyData\file.txt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file URLs</a:t>
            </a:r>
            <a:r>
              <a:rPr lang="en-GB" sz="1633" dirty="0"/>
              <a:t>                                                         </a:t>
            </a:r>
            <a:r>
              <a:rPr lang="en-GB" sz="1633" dirty="0">
                <a:solidFill>
                  <a:srgbClr val="008000"/>
                </a:solidFill>
              </a:rPr>
              <a:t>file:///C|/MyData/file.txt</a:t>
            </a:r>
            <a:r>
              <a:rPr lang="en-GB" sz="1633" dirty="0"/>
              <a:t>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UNC</a:t>
            </a:r>
            <a:r>
              <a:rPr lang="en-GB" sz="1633" dirty="0"/>
              <a:t> (Uniform Naming Convention)       </a:t>
            </a:r>
            <a:r>
              <a:rPr lang="en-GB" sz="1633" dirty="0">
                <a:solidFill>
                  <a:srgbClr val="008000"/>
                </a:solidFill>
              </a:rPr>
              <a:t>\\192.1.1.1\MyData\file.txt</a:t>
            </a:r>
            <a:endParaRPr lang="en-GB" sz="1633" dirty="0"/>
          </a:p>
          <a:p>
            <a:pPr marL="400050" lvl="1" indent="-37165">
              <a:lnSpc>
                <a:spcPct val="100000"/>
              </a:lnSpc>
              <a:buNone/>
              <a:defRPr/>
            </a:pPr>
            <a:r>
              <a:rPr lang="en-GB" sz="1633" dirty="0"/>
              <a:t>which can be combined in fun ways, </a:t>
            </a:r>
            <a:r>
              <a:rPr lang="en-GB" sz="1633" dirty="0" err="1"/>
              <a:t>eg</a:t>
            </a:r>
            <a:r>
              <a:rPr lang="en-GB" sz="1633" dirty="0"/>
              <a:t>      </a:t>
            </a:r>
            <a:r>
              <a:rPr lang="en-GB" sz="1633" dirty="0">
                <a:solidFill>
                  <a:srgbClr val="008000"/>
                </a:solidFill>
              </a:rPr>
              <a:t>file://///192.1.1.1/MyData/file.txt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Some notations </a:t>
            </a:r>
            <a:r>
              <a:rPr lang="en-GB" sz="1800" dirty="0" smtClean="0">
                <a:solidFill>
                  <a:schemeClr val="tx1"/>
                </a:solidFill>
              </a:rPr>
              <a:t>trigger </a:t>
            </a:r>
            <a:r>
              <a:rPr lang="en-GB" sz="1800" i="1" dirty="0">
                <a:solidFill>
                  <a:schemeClr val="tx1"/>
                </a:solidFill>
              </a:rPr>
              <a:t>unexpected behaviour</a:t>
            </a:r>
            <a:r>
              <a:rPr lang="en-GB" sz="1800" dirty="0">
                <a:solidFill>
                  <a:schemeClr val="tx1"/>
                </a:solidFill>
              </a:rPr>
              <a:t> 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/>
              <a:t>UNC paths to remote servers </a:t>
            </a:r>
            <a:r>
              <a:rPr lang="en-GB" sz="1800" dirty="0" smtClean="0"/>
              <a:t>handled </a:t>
            </a:r>
            <a:r>
              <a:rPr lang="en-GB" sz="1800" dirty="0"/>
              <a:t>by </a:t>
            </a:r>
            <a:r>
              <a:rPr lang="en-GB" sz="1800" dirty="0" smtClean="0">
                <a:solidFill>
                  <a:schemeClr val="accent2"/>
                </a:solidFill>
              </a:rPr>
              <a:t>SMB protocol </a:t>
            </a:r>
            <a:r>
              <a:rPr lang="en-GB" sz="1600" dirty="0" smtClean="0">
                <a:solidFill>
                  <a:schemeClr val="tx1"/>
                </a:solidFill>
              </a:rPr>
              <a:t>aka Samba</a:t>
            </a:r>
            <a:endParaRPr lang="en-GB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SMB sends </a:t>
            </a:r>
            <a:r>
              <a:rPr lang="en-GB" sz="1800" dirty="0" smtClean="0"/>
              <a:t>password </a:t>
            </a:r>
            <a:r>
              <a:rPr lang="en-GB" sz="1800" dirty="0"/>
              <a:t>hash </a:t>
            </a:r>
            <a:r>
              <a:rPr lang="en-GB" sz="1800" dirty="0" smtClean="0"/>
              <a:t>to authenticate </a:t>
            </a:r>
            <a:r>
              <a:rPr lang="en-GB" sz="1800" dirty="0"/>
              <a:t>aka </a:t>
            </a:r>
            <a:r>
              <a:rPr lang="en-GB" sz="1800" dirty="0">
                <a:solidFill>
                  <a:schemeClr val="accent2"/>
                </a:solidFill>
              </a:rPr>
              <a:t>pass the hash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 smtClean="0"/>
              <a:t>This </a:t>
            </a:r>
            <a:r>
              <a:rPr lang="en-GB" sz="1800" dirty="0"/>
              <a:t>can be exploited by </a:t>
            </a:r>
            <a:r>
              <a:rPr lang="en-GB" sz="1800" dirty="0">
                <a:solidFill>
                  <a:srgbClr val="FF0000"/>
                </a:solidFill>
              </a:rPr>
              <a:t>SMB relay attacks </a:t>
            </a:r>
            <a:r>
              <a:rPr lang="en-GB" sz="1800" dirty="0"/>
              <a:t>on applications handling file names                                                                             </a:t>
            </a:r>
            <a:endParaRPr lang="en-GB" sz="1800" dirty="0" smtClean="0"/>
          </a:p>
          <a:p>
            <a:pPr marL="1085850"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CVE-</a:t>
            </a:r>
            <a:r>
              <a:rPr lang="en-US" sz="1600" dirty="0" smtClean="0">
                <a:solidFill>
                  <a:srgbClr val="339933"/>
                </a:solidFill>
              </a:rPr>
              <a:t>2000</a:t>
            </a:r>
            <a:r>
              <a:rPr lang="en-US" sz="1600" dirty="0" smtClean="0"/>
              <a:t>-0834 </a:t>
            </a:r>
            <a:r>
              <a:rPr lang="en-US" sz="1600" dirty="0"/>
              <a:t>in Windows telnet,                                                  </a:t>
            </a:r>
            <a:r>
              <a:rPr lang="en-US" sz="1600" dirty="0" smtClean="0"/>
              <a:t>            </a:t>
            </a:r>
          </a:p>
          <a:p>
            <a:pPr marL="1085850"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CVE-</a:t>
            </a:r>
            <a:r>
              <a:rPr lang="en-US" sz="1600" dirty="0" smtClean="0">
                <a:solidFill>
                  <a:srgbClr val="339933"/>
                </a:solidFill>
              </a:rPr>
              <a:t>2008</a:t>
            </a:r>
            <a:r>
              <a:rPr lang="en-US" sz="1600" dirty="0" smtClean="0"/>
              <a:t>-4037 </a:t>
            </a:r>
            <a:r>
              <a:rPr lang="en-US" sz="1600" dirty="0"/>
              <a:t>in Windows XP/Server/Vista, …               </a:t>
            </a:r>
            <a:r>
              <a:rPr lang="en-US" sz="1600" dirty="0" smtClean="0"/>
              <a:t>                 </a:t>
            </a:r>
          </a:p>
          <a:p>
            <a:pPr marL="1085850"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CVE-</a:t>
            </a:r>
            <a:r>
              <a:rPr lang="en-US" sz="1600" dirty="0" smtClean="0">
                <a:solidFill>
                  <a:srgbClr val="339933"/>
                </a:solidFill>
              </a:rPr>
              <a:t>2016</a:t>
            </a:r>
            <a:r>
              <a:rPr lang="en-US" sz="1600" dirty="0" smtClean="0"/>
              <a:t>-5166 </a:t>
            </a:r>
            <a:r>
              <a:rPr lang="en-US" sz="1600" dirty="0"/>
              <a:t>in </a:t>
            </a:r>
            <a:r>
              <a:rPr lang="en-US" sz="1600" dirty="0" smtClean="0"/>
              <a:t>Chromium </a:t>
            </a:r>
          </a:p>
          <a:p>
            <a:pPr marL="1085850"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CVE-</a:t>
            </a:r>
            <a:r>
              <a:rPr lang="en-US" sz="1600" dirty="0" smtClean="0">
                <a:solidFill>
                  <a:srgbClr val="339933"/>
                </a:solidFill>
              </a:rPr>
              <a:t>2017</a:t>
            </a:r>
            <a:r>
              <a:rPr lang="en-US" sz="1600" dirty="0" smtClean="0"/>
              <a:t>-3085 </a:t>
            </a:r>
            <a:r>
              <a:rPr lang="en-US" sz="1600" dirty="0"/>
              <a:t>&amp; CVE-</a:t>
            </a:r>
            <a:r>
              <a:rPr lang="en-US" sz="1600" dirty="0">
                <a:solidFill>
                  <a:srgbClr val="339933"/>
                </a:solidFill>
              </a:rPr>
              <a:t>2016</a:t>
            </a:r>
            <a:r>
              <a:rPr lang="en-US" sz="1600" dirty="0"/>
              <a:t>-4271 in Adobe Flash,          </a:t>
            </a:r>
            <a:r>
              <a:rPr lang="en-US" sz="1600" dirty="0" smtClean="0"/>
              <a:t> </a:t>
            </a:r>
          </a:p>
          <a:p>
            <a:pPr marL="1085850"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 </a:t>
            </a:r>
            <a:r>
              <a:rPr lang="en-GB" sz="1600" dirty="0" smtClean="0"/>
              <a:t>ZDI-16-395 </a:t>
            </a:r>
            <a:r>
              <a:rPr lang="en-GB" sz="1600" dirty="0"/>
              <a:t>in </a:t>
            </a:r>
            <a:r>
              <a:rPr lang="en-GB" sz="1600" dirty="0" err="1"/>
              <a:t>Foxit</a:t>
            </a:r>
            <a:r>
              <a:rPr lang="en-GB" sz="1600" dirty="0"/>
              <a:t> PDF viewer   </a:t>
            </a:r>
            <a:r>
              <a:rPr lang="en-GB" sz="1400" dirty="0"/>
              <a:t> </a:t>
            </a:r>
          </a:p>
          <a:p>
            <a:pPr marL="777611" lvl="2" indent="0">
              <a:lnSpc>
                <a:spcPct val="100000"/>
              </a:lnSpc>
              <a:buNone/>
              <a:defRPr/>
            </a:pPr>
            <a:r>
              <a:rPr lang="en-GB" sz="1451" dirty="0"/>
              <a:t>                   </a:t>
            </a:r>
            <a:r>
              <a:rPr lang="en-GB" sz="1633" dirty="0"/>
              <a:t>  </a:t>
            </a:r>
            <a:r>
              <a:rPr lang="en-GB" sz="2177" dirty="0"/>
              <a:t>  </a:t>
            </a:r>
            <a:r>
              <a:rPr lang="en-GB" sz="1451" dirty="0"/>
              <a:t>    [Example thanks to </a:t>
            </a:r>
            <a:r>
              <a:rPr lang="en-GB" sz="1451" dirty="0" err="1"/>
              <a:t>Björn</a:t>
            </a:r>
            <a:r>
              <a:rPr lang="en-GB" sz="1451" dirty="0"/>
              <a:t> </a:t>
            </a:r>
            <a:r>
              <a:rPr lang="en-GB" sz="1451" dirty="0" err="1"/>
              <a:t>Ruytenberg</a:t>
            </a:r>
            <a:r>
              <a:rPr lang="en-GB" sz="1451" dirty="0"/>
              <a:t>, https://blog.bjornweb.nl]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17413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76BBBD2-5BEB-4D1C-B424-524151283A08}" type="slidenum">
              <a:rPr lang="en-US" altLang="nl-NL" smtClean="0"/>
              <a:pPr/>
              <a:t>30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29332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More injection problems: OWASP list</a:t>
            </a:r>
            <a:endParaRPr lang="en-GB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31</a:t>
            </a:fld>
            <a:endParaRPr lang="en-GB" alt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121571"/>
            <a:ext cx="4966320" cy="49633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Blind </a:t>
            </a:r>
            <a:r>
              <a:rPr lang="en-GB" sz="1400" dirty="0">
                <a:solidFill>
                  <a:schemeClr val="accent2"/>
                </a:solidFill>
              </a:rPr>
              <a:t>SQL Injection 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Blind </a:t>
            </a:r>
            <a:r>
              <a:rPr lang="en-GB" sz="1400" dirty="0">
                <a:solidFill>
                  <a:schemeClr val="accent2"/>
                </a:solidFill>
              </a:rPr>
              <a:t>XPath Injection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Code </a:t>
            </a:r>
            <a:r>
              <a:rPr lang="en-GB" sz="1400" dirty="0">
                <a:solidFill>
                  <a:schemeClr val="accent2"/>
                </a:solidFill>
              </a:rPr>
              <a:t>Injection 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Command </a:t>
            </a:r>
            <a:r>
              <a:rPr lang="en-GB" sz="1400" dirty="0">
                <a:solidFill>
                  <a:schemeClr val="accent2"/>
                </a:solidFill>
              </a:rPr>
              <a:t>Injection 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Comment </a:t>
            </a:r>
            <a:r>
              <a:rPr lang="en-GB" sz="1400" dirty="0">
                <a:solidFill>
                  <a:schemeClr val="accent2"/>
                </a:solidFill>
              </a:rPr>
              <a:t>Injection Attack 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Content </a:t>
            </a:r>
            <a:r>
              <a:rPr lang="en-GB" sz="1400" dirty="0">
                <a:solidFill>
                  <a:schemeClr val="accent2"/>
                </a:solidFill>
              </a:rPr>
              <a:t>Spoofing 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CORS </a:t>
            </a:r>
            <a:r>
              <a:rPr lang="en-GB" sz="1400" dirty="0" err="1" smtClean="0">
                <a:solidFill>
                  <a:schemeClr val="accent2"/>
                </a:solidFill>
              </a:rPr>
              <a:t>RequestPreflightScrutiny</a:t>
            </a:r>
            <a:r>
              <a:rPr lang="en-GB" sz="1400" dirty="0" smtClean="0">
                <a:solidFill>
                  <a:schemeClr val="accent2"/>
                </a:solidFill>
              </a:rPr>
              <a:t>     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Cross-site </a:t>
            </a:r>
            <a:r>
              <a:rPr lang="en-GB" sz="1400" dirty="0">
                <a:solidFill>
                  <a:schemeClr val="accent2"/>
                </a:solidFill>
              </a:rPr>
              <a:t>Scripting (XSS) 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Custom </a:t>
            </a:r>
            <a:r>
              <a:rPr lang="en-GB" sz="1400" dirty="0">
                <a:solidFill>
                  <a:schemeClr val="accent2"/>
                </a:solidFill>
              </a:rPr>
              <a:t>Special Character Injection  	 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Direct </a:t>
            </a:r>
            <a:r>
              <a:rPr lang="en-GB" sz="1400" dirty="0">
                <a:solidFill>
                  <a:schemeClr val="accent2"/>
                </a:solidFill>
              </a:rPr>
              <a:t>Dynamic Code Evaluation </a:t>
            </a:r>
            <a:r>
              <a:rPr lang="en-GB" sz="1400" dirty="0" smtClean="0">
                <a:solidFill>
                  <a:schemeClr val="accent2"/>
                </a:solidFill>
              </a:rPr>
              <a:t>                                            (</a:t>
            </a:r>
            <a:r>
              <a:rPr lang="en-GB" sz="1400" dirty="0">
                <a:solidFill>
                  <a:schemeClr val="accent2"/>
                </a:solidFill>
              </a:rPr>
              <a:t>'</a:t>
            </a:r>
            <a:r>
              <a:rPr lang="en-GB" sz="1400" dirty="0" err="1">
                <a:solidFill>
                  <a:schemeClr val="accent2"/>
                </a:solidFill>
              </a:rPr>
              <a:t>Eval</a:t>
            </a:r>
            <a:r>
              <a:rPr lang="en-GB" sz="1400" dirty="0">
                <a:solidFill>
                  <a:schemeClr val="accent2"/>
                </a:solidFill>
              </a:rPr>
              <a:t> Injection')  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Format </a:t>
            </a:r>
            <a:r>
              <a:rPr lang="en-GB" sz="1400" dirty="0">
                <a:solidFill>
                  <a:schemeClr val="accent2"/>
                </a:solidFill>
              </a:rPr>
              <a:t>string attack 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Full </a:t>
            </a:r>
            <a:r>
              <a:rPr lang="en-GB" sz="1400" dirty="0">
                <a:solidFill>
                  <a:schemeClr val="accent2"/>
                </a:solidFill>
              </a:rPr>
              <a:t>Path Disclosure  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400" dirty="0"/>
          </a:p>
          <a:p>
            <a:pPr marL="0" indent="0">
              <a:lnSpc>
                <a:spcPct val="100000"/>
              </a:lnSpc>
              <a:buNone/>
            </a:pPr>
            <a:endParaRPr lang="nl-NL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nl-NL" sz="1400" dirty="0"/>
              <a:t>[</a:t>
            </a:r>
            <a:r>
              <a:rPr lang="en-GB" sz="1400" dirty="0"/>
              <a:t>https://</a:t>
            </a:r>
            <a:r>
              <a:rPr lang="en-GB" sz="1400" dirty="0" smtClean="0"/>
              <a:t>www.owasp.org/index.php/Category:Injection]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smtClean="0"/>
              <a:t>  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4716016" y="1121571"/>
            <a:ext cx="4032448" cy="496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92125" rtl="0" fontAlgn="base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92125" rtl="0" fontAlgn="base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92125" rtl="0" fontAlgn="base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92125" rtl="0" fontAlgn="base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Function Injection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LDAP injection  	   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Parameter Delimiter 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PHP Object Injection    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Regular expression Denial of Service - </a:t>
            </a:r>
            <a:r>
              <a:rPr lang="en-GB" sz="1400" kern="0" dirty="0" err="1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ReDoS</a:t>
            </a: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Resource Injection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Server-Side Includes (SSI) Injection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Special Element Injection 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SQL Injection   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SQL Injection Bypassing WAF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Web Parameter Tampering  </a:t>
            </a:r>
          </a:p>
          <a:p>
            <a:pPr>
              <a:lnSpc>
                <a:spcPct val="100000"/>
              </a:lnSpc>
            </a:pPr>
            <a:r>
              <a:rPr lang="en-GB" sz="1400" kern="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XPATH Injection</a:t>
            </a:r>
            <a:endParaRPr lang="en-GB" sz="1400" kern="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 smtClean="0"/>
              <a:t>More obscure example: SSI Injection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nl-NL" altLang="en-US" sz="1800" dirty="0" smtClean="0">
                <a:solidFill>
                  <a:schemeClr val="accent2"/>
                </a:solidFill>
              </a:rPr>
              <a:t>Server-Side </a:t>
            </a:r>
            <a:r>
              <a:rPr lang="nl-NL" altLang="en-US" sz="1800" dirty="0" err="1" smtClean="0">
                <a:solidFill>
                  <a:schemeClr val="accent2"/>
                </a:solidFill>
              </a:rPr>
              <a:t>Includes</a:t>
            </a:r>
            <a:r>
              <a:rPr lang="nl-NL" altLang="en-US" sz="1800" dirty="0" smtClean="0">
                <a:solidFill>
                  <a:schemeClr val="accent2"/>
                </a:solidFill>
              </a:rPr>
              <a:t> (SSI) </a:t>
            </a:r>
            <a:r>
              <a:rPr lang="nl-NL" altLang="en-US" sz="1800" dirty="0" smtClean="0"/>
              <a:t>are </a:t>
            </a:r>
            <a:r>
              <a:rPr lang="nl-NL" altLang="en-US" sz="1800" dirty="0" err="1" smtClean="0"/>
              <a:t>instructions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for</a:t>
            </a:r>
            <a:r>
              <a:rPr lang="nl-NL" altLang="en-US" sz="1800" dirty="0" smtClean="0"/>
              <a:t> a web server </a:t>
            </a:r>
            <a:r>
              <a:rPr lang="nl-NL" altLang="en-US" sz="1800" dirty="0" err="1" smtClean="0"/>
              <a:t>written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inside</a:t>
            </a:r>
            <a:r>
              <a:rPr lang="nl-NL" altLang="en-US" sz="1800" dirty="0" smtClean="0"/>
              <a:t> HTML. Eg </a:t>
            </a:r>
            <a:r>
              <a:rPr lang="nl-NL" altLang="en-US" sz="1800" dirty="0" err="1" smtClean="0"/>
              <a:t>to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include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some</a:t>
            </a:r>
            <a:r>
              <a:rPr lang="nl-NL" altLang="en-US" sz="1800" dirty="0" smtClean="0"/>
              <a:t> file</a:t>
            </a:r>
          </a:p>
          <a:p>
            <a:pPr marL="0" indent="0">
              <a:buNone/>
            </a:pPr>
            <a:r>
              <a:rPr lang="en-GB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altLang="en-US" sz="1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&lt;!--#</a:t>
            </a:r>
            <a:r>
              <a:rPr lang="en-GB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 file=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header.html" </a:t>
            </a:r>
            <a:r>
              <a:rPr lang="en-GB" altLang="en-US" sz="1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</a:t>
            </a:r>
          </a:p>
          <a:p>
            <a:pPr marL="0" indent="0">
              <a:buFont typeface="Times New Roman" pitchFamily="18" charset="0"/>
              <a:buNone/>
            </a:pPr>
            <a:endParaRPr lang="nl-NL" alt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nl-NL" altLang="en-US" sz="1800" dirty="0" err="1" smtClean="0">
                <a:cs typeface="Courier New" panose="02070309020205020404" pitchFamily="49" charset="0"/>
              </a:rPr>
              <a:t>If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attacker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can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inject</a:t>
            </a:r>
            <a:r>
              <a:rPr lang="nl-NL" altLang="en-US" sz="1800" dirty="0" smtClean="0">
                <a:cs typeface="Courier New" panose="02070309020205020404" pitchFamily="49" charset="0"/>
              </a:rPr>
              <a:t> HTML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into</a:t>
            </a:r>
            <a:r>
              <a:rPr lang="nl-NL" altLang="en-US" sz="1800" dirty="0" smtClean="0">
                <a:cs typeface="Courier New" panose="02070309020205020404" pitchFamily="49" charset="0"/>
              </a:rPr>
              <a:t> a webpage,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then</a:t>
            </a:r>
            <a:r>
              <a:rPr lang="nl-NL" altLang="en-US" sz="1800" dirty="0" smtClean="0">
                <a:cs typeface="Courier New" panose="02070309020205020404" pitchFamily="49" charset="0"/>
              </a:rPr>
              <a:t> he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can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try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to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inject</a:t>
            </a:r>
            <a:r>
              <a:rPr lang="nl-NL" altLang="en-US" sz="1800" dirty="0" smtClean="0">
                <a:cs typeface="Courier New" panose="02070309020205020404" pitchFamily="49" charset="0"/>
              </a:rPr>
              <a:t> a SSI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directive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that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will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be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executed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smtClean="0">
                <a:solidFill>
                  <a:schemeClr val="accent2"/>
                </a:solidFill>
                <a:cs typeface="Courier New" panose="02070309020205020404" pitchFamily="49" charset="0"/>
              </a:rPr>
              <a:t>on </a:t>
            </a:r>
            <a:r>
              <a:rPr lang="nl-NL" altLang="en-US" sz="1800" dirty="0" err="1" smtClean="0">
                <a:solidFill>
                  <a:schemeClr val="accent2"/>
                </a:solidFill>
                <a:cs typeface="Courier New" panose="02070309020205020404" pitchFamily="49" charset="0"/>
              </a:rPr>
              <a:t>the</a:t>
            </a:r>
            <a:r>
              <a:rPr lang="nl-NL" altLang="en-US" sz="1800" dirty="0" smtClean="0">
                <a:solidFill>
                  <a:schemeClr val="accent2"/>
                </a:solidFill>
                <a:cs typeface="Courier New" panose="02070309020205020404" pitchFamily="49" charset="0"/>
              </a:rPr>
              <a:t> server</a:t>
            </a:r>
            <a:endParaRPr lang="nl-NL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imes New Roman" pitchFamily="18" charset="0"/>
              <a:buNone/>
            </a:pPr>
            <a:endParaRPr lang="nl-NL" altLang="en-US" dirty="0" smtClean="0">
              <a:cs typeface="Courier New" panose="02070309020205020404" pitchFamily="49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nl-NL" altLang="en-US" sz="1800" dirty="0" smtClean="0">
                <a:cs typeface="Courier New" panose="02070309020205020404" pitchFamily="49" charset="0"/>
              </a:rPr>
              <a:t>Of course,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there</a:t>
            </a:r>
            <a:r>
              <a:rPr lang="nl-NL" altLang="en-US" sz="1800" dirty="0" smtClean="0">
                <a:cs typeface="Courier New" panose="02070309020205020404" pitchFamily="49" charset="0"/>
              </a:rPr>
              <a:t> is a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directive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to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execute</a:t>
            </a:r>
            <a:r>
              <a:rPr lang="nl-NL" altLang="en-US" sz="1800" dirty="0" smtClean="0">
                <a:cs typeface="Courier New" panose="02070309020205020404" pitchFamily="49" charset="0"/>
              </a:rPr>
              <a:t> programs &amp; scripts</a:t>
            </a:r>
          </a:p>
          <a:p>
            <a:pPr marL="0" indent="0">
              <a:buNone/>
            </a:pP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nl-NL" altLang="en-US" sz="1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&lt;!--#</a:t>
            </a:r>
            <a:r>
              <a:rPr lang="nl-NL" alt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nl-NL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nl-NL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nl-NL" alt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/" </a:t>
            </a:r>
            <a:r>
              <a:rPr lang="nl-NL" altLang="en-US" sz="1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</a:t>
            </a:r>
          </a:p>
          <a:p>
            <a:pPr marL="0" indent="0">
              <a:buNone/>
            </a:pPr>
            <a:endParaRPr lang="nl-NL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NB: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with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SSI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injected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code is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executed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nl-NL" altLang="en-US" sz="1800" i="1" dirty="0">
                <a:solidFill>
                  <a:schemeClr val="tx1"/>
                </a:solidFill>
                <a:cs typeface="Courier New" panose="02070309020205020404" pitchFamily="49" charset="0"/>
              </a:rPr>
              <a:t>server-side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, 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with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XSS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injected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code ( javascript) is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executed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nl-NL" altLang="en-US" sz="1800" i="1" dirty="0" err="1">
                <a:solidFill>
                  <a:schemeClr val="tx1"/>
                </a:solidFill>
                <a:cs typeface="Courier New" panose="02070309020205020404" pitchFamily="49" charset="0"/>
              </a:rPr>
              <a:t>client</a:t>
            </a:r>
            <a:r>
              <a:rPr lang="nl-NL" altLang="en-US" sz="1800" i="1" dirty="0">
                <a:solidFill>
                  <a:schemeClr val="tx1"/>
                </a:solidFill>
                <a:cs typeface="Courier New" panose="02070309020205020404" pitchFamily="49" charset="0"/>
              </a:rPr>
              <a:t>-side 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in browser</a:t>
            </a:r>
            <a:endParaRPr lang="en-GB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alt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D463E0A-87C3-4E0A-BBD6-4B48CEE51CB4}" type="slidenum">
              <a:rPr lang="en-GB" altLang="nl-NL" smtClean="0"/>
              <a:pPr/>
              <a:t>32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5993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Deserialisation</a:t>
            </a:r>
            <a:r>
              <a:rPr lang="en-GB" dirty="0" smtClean="0"/>
              <a:t> attacks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Serialisation </a:t>
            </a:r>
            <a:r>
              <a:rPr lang="en-GB" dirty="0"/>
              <a:t>aka </a:t>
            </a:r>
            <a:r>
              <a:rPr lang="en-GB" dirty="0">
                <a:solidFill>
                  <a:schemeClr val="accent2"/>
                </a:solidFill>
              </a:rPr>
              <a:t>marshalling</a:t>
            </a:r>
            <a:r>
              <a:rPr lang="en-GB" dirty="0"/>
              <a:t> aka </a:t>
            </a:r>
            <a:r>
              <a:rPr lang="en-GB" dirty="0">
                <a:solidFill>
                  <a:schemeClr val="accent2"/>
                </a:solidFill>
              </a:rPr>
              <a:t>flattening</a:t>
            </a:r>
            <a:r>
              <a:rPr lang="en-GB" dirty="0"/>
              <a:t> aka </a:t>
            </a:r>
            <a:r>
              <a:rPr lang="en-GB" dirty="0" smtClean="0">
                <a:solidFill>
                  <a:schemeClr val="accent2"/>
                </a:solidFill>
              </a:rPr>
              <a:t>pickling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The process of turning some data structure into a binary representation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Why?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              To </a:t>
            </a:r>
            <a:r>
              <a:rPr lang="en-GB" sz="1800" dirty="0" smtClean="0">
                <a:solidFill>
                  <a:srgbClr val="339933"/>
                </a:solidFill>
              </a:rPr>
              <a:t>transfer it over network                                                             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339933"/>
                </a:solidFill>
              </a:rPr>
              <a:t>                  </a:t>
            </a:r>
            <a:r>
              <a:rPr lang="en-GB" sz="1800" dirty="0" smtClean="0">
                <a:solidFill>
                  <a:schemeClr val="tx1"/>
                </a:solidFill>
              </a:rPr>
              <a:t>or </a:t>
            </a:r>
            <a:r>
              <a:rPr lang="en-GB" sz="1800" dirty="0" smtClean="0">
                <a:solidFill>
                  <a:srgbClr val="339933"/>
                </a:solidFill>
              </a:rPr>
              <a:t>store it on disk </a:t>
            </a:r>
            <a:r>
              <a:rPr lang="en-GB" sz="1800" dirty="0" smtClean="0">
                <a:solidFill>
                  <a:schemeClr val="tx1"/>
                </a:solidFill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</a:rPr>
              <a:t>ie</a:t>
            </a:r>
            <a:r>
              <a:rPr lang="en-GB" sz="1800" dirty="0" smtClean="0">
                <a:solidFill>
                  <a:schemeClr val="tx1"/>
                </a:solidFill>
              </a:rPr>
              <a:t> for persistence)</a:t>
            </a:r>
          </a:p>
          <a:p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nverse operation of </a:t>
            </a:r>
            <a:r>
              <a:rPr lang="en-GB" sz="1800" dirty="0" err="1" smtClean="0">
                <a:solidFill>
                  <a:schemeClr val="accent2"/>
                </a:solidFill>
              </a:rPr>
              <a:t>deserialisation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accent2"/>
                </a:solidFill>
              </a:rPr>
              <a:t>unmarshalling</a:t>
            </a:r>
            <a:r>
              <a:rPr lang="en-GB" sz="1800" dirty="0" smtClean="0">
                <a:solidFill>
                  <a:schemeClr val="tx1"/>
                </a:solidFill>
              </a:rPr>
              <a:t>, … used later to reconstruct the object from the raw data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Deserialisation</a:t>
            </a:r>
            <a:r>
              <a:rPr lang="en-GB" dirty="0" smtClean="0">
                <a:solidFill>
                  <a:schemeClr val="tx1"/>
                </a:solidFill>
              </a:rPr>
              <a:t> of malicious input can trigger strange behaviour…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affects </a:t>
            </a:r>
            <a:r>
              <a:rPr lang="en-GB" sz="1800" dirty="0" smtClean="0">
                <a:solidFill>
                  <a:srgbClr val="339933"/>
                </a:solidFill>
              </a:rPr>
              <a:t>Java, PHP, python, Ruby,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049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Deserialisation</a:t>
            </a:r>
            <a:r>
              <a:rPr lang="en-GB" dirty="0" smtClean="0"/>
              <a:t> attacks </a:t>
            </a:r>
            <a:r>
              <a:rPr lang="en-GB" sz="2400" dirty="0" smtClean="0"/>
              <a:t>[for Java]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4"/>
            <a:ext cx="7761288" cy="5123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 smtClean="0"/>
              <a:t>Sample code to read in </a:t>
            </a:r>
            <a:r>
              <a:rPr lang="en-GB" sz="1600" dirty="0" smtClean="0">
                <a:latin typeface="Arial Narrow" panose="020B0606020202030204" pitchFamily="34" charset="0"/>
              </a:rPr>
              <a:t>Student</a:t>
            </a:r>
            <a:r>
              <a:rPr lang="en-GB" sz="1600" dirty="0" smtClean="0"/>
              <a:t> objects from a file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latin typeface="Arial Narrow" panose="020B0606020202030204" pitchFamily="34" charset="0"/>
              </a:rPr>
              <a:t>             </a:t>
            </a:r>
            <a:r>
              <a:rPr lang="en-GB" sz="1800" dirty="0" err="1" smtClean="0">
                <a:latin typeface="Arial Narrow" panose="020B0606020202030204" pitchFamily="34" charset="0"/>
              </a:rPr>
              <a:t>FileInputStream</a:t>
            </a:r>
            <a:r>
              <a:rPr lang="en-GB" sz="1800" dirty="0" smtClean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fileIn</a:t>
            </a:r>
            <a:r>
              <a:rPr lang="en-GB" sz="1800" dirty="0">
                <a:latin typeface="Arial Narrow" panose="020B0606020202030204" pitchFamily="34" charset="0"/>
              </a:rPr>
              <a:t> = new </a:t>
            </a:r>
            <a:r>
              <a:rPr lang="en-GB" sz="1800" dirty="0" err="1">
                <a:latin typeface="Arial Narrow" panose="020B0606020202030204" pitchFamily="34" charset="0"/>
              </a:rPr>
              <a:t>FileInputStream</a:t>
            </a:r>
            <a:r>
              <a:rPr lang="en-GB" sz="1800" dirty="0">
                <a:latin typeface="Arial Narrow" panose="020B0606020202030204" pitchFamily="34" charset="0"/>
              </a:rPr>
              <a:t>("</a:t>
            </a:r>
            <a:r>
              <a:rPr lang="en-GB" sz="1800" dirty="0">
                <a:solidFill>
                  <a:srgbClr val="339933"/>
                </a:solidFill>
                <a:latin typeface="Arial Narrow" panose="020B0606020202030204" pitchFamily="34" charset="0"/>
              </a:rPr>
              <a:t>/</a:t>
            </a:r>
            <a:r>
              <a:rPr lang="en-GB" sz="1800" dirty="0" err="1">
                <a:solidFill>
                  <a:srgbClr val="339933"/>
                </a:solidFill>
                <a:latin typeface="Arial Narrow" panose="020B0606020202030204" pitchFamily="34" charset="0"/>
              </a:rPr>
              <a:t>tmp</a:t>
            </a:r>
            <a:r>
              <a:rPr lang="en-GB" sz="1800" dirty="0">
                <a:solidFill>
                  <a:srgbClr val="339933"/>
                </a:solidFill>
                <a:latin typeface="Arial Narrow" panose="020B0606020202030204" pitchFamily="34" charset="0"/>
              </a:rPr>
              <a:t>/</a:t>
            </a:r>
            <a:r>
              <a:rPr lang="en-GB" sz="1800" dirty="0" err="1">
                <a:solidFill>
                  <a:srgbClr val="339933"/>
                </a:solidFill>
                <a:latin typeface="Arial Narrow" panose="020B0606020202030204" pitchFamily="34" charset="0"/>
              </a:rPr>
              <a:t>students.ser</a:t>
            </a:r>
            <a:r>
              <a:rPr lang="en-GB" sz="1800" dirty="0">
                <a:latin typeface="Arial Narrow" panose="020B0606020202030204" pitchFamily="34" charset="0"/>
              </a:rPr>
              <a:t>");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latin typeface="Arial Narrow" panose="020B0606020202030204" pitchFamily="34" charset="0"/>
              </a:rPr>
              <a:t>             </a:t>
            </a:r>
            <a:r>
              <a:rPr lang="en-GB" sz="1800" dirty="0" err="1" smtClean="0">
                <a:latin typeface="Arial Narrow" panose="020B0606020202030204" pitchFamily="34" charset="0"/>
              </a:rPr>
              <a:t>ObjectInputStream</a:t>
            </a:r>
            <a:r>
              <a:rPr lang="en-GB" sz="1800" dirty="0" smtClean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objectIn</a:t>
            </a:r>
            <a:r>
              <a:rPr lang="en-GB" sz="1800" dirty="0">
                <a:latin typeface="Arial Narrow" panose="020B0606020202030204" pitchFamily="34" charset="0"/>
              </a:rPr>
              <a:t> = new </a:t>
            </a:r>
            <a:r>
              <a:rPr lang="en-GB" sz="1800" dirty="0" err="1">
                <a:latin typeface="Arial Narrow" panose="020B0606020202030204" pitchFamily="34" charset="0"/>
              </a:rPr>
              <a:t>ObjectInputStream</a:t>
            </a:r>
            <a:r>
              <a:rPr lang="en-GB" sz="1800" dirty="0">
                <a:latin typeface="Arial Narrow" panose="020B0606020202030204" pitchFamily="34" charset="0"/>
              </a:rPr>
              <a:t>(</a:t>
            </a:r>
            <a:r>
              <a:rPr lang="en-GB" sz="1800" dirty="0" err="1">
                <a:latin typeface="Arial Narrow" panose="020B0606020202030204" pitchFamily="34" charset="0"/>
              </a:rPr>
              <a:t>fileIn</a:t>
            </a:r>
            <a:r>
              <a:rPr lang="en-GB" sz="1800" dirty="0">
                <a:latin typeface="Arial Narrow" panose="020B0606020202030204" pitchFamily="34" charset="0"/>
              </a:rPr>
              <a:t>);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latin typeface="Arial Narrow" panose="020B0606020202030204" pitchFamily="34" charset="0"/>
              </a:rPr>
              <a:t>             s </a:t>
            </a:r>
            <a:r>
              <a:rPr lang="en-GB" sz="1800" dirty="0">
                <a:latin typeface="Arial Narrow" panose="020B0606020202030204" pitchFamily="34" charset="0"/>
              </a:rPr>
              <a:t>= </a:t>
            </a:r>
            <a:r>
              <a:rPr lang="en-GB" sz="1800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sz="1800" dirty="0" err="1" smtClean="0">
                <a:latin typeface="Arial Narrow" panose="020B0606020202030204" pitchFamily="34" charset="0"/>
              </a:rPr>
              <a:t>objectIn.</a:t>
            </a:r>
            <a:r>
              <a:rPr lang="en-GB" sz="1800" dirty="0" err="1" smtClean="0">
                <a:solidFill>
                  <a:srgbClr val="339933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800" dirty="0" smtClean="0">
                <a:solidFill>
                  <a:srgbClr val="339933"/>
                </a:solidFill>
                <a:latin typeface="Arial Narrow" panose="020B0606020202030204" pitchFamily="34" charset="0"/>
              </a:rPr>
              <a:t>(); // </a:t>
            </a:r>
            <a:r>
              <a:rPr lang="en-GB" sz="1800" dirty="0" err="1" smtClean="0">
                <a:solidFill>
                  <a:srgbClr val="339933"/>
                </a:solidFill>
                <a:latin typeface="Arial Narrow" panose="020B0606020202030204" pitchFamily="34" charset="0"/>
              </a:rPr>
              <a:t>deserialise</a:t>
            </a:r>
            <a:r>
              <a:rPr lang="en-GB" sz="1800" dirty="0" smtClean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sz="1800" dirty="0" smtClean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If file contains serialised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600" dirty="0" smtClean="0">
                <a:solidFill>
                  <a:schemeClr val="tx1"/>
                </a:solidFill>
              </a:rPr>
              <a:t> objects,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00" dirty="0" smtClean="0">
                <a:solidFill>
                  <a:schemeClr val="tx1"/>
                </a:solidFill>
              </a:rPr>
              <a:t> will execute the deserialization code from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Student.java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If </a:t>
            </a:r>
            <a:r>
              <a:rPr lang="en-GB" sz="1600" dirty="0" smtClean="0">
                <a:solidFill>
                  <a:schemeClr val="tx1"/>
                </a:solidFill>
              </a:rPr>
              <a:t>file </a:t>
            </a:r>
            <a:r>
              <a:rPr lang="en-GB" sz="1600" dirty="0">
                <a:solidFill>
                  <a:schemeClr val="tx1"/>
                </a:solidFill>
              </a:rPr>
              <a:t>contains </a:t>
            </a:r>
            <a:r>
              <a:rPr lang="en-GB" sz="1600" dirty="0" smtClean="0">
                <a:solidFill>
                  <a:schemeClr val="tx1"/>
                </a:solidFill>
              </a:rPr>
              <a:t>other objects, </a:t>
            </a:r>
            <a:r>
              <a:rPr lang="en-GB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00" dirty="0">
                <a:solidFill>
                  <a:schemeClr val="tx1"/>
                </a:solidFill>
              </a:rPr>
              <a:t> will execute the </a:t>
            </a:r>
            <a:r>
              <a:rPr lang="en-GB" sz="1600" dirty="0" err="1" smtClean="0">
                <a:solidFill>
                  <a:schemeClr val="tx1"/>
                </a:solidFill>
              </a:rPr>
              <a:t>deserialisation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code </a:t>
            </a:r>
            <a:r>
              <a:rPr lang="en-GB" sz="1600" dirty="0" smtClean="0">
                <a:solidFill>
                  <a:schemeClr val="tx1"/>
                </a:solidFill>
              </a:rPr>
              <a:t>for that class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So: attacker can execute </a:t>
            </a:r>
            <a:r>
              <a:rPr lang="en-GB" sz="1600" dirty="0" err="1" smtClean="0">
                <a:solidFill>
                  <a:schemeClr val="tx1"/>
                </a:solidFill>
              </a:rPr>
              <a:t>deserialisation</a:t>
            </a:r>
            <a:r>
              <a:rPr lang="en-GB" sz="1600" dirty="0" smtClean="0">
                <a:solidFill>
                  <a:schemeClr val="tx1"/>
                </a:solidFill>
              </a:rPr>
              <a:t> code for any class on the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CLASSPATH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Subtle issue: the cast is only performed </a:t>
            </a:r>
            <a:r>
              <a:rPr lang="en-GB" sz="1600" i="1" dirty="0">
                <a:solidFill>
                  <a:schemeClr val="tx1"/>
                </a:solidFill>
              </a:rPr>
              <a:t>after </a:t>
            </a:r>
            <a:r>
              <a:rPr lang="en-GB" sz="1600" dirty="0">
                <a:solidFill>
                  <a:schemeClr val="tx1"/>
                </a:solidFill>
              </a:rPr>
              <a:t> the </a:t>
            </a:r>
            <a:r>
              <a:rPr lang="en-GB" sz="1600" dirty="0" smtClean="0">
                <a:solidFill>
                  <a:schemeClr val="tx1"/>
                </a:solidFill>
              </a:rPr>
              <a:t>deserialization</a:t>
            </a:r>
            <a:endParaRPr lang="en-GB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If this object is later discarded as garbage, </a:t>
            </a:r>
            <a:r>
              <a:rPr lang="en-GB" sz="1600" dirty="0" err="1" smtClean="0">
                <a:solidFill>
                  <a:schemeClr val="tx1"/>
                </a:solidFill>
              </a:rPr>
              <a:t>eg</a:t>
            </a:r>
            <a:r>
              <a:rPr lang="en-GB" sz="1600" dirty="0" smtClean="0">
                <a:solidFill>
                  <a:schemeClr val="tx1"/>
                </a:solidFill>
              </a:rPr>
              <a:t> because the cast fails, the garbage collector will invoke its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600" dirty="0" smtClean="0">
                <a:solidFill>
                  <a:schemeClr val="tx1"/>
                </a:solidFill>
              </a:rPr>
              <a:t> methods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So: attacker can execute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600" dirty="0" smtClean="0">
                <a:solidFill>
                  <a:schemeClr val="tx1"/>
                </a:solidFill>
              </a:rPr>
              <a:t> method for </a:t>
            </a:r>
            <a:r>
              <a:rPr lang="en-GB" sz="1600" dirty="0">
                <a:solidFill>
                  <a:schemeClr val="tx1"/>
                </a:solidFill>
              </a:rPr>
              <a:t>any class on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CLASSPATH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Countermeasure: </a:t>
            </a:r>
            <a:r>
              <a:rPr lang="en-GB" sz="1600" dirty="0" smtClean="0">
                <a:solidFill>
                  <a:srgbClr val="339933"/>
                </a:solidFill>
              </a:rPr>
              <a:t>Look-Ahead Java </a:t>
            </a:r>
            <a:r>
              <a:rPr lang="en-GB" sz="1600" dirty="0" err="1" smtClean="0">
                <a:solidFill>
                  <a:srgbClr val="339933"/>
                </a:solidFill>
              </a:rPr>
              <a:t>Deserialisation</a:t>
            </a:r>
            <a:r>
              <a:rPr lang="en-GB" sz="1600" dirty="0" smtClean="0">
                <a:solidFill>
                  <a:srgbClr val="339933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to white-list which classes are allowed to be </a:t>
            </a:r>
            <a:r>
              <a:rPr lang="en-GB" sz="1600" dirty="0" err="1" smtClean="0">
                <a:solidFill>
                  <a:schemeClr val="tx1"/>
                </a:solidFill>
              </a:rPr>
              <a:t>deserialised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255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exploit </a:t>
            </a:r>
            <a:r>
              <a:rPr lang="en-GB" dirty="0" err="1" smtClean="0"/>
              <a:t>deserialisation</a:t>
            </a:r>
            <a:r>
              <a:rPr lang="en-GB" dirty="0" smtClean="0"/>
              <a:t> ?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2"/>
                </a:solidFill>
              </a:rPr>
              <a:t>DoS</a:t>
            </a:r>
            <a:endParaRPr lang="en-GB" dirty="0" smtClean="0">
              <a:solidFill>
                <a:schemeClr val="accent2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Attacker serialises a recursive object structure, and deserialization unwinds the recursion and never terminates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Attacker edits a serialised object to set an array length to MAX_INT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704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exploit </a:t>
            </a:r>
            <a:r>
              <a:rPr lang="en-GB" dirty="0" err="1" smtClean="0"/>
              <a:t>deserialisation</a:t>
            </a:r>
            <a:r>
              <a:rPr lang="en-GB" dirty="0" smtClean="0"/>
              <a:t> ?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Arbitrary </a:t>
            </a:r>
            <a:r>
              <a:rPr lang="en-GB" smtClean="0">
                <a:solidFill>
                  <a:schemeClr val="accent2"/>
                </a:solidFill>
              </a:rPr>
              <a:t>code </a:t>
            </a:r>
            <a:r>
              <a:rPr lang="en-GB" smtClean="0">
                <a:solidFill>
                  <a:schemeClr val="accent2"/>
                </a:solidFill>
              </a:rPr>
              <a:t>execution</a:t>
            </a:r>
            <a:endParaRPr lang="en-GB" dirty="0" smtClean="0">
              <a:solidFill>
                <a:schemeClr val="accent2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Possible by abusing rich functionality offered by commonly used libraries </a:t>
            </a:r>
            <a:r>
              <a:rPr lang="en-GB" sz="1800" dirty="0" smtClean="0">
                <a:solidFill>
                  <a:schemeClr val="tx1"/>
                </a:solidFill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. </a:t>
            </a:r>
            <a:r>
              <a:rPr lang="en-GB" sz="1800" dirty="0" smtClean="0"/>
              <a:t>WebLogic</a:t>
            </a:r>
            <a:r>
              <a:rPr lang="en-GB" sz="1800" dirty="0"/>
              <a:t>, </a:t>
            </a:r>
            <a:r>
              <a:rPr lang="en-GB" sz="1800" dirty="0" smtClean="0"/>
              <a:t>IBM </a:t>
            </a:r>
            <a:r>
              <a:rPr lang="en-GB" sz="1800" dirty="0" smtClean="0"/>
              <a:t>WebSphere</a:t>
            </a:r>
            <a:r>
              <a:rPr lang="en-GB" sz="1800" dirty="0"/>
              <a:t>, </a:t>
            </a:r>
            <a:r>
              <a:rPr lang="en-GB" sz="1800" dirty="0" err="1"/>
              <a:t>JBoss</a:t>
            </a:r>
            <a:r>
              <a:rPr lang="en-GB" sz="1800" dirty="0"/>
              <a:t>, Jenkins, </a:t>
            </a:r>
            <a:r>
              <a:rPr lang="en-GB" sz="1800" dirty="0" err="1" smtClean="0"/>
              <a:t>OpenNMS,Adobe</a:t>
            </a:r>
            <a:r>
              <a:rPr lang="en-GB" sz="1800" dirty="0" smtClean="0"/>
              <a:t> </a:t>
            </a:r>
            <a:r>
              <a:rPr lang="en-GB" sz="1800" dirty="0" err="1" smtClean="0"/>
              <a:t>Coldfusion</a:t>
            </a:r>
            <a:r>
              <a:rPr lang="en-GB" sz="1800" dirty="0" smtClean="0"/>
              <a:t>…) 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GB" sz="1800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May even be possible from scratch, 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 in python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DEFAULT_COMMAND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 "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netcat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-c '/bin/bash -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' -l -p 4444"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COMMAND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sys.argv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[1] if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len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sys.argv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) &gt; 1 else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DEFAULT_COMMAND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class </a:t>
            </a:r>
            <a:r>
              <a:rPr lang="en-GB" sz="1600" b="1" dirty="0" err="1" smtClean="0">
                <a:solidFill>
                  <a:srgbClr val="339933"/>
                </a:solidFill>
                <a:latin typeface="Arial Narrow" panose="020B0606020202030204" pitchFamily="34" charset="0"/>
              </a:rPr>
              <a:t>PickleRCE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(object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):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def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__reduce__(self):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import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os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return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os.system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,(COMMAND,))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2621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input </a:t>
            </a:r>
            <a:r>
              <a:rPr lang="nl-NL" dirty="0" err="1" smtClean="0"/>
              <a:t>problems</a:t>
            </a:r>
            <a:r>
              <a:rPr lang="nl-NL" dirty="0" smtClean="0"/>
              <a:t>: CWE </a:t>
            </a:r>
            <a:r>
              <a:rPr lang="nl-NL" dirty="0" err="1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Some clusters in the CWE classification, esp.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CWE-990    Tainted </a:t>
            </a:r>
            <a:r>
              <a:rPr lang="en-GB" dirty="0">
                <a:solidFill>
                  <a:schemeClr val="accent2"/>
                </a:solidFill>
              </a:rPr>
              <a:t>Input </a:t>
            </a:r>
            <a:r>
              <a:rPr lang="en-GB" dirty="0" smtClean="0">
                <a:solidFill>
                  <a:schemeClr val="accent2"/>
                </a:solidFill>
              </a:rPr>
              <a:t>  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 smtClean="0"/>
              <a:t>collect </a:t>
            </a:r>
            <a:r>
              <a:rPr lang="nl-NL" dirty="0" err="1" smtClean="0"/>
              <a:t>dozens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err="1" smtClean="0"/>
              <a:t>variants</a:t>
            </a:r>
            <a:r>
              <a:rPr lang="nl-NL" dirty="0" smtClean="0"/>
              <a:t> of input attacks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GB" dirty="0" smtClean="0"/>
              <a:t>     </a:t>
            </a:r>
            <a:r>
              <a:rPr lang="en-GB" sz="1800" dirty="0" smtClean="0"/>
              <a:t>See http</a:t>
            </a:r>
            <a:r>
              <a:rPr lang="en-GB" sz="1800" dirty="0"/>
              <a:t>://</a:t>
            </a:r>
            <a:r>
              <a:rPr lang="en-GB" sz="1800" dirty="0" smtClean="0"/>
              <a:t>cwe.mitre.org/data/definitions/896.html</a:t>
            </a:r>
          </a:p>
          <a:p>
            <a:pPr marL="0" indent="0">
              <a:buNone/>
            </a:pPr>
            <a:r>
              <a:rPr lang="en-GB" sz="1800" dirty="0" smtClean="0"/>
              <a:t>              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620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CWE/SANS Top 25 </a:t>
            </a:r>
            <a:r>
              <a:rPr lang="en-GB" altLang="nl-NL" sz="2400" dirty="0" smtClean="0"/>
              <a:t>(out of </a:t>
            </a:r>
            <a:r>
              <a:rPr lang="en-GB" altLang="nl-NL" sz="2400" b="1" dirty="0" smtClean="0"/>
              <a:t>732</a:t>
            </a:r>
            <a:r>
              <a:rPr lang="en-GB" altLang="nl-NL" sz="2400" dirty="0" smtClean="0"/>
              <a:t>!)</a:t>
            </a:r>
            <a:r>
              <a:rPr lang="ar-SA" altLang="nl-NL" sz="2400" dirty="0" smtClean="0"/>
              <a:t>‏</a:t>
            </a:r>
            <a:r>
              <a:rPr lang="en-GB" altLang="nl-NL" sz="2400" dirty="0"/>
              <a:t> </a:t>
            </a:r>
            <a:r>
              <a:rPr lang="en-GB" altLang="nl-NL" sz="2400" dirty="0" smtClean="0"/>
              <a:t> </a:t>
            </a:r>
            <a:r>
              <a:rPr lang="en-GB" altLang="nl-NL" sz="1800" dirty="0" smtClean="0"/>
              <a:t>[Version 3.0]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746" y="1005304"/>
            <a:ext cx="4555209" cy="4816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accent2"/>
                </a:solidFill>
              </a:rPr>
              <a:t>Improper </a:t>
            </a:r>
            <a:r>
              <a:rPr lang="en-GB" sz="1600" dirty="0">
                <a:solidFill>
                  <a:schemeClr val="accent2"/>
                </a:solidFill>
              </a:rPr>
              <a:t>Neutralization of Special Elements used in an SQL </a:t>
            </a:r>
            <a:r>
              <a:rPr lang="en-GB" sz="1600" dirty="0" smtClean="0">
                <a:solidFill>
                  <a:schemeClr val="accent2"/>
                </a:solidFill>
              </a:rPr>
              <a:t>Command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... (</a:t>
            </a:r>
            <a:r>
              <a:rPr lang="en-GB" sz="1400" dirty="0">
                <a:solidFill>
                  <a:schemeClr val="accent2"/>
                </a:solidFill>
              </a:rPr>
              <a:t>'OS Command Injection')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Buffer Overflow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.. (</a:t>
            </a:r>
            <a:r>
              <a:rPr lang="en-GB" sz="1400" dirty="0">
                <a:solidFill>
                  <a:schemeClr val="accent2"/>
                </a:solidFill>
              </a:rPr>
              <a:t>'Cross-site Scripting')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Missing </a:t>
            </a:r>
            <a:r>
              <a:rPr lang="en-GB" sz="1400" dirty="0"/>
              <a:t>Authentication for Critical Function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Missing </a:t>
            </a:r>
            <a:r>
              <a:rPr lang="en-GB" sz="1400" dirty="0"/>
              <a:t>Authorization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Use </a:t>
            </a:r>
            <a:r>
              <a:rPr lang="en-GB" sz="1400" dirty="0"/>
              <a:t>of Hard-coded Credentials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Missing </a:t>
            </a:r>
            <a:r>
              <a:rPr lang="en-GB" sz="1400" dirty="0"/>
              <a:t>Encryption of Sensitive Data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Unrestricted </a:t>
            </a:r>
            <a:r>
              <a:rPr lang="en-GB" sz="1400" dirty="0">
                <a:solidFill>
                  <a:schemeClr val="accent2"/>
                </a:solidFill>
              </a:rPr>
              <a:t>Upload of File with Dangerous Type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Reliance </a:t>
            </a:r>
            <a:r>
              <a:rPr lang="en-GB" sz="1400" dirty="0">
                <a:solidFill>
                  <a:schemeClr val="accent2"/>
                </a:solidFill>
              </a:rPr>
              <a:t>on Untrusted Inputs in a Security Decision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Execution with Unnecessary Privileges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2"/>
                </a:solidFill>
              </a:rPr>
              <a:t>Cross-Site Request Forgery (CSRF</a:t>
            </a:r>
            <a:r>
              <a:rPr lang="en-GB" sz="1400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…(</a:t>
            </a:r>
            <a:r>
              <a:rPr lang="en-GB" sz="1400" dirty="0">
                <a:solidFill>
                  <a:schemeClr val="accent2"/>
                </a:solidFill>
              </a:rPr>
              <a:t>'Path Traversal</a:t>
            </a:r>
            <a:r>
              <a:rPr lang="en-GB" sz="1400" dirty="0" smtClean="0">
                <a:solidFill>
                  <a:schemeClr val="accent2"/>
                </a:solidFill>
              </a:rPr>
              <a:t>')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Download </a:t>
            </a:r>
            <a:r>
              <a:rPr lang="en-GB" sz="1400" dirty="0">
                <a:solidFill>
                  <a:schemeClr val="accent2"/>
                </a:solidFill>
              </a:rPr>
              <a:t>of Code Without Integrity Check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en-GB" sz="16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736" y="980728"/>
            <a:ext cx="3805238" cy="4816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/>
              <a:t>Incorrect </a:t>
            </a:r>
            <a:r>
              <a:rPr lang="en-GB" sz="1400" dirty="0"/>
              <a:t>Authorization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2"/>
                </a:solidFill>
              </a:rPr>
              <a:t>Inclusion of Functionality from Untrusted Control Sphere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Incorrect Permission Assignment 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Use </a:t>
            </a:r>
            <a:r>
              <a:rPr lang="en-GB" sz="1400" dirty="0"/>
              <a:t>of Potentially Dangerous Function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Use of </a:t>
            </a:r>
            <a:r>
              <a:rPr lang="en-GB" sz="1400" dirty="0" smtClean="0"/>
              <a:t>a Broken or Risky Cryptographic </a:t>
            </a:r>
            <a:r>
              <a:rPr lang="en-GB" sz="1400" dirty="0"/>
              <a:t>Algorithm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2"/>
                </a:solidFill>
              </a:rPr>
              <a:t>Incorrect Calculation of Buffer Size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</a:rPr>
              <a:t>Improper Restriction of Excessive Authentication Attempts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2"/>
                </a:solidFill>
              </a:rPr>
              <a:t>URL Redirection to Untrusted Site ('Open Redirect')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2"/>
                </a:solidFill>
              </a:rPr>
              <a:t>Uncontrolled Format String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2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Use of a One-Way Hash without a Salt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38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280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to come</a:t>
            </a:r>
            <a:endParaRPr lang="en-GB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Countermeasures, incl.</a:t>
            </a:r>
          </a:p>
          <a:p>
            <a:pPr lvl="1"/>
            <a:r>
              <a:rPr lang="en-GB" sz="1800" dirty="0" smtClean="0"/>
              <a:t>input validation</a:t>
            </a:r>
          </a:p>
          <a:p>
            <a:pPr lvl="1"/>
            <a:r>
              <a:rPr lang="en-GB" sz="1800" dirty="0" smtClean="0"/>
              <a:t>output encoding</a:t>
            </a:r>
          </a:p>
          <a:p>
            <a:pPr lvl="1"/>
            <a:r>
              <a:rPr lang="en-GB" sz="1800" dirty="0" smtClean="0"/>
              <a:t>sandboxing</a:t>
            </a:r>
          </a:p>
          <a:p>
            <a:pPr marL="457200" lvl="1" indent="0">
              <a:buNone/>
            </a:pPr>
            <a:r>
              <a:rPr lang="en-GB" dirty="0" smtClean="0"/>
              <a:t>but also </a:t>
            </a:r>
            <a:r>
              <a:rPr lang="en-GB" dirty="0" err="1" smtClean="0"/>
              <a:t>LangSec</a:t>
            </a:r>
            <a:r>
              <a:rPr lang="en-GB" dirty="0" smtClean="0"/>
              <a:t> approach to address these root causes</a:t>
            </a:r>
          </a:p>
          <a:p>
            <a:endParaRPr lang="en-GB" dirty="0"/>
          </a:p>
          <a:p>
            <a:r>
              <a:rPr lang="en-GB" dirty="0" smtClean="0"/>
              <a:t>(Optional) lecture on SQL injection, XSS?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39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573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6118448" cy="845345"/>
          </a:xfrm>
        </p:spPr>
        <p:txBody>
          <a:bodyPr/>
          <a:lstStyle/>
          <a:p>
            <a:r>
              <a:rPr lang="en-GB" dirty="0" smtClean="0"/>
              <a:t>Dangers of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Faced with an I/O attacker</a:t>
            </a:r>
            <a:endParaRPr lang="en-GB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GB" dirty="0" smtClean="0">
                <a:solidFill>
                  <a:schemeClr val="accent2"/>
                </a:solidFill>
              </a:rPr>
              <a:t>        Garbage </a:t>
            </a:r>
            <a:r>
              <a:rPr lang="en-GB" dirty="0">
                <a:solidFill>
                  <a:schemeClr val="accent2"/>
                </a:solidFill>
              </a:rPr>
              <a:t>In, Garbage Out  </a:t>
            </a:r>
            <a:r>
              <a:rPr lang="en-GB" dirty="0"/>
              <a:t>                                                                                       </a:t>
            </a:r>
            <a:r>
              <a:rPr lang="en-GB" dirty="0" smtClean="0"/>
              <a:t>   </a:t>
            </a:r>
            <a:endParaRPr lang="en-GB" dirty="0"/>
          </a:p>
          <a:p>
            <a:pPr marL="0" indent="0">
              <a:buNone/>
              <a:defRPr/>
            </a:pPr>
            <a:r>
              <a:rPr lang="en-GB" dirty="0" smtClean="0"/>
              <a:t>becomes </a:t>
            </a: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en-GB" i="1" dirty="0" smtClean="0">
                <a:solidFill>
                  <a:schemeClr val="accent2"/>
                </a:solidFill>
              </a:rPr>
              <a:t>       Malicious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Garbage In</a:t>
            </a:r>
            <a:r>
              <a:rPr lang="en-GB" i="1" dirty="0">
                <a:solidFill>
                  <a:schemeClr val="accent2"/>
                </a:solidFill>
              </a:rPr>
              <a:t>, Security Incident  </a:t>
            </a:r>
            <a:r>
              <a:rPr lang="en-GB" dirty="0" smtClean="0">
                <a:solidFill>
                  <a:schemeClr val="accent2"/>
                </a:solidFill>
              </a:rPr>
              <a:t>Out                          </a:t>
            </a:r>
          </a:p>
          <a:p>
            <a:pPr marL="0" indent="0"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or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en-GB" i="1" dirty="0" smtClean="0">
                <a:solidFill>
                  <a:schemeClr val="accent2"/>
                </a:solidFill>
              </a:rPr>
              <a:t>       Malicious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Garbage In, </a:t>
            </a:r>
            <a:r>
              <a:rPr lang="en-GB" i="1" dirty="0">
                <a:solidFill>
                  <a:schemeClr val="accent2"/>
                </a:solidFill>
              </a:rPr>
              <a:t>Evil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Out</a:t>
            </a:r>
            <a:endParaRPr lang="en-GB" i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GB" i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Input is dangerous:</a:t>
            </a:r>
          </a:p>
          <a:p>
            <a:pPr>
              <a:defRPr/>
            </a:pPr>
            <a:r>
              <a:rPr lang="en-GB" i="1" u="sng" dirty="0" smtClean="0">
                <a:solidFill>
                  <a:schemeClr val="accent2"/>
                </a:solidFill>
              </a:rPr>
              <a:t>Any line of code </a:t>
            </a:r>
            <a:r>
              <a:rPr lang="en-GB" dirty="0" smtClean="0">
                <a:solidFill>
                  <a:schemeClr val="accent2"/>
                </a:solidFill>
              </a:rPr>
              <a:t>  that  handles user input is at risk</a:t>
            </a:r>
          </a:p>
          <a:p>
            <a:pPr>
              <a:defRPr/>
            </a:pPr>
            <a:r>
              <a:rPr lang="en-GB" i="1" u="sng" dirty="0" smtClean="0">
                <a:solidFill>
                  <a:schemeClr val="accent2"/>
                </a:solidFill>
              </a:rPr>
              <a:t>Any  resources  (CPU cycles, memory, …) used </a:t>
            </a:r>
            <a:r>
              <a:rPr lang="en-GB" dirty="0" smtClean="0">
                <a:solidFill>
                  <a:schemeClr val="accent2"/>
                </a:solidFill>
              </a:rPr>
              <a:t>                    in processing are a risk</a:t>
            </a:r>
          </a:p>
          <a:p>
            <a:pPr marL="0" indent="0"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So ideally, these are kept to a minimum</a:t>
            </a:r>
          </a:p>
          <a:p>
            <a:pPr>
              <a:defRPr/>
            </a:pPr>
            <a:endParaRPr lang="en-GB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2607"/>
            <a:ext cx="142894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Abusing bugs or features?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Two types of input security flaws: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Some input attacks exploit </a:t>
            </a:r>
            <a:r>
              <a:rPr lang="en-GB" i="1" dirty="0" smtClean="0">
                <a:solidFill>
                  <a:schemeClr val="accent2"/>
                </a:solidFill>
              </a:rPr>
              <a:t>bugs</a:t>
            </a:r>
          </a:p>
          <a:p>
            <a:pPr lvl="1"/>
            <a:r>
              <a:rPr lang="en-GB" sz="1800" dirty="0" smtClean="0"/>
              <a:t>Bugs in code can provide </a:t>
            </a:r>
            <a:r>
              <a:rPr lang="en-GB" sz="1800" i="1" dirty="0" smtClean="0">
                <a:solidFill>
                  <a:schemeClr val="accent2"/>
                </a:solidFill>
              </a:rPr>
              <a:t>weird behaviour</a:t>
            </a:r>
            <a:r>
              <a:rPr lang="en-GB" sz="1800" dirty="0" smtClean="0">
                <a:solidFill>
                  <a:schemeClr val="accent2"/>
                </a:solidFill>
              </a:rPr>
              <a:t>  </a:t>
            </a:r>
            <a:r>
              <a:rPr lang="en-GB" sz="1800" dirty="0" smtClean="0"/>
              <a:t>that is </a:t>
            </a:r>
            <a:r>
              <a:rPr lang="en-GB" sz="1800" i="1" dirty="0" smtClean="0">
                <a:solidFill>
                  <a:schemeClr val="accent2"/>
                </a:solidFill>
              </a:rPr>
              <a:t>accidentally</a:t>
            </a:r>
            <a:r>
              <a:rPr lang="en-GB" sz="1800" dirty="0" smtClean="0"/>
              <a:t>  introduced in the code by programmer;  Attackers try to trigger &amp; exploit such weird behaviour</a:t>
            </a:r>
          </a:p>
          <a:p>
            <a:pPr lvl="1"/>
            <a:r>
              <a:rPr lang="en-GB" sz="1800" dirty="0" smtClean="0"/>
              <a:t>Classic example: </a:t>
            </a:r>
            <a:r>
              <a:rPr lang="en-GB" sz="1800" dirty="0" smtClean="0">
                <a:solidFill>
                  <a:srgbClr val="339933"/>
                </a:solidFill>
              </a:rPr>
              <a:t>buffer overflows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Other input attacks abuse </a:t>
            </a:r>
            <a:r>
              <a:rPr lang="en-GB" i="1" dirty="0" smtClean="0">
                <a:solidFill>
                  <a:schemeClr val="accent2"/>
                </a:solidFill>
              </a:rPr>
              <a:t>features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Some flaws </a:t>
            </a:r>
            <a:r>
              <a:rPr lang="en-GB" sz="1800" i="1" dirty="0" smtClean="0">
                <a:solidFill>
                  <a:schemeClr val="accent2"/>
                </a:solidFill>
              </a:rPr>
              <a:t>accidently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sz="1800" i="1" dirty="0" smtClean="0">
                <a:solidFill>
                  <a:schemeClr val="accent2"/>
                </a:solidFill>
              </a:rPr>
              <a:t>expose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functionality that was </a:t>
            </a:r>
            <a:r>
              <a:rPr lang="en-GB" sz="1800" i="1" dirty="0" smtClean="0">
                <a:solidFill>
                  <a:schemeClr val="accent2"/>
                </a:solidFill>
              </a:rPr>
              <a:t>deliberately</a:t>
            </a:r>
            <a:r>
              <a:rPr lang="en-GB" sz="1800" dirty="0" smtClean="0">
                <a:solidFill>
                  <a:schemeClr val="tx1"/>
                </a:solidFill>
              </a:rPr>
              <a:t>  introduced in the code, but which was not meant to be accessible by attackers.</a:t>
            </a:r>
            <a:endParaRPr lang="en-GB" i="1" dirty="0">
              <a:solidFill>
                <a:schemeClr val="accent2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Classic example: </a:t>
            </a:r>
            <a:r>
              <a:rPr lang="en-GB" sz="1800" dirty="0" smtClean="0">
                <a:solidFill>
                  <a:srgbClr val="339933"/>
                </a:solidFill>
              </a:rPr>
              <a:t>command or SQL injection</a:t>
            </a:r>
          </a:p>
          <a:p>
            <a:pPr lvl="1"/>
            <a:endParaRPr lang="en-GB" sz="1800" dirty="0">
              <a:solidFill>
                <a:srgbClr val="339933"/>
              </a:solidFill>
            </a:endParaRPr>
          </a:p>
          <a:p>
            <a:pPr marL="5715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The line between 1 &amp; 2  can be blurry, and a matter of opinion</a:t>
            </a:r>
          </a:p>
          <a:p>
            <a:pPr lvl="1"/>
            <a:endParaRPr lang="en-GB" i="1" dirty="0" smtClean="0">
              <a:solidFill>
                <a:schemeClr val="accent2"/>
              </a:solidFill>
            </a:endParaRPr>
          </a:p>
          <a:p>
            <a:pPr lvl="1"/>
            <a:endParaRPr lang="en-GB" i="1" dirty="0" smtClean="0">
              <a:solidFill>
                <a:schemeClr val="accent2"/>
              </a:solidFill>
            </a:endParaRPr>
          </a:p>
          <a:p>
            <a:pPr lvl="1"/>
            <a:endParaRPr lang="en-GB" dirty="0" smtClean="0">
              <a:solidFill>
                <a:schemeClr val="accent2"/>
              </a:solidFill>
            </a:endParaRP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9473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 causes of input problems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accent2"/>
                </a:solidFill>
              </a:rPr>
              <a:t>input formats and languages </a:t>
            </a:r>
            <a:r>
              <a:rPr lang="en-GB" dirty="0" smtClean="0">
                <a:solidFill>
                  <a:schemeClr val="tx1"/>
                </a:solidFill>
              </a:rPr>
              <a:t>involved play a central role: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Complexity </a:t>
            </a:r>
            <a:r>
              <a:rPr lang="en-GB" dirty="0" smtClean="0">
                <a:solidFill>
                  <a:schemeClr val="tx1"/>
                </a:solidFill>
              </a:rPr>
              <a:t>of input formats &amp; languages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making bugs in input processing likely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Sloppily </a:t>
            </a:r>
            <a:r>
              <a:rPr lang="en-GB" dirty="0" smtClean="0">
                <a:solidFill>
                  <a:schemeClr val="accent2"/>
                </a:solidFill>
              </a:rPr>
              <a:t>&amp; unclear specifications </a:t>
            </a:r>
            <a:r>
              <a:rPr lang="en-GB" dirty="0" smtClean="0">
                <a:solidFill>
                  <a:schemeClr val="tx1"/>
                </a:solidFill>
              </a:rPr>
              <a:t>of input formats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making bugs even more likely</a:t>
            </a:r>
            <a:r>
              <a:rPr lang="en-GB" dirty="0" smtClean="0">
                <a:solidFill>
                  <a:schemeClr val="accent2"/>
                </a:solidFill>
              </a:rPr>
              <a:t>  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Expressivity </a:t>
            </a:r>
            <a:r>
              <a:rPr lang="en-GB" dirty="0" smtClean="0">
                <a:solidFill>
                  <a:schemeClr val="tx1"/>
                </a:solidFill>
              </a:rPr>
              <a:t>of input languages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giving lots of power to the attackers (for flaws exploiting features)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worst thing to do: including a programming language in your input format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(Too?) </a:t>
            </a:r>
            <a:r>
              <a:rPr lang="en-GB" i="1" dirty="0" smtClean="0">
                <a:solidFill>
                  <a:schemeClr val="accent2"/>
                </a:solidFill>
              </a:rPr>
              <a:t>many</a:t>
            </a:r>
            <a:r>
              <a:rPr lang="en-GB" dirty="0" smtClean="0">
                <a:solidFill>
                  <a:schemeClr val="accent2"/>
                </a:solidFill>
              </a:rPr>
              <a:t> input formats &amp; languages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often combined, stacked or nested,                                  </a:t>
            </a:r>
            <a:r>
              <a:rPr lang="en-GB" sz="1800" dirty="0" err="1" smtClean="0"/>
              <a:t>aggrevating</a:t>
            </a:r>
            <a:r>
              <a:rPr lang="en-GB" sz="1800" dirty="0" smtClean="0"/>
              <a:t> all the problems above</a:t>
            </a:r>
          </a:p>
          <a:p>
            <a:pPr marL="5715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730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Exploiting bugs </a:t>
            </a:r>
            <a:br>
              <a:rPr lang="en-GB" dirty="0" smtClean="0"/>
            </a:br>
            <a:r>
              <a:rPr lang="en-GB" sz="2000" dirty="0" smtClean="0"/>
              <a:t>(caused by complexity)</a:t>
            </a:r>
            <a:endParaRPr lang="en-GB" sz="20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54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Security update of the week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400" dirty="0" smtClean="0"/>
              <a:t>                             https://www.foxitsoftware.com/support/security-bulletins.php</a:t>
            </a:r>
          </a:p>
          <a:p>
            <a:pPr marL="0" indent="0">
              <a:buNone/>
            </a:pPr>
            <a:r>
              <a:rPr lang="en-GB" sz="1800" dirty="0" smtClean="0"/>
              <a:t>Mainly memory corruption bugs, many allowing Remote Code Execution (RCE),  so </a:t>
            </a:r>
            <a:r>
              <a:rPr lang="en-GB" sz="1800" dirty="0" smtClean="0">
                <a:solidFill>
                  <a:srgbClr val="339933"/>
                </a:solidFill>
              </a:rPr>
              <a:t>high impact</a:t>
            </a:r>
            <a:r>
              <a:rPr lang="en-GB" sz="1800" dirty="0" smtClean="0"/>
              <a:t>, and </a:t>
            </a:r>
            <a:r>
              <a:rPr lang="en-GB" sz="1800" dirty="0" smtClean="0">
                <a:solidFill>
                  <a:srgbClr val="339933"/>
                </a:solidFill>
              </a:rPr>
              <a:t>easy to exploit </a:t>
            </a:r>
            <a:r>
              <a:rPr lang="en-GB" sz="1800" dirty="0" smtClean="0"/>
              <a:t>with email attachments.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accent2"/>
                </a:solidFill>
              </a:rPr>
              <a:t>Why are there so many vulnerabilities in a PDF reader?</a:t>
            </a:r>
          </a:p>
          <a:p>
            <a:pPr marL="0" indent="0">
              <a:buNone/>
            </a:pPr>
            <a:r>
              <a:rPr lang="en-GB" sz="1800" dirty="0" smtClean="0"/>
              <a:t>PDF is a very complex data format, and </a:t>
            </a:r>
            <a:r>
              <a:rPr lang="en-GB" sz="1800" dirty="0" err="1" smtClean="0"/>
              <a:t>Foxìt</a:t>
            </a:r>
            <a:r>
              <a:rPr lang="en-GB" sz="1800" dirty="0" smtClean="0"/>
              <a:t> is a “feature-rich” PDF viewer, and also support JavaScript in PDF</a:t>
            </a:r>
            <a:r>
              <a:rPr lang="en-GB" sz="1800" dirty="0"/>
              <a:t>.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Other PDF viewers also suffer from this  </a:t>
            </a:r>
            <a:r>
              <a:rPr lang="en-GB" sz="2400" dirty="0" smtClean="0"/>
              <a:t>  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r>
              <a:rPr lang="en-GB" sz="1400" dirty="0" smtClean="0"/>
              <a:t>                                   https</a:t>
            </a:r>
            <a:r>
              <a:rPr lang="en-GB" sz="1400" dirty="0"/>
              <a:t>://cve.mitre.org/cgi-bin/cvekey.cgi?keyword=PDF</a:t>
            </a:r>
            <a:endParaRPr lang="en-GB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1570"/>
            <a:ext cx="7443366" cy="10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1064543"/>
          </a:xfrm>
        </p:spPr>
        <p:txBody>
          <a:bodyPr/>
          <a:lstStyle/>
          <a:p>
            <a:r>
              <a:rPr lang="en-GB" sz="2400" dirty="0" smtClean="0"/>
              <a:t>Root cause of many exploitable memory errors: </a:t>
            </a:r>
            <a:r>
              <a:rPr lang="en-GB" i="1" dirty="0" smtClean="0"/>
              <a:t>parsing</a:t>
            </a:r>
            <a:endParaRPr lang="en-GB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628799"/>
            <a:ext cx="7761288" cy="44560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Input need to be </a:t>
            </a:r>
            <a:r>
              <a:rPr lang="en-GB" dirty="0" smtClean="0">
                <a:solidFill>
                  <a:schemeClr val="accent2"/>
                </a:solidFill>
              </a:rPr>
              <a:t>parsed</a:t>
            </a:r>
            <a:r>
              <a:rPr lang="en-GB" dirty="0" smtClean="0"/>
              <a:t> before it can be processed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as IP packet, PDF document, HTML,  JPG,  mp3 …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Complex</a:t>
            </a:r>
            <a:r>
              <a:rPr lang="en-GB" dirty="0" smtClean="0"/>
              <a:t> languages make for </a:t>
            </a:r>
            <a:r>
              <a:rPr lang="en-GB" dirty="0" smtClean="0">
                <a:solidFill>
                  <a:schemeClr val="accent2"/>
                </a:solidFill>
              </a:rPr>
              <a:t>many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2"/>
                </a:solidFill>
              </a:rPr>
              <a:t>parser bugs              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                                          </a:t>
            </a:r>
            <a:r>
              <a:rPr lang="en-GB" sz="1400" dirty="0" smtClean="0"/>
              <a:t>https</a:t>
            </a:r>
            <a:r>
              <a:rPr lang="en-GB" sz="1400" dirty="0"/>
              <a:t>://</a:t>
            </a:r>
            <a:r>
              <a:rPr lang="en-GB" sz="1400" dirty="0" smtClean="0"/>
              <a:t>cve.mitre.org/cgi-bin/cvekey.cgi?keyword=parsing</a:t>
            </a:r>
            <a:endParaRPr lang="en-GB" sz="1400" dirty="0" smtClean="0">
              <a:solidFill>
                <a:schemeClr val="accent2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800" dirty="0" smtClean="0"/>
              <a:t>Notorious example</a:t>
            </a:r>
            <a:r>
              <a:rPr lang="en-GB" sz="1800" dirty="0"/>
              <a:t>: </a:t>
            </a:r>
            <a:r>
              <a:rPr lang="en-GB" sz="1800" dirty="0" smtClean="0">
                <a:solidFill>
                  <a:srgbClr val="339933"/>
                </a:solidFill>
              </a:rPr>
              <a:t>Flash</a:t>
            </a:r>
            <a:r>
              <a:rPr lang="en-GB" sz="1800" dirty="0" smtClean="0"/>
              <a:t>, the union of all audio/graphics/video formats you ever heard of &amp; more </a:t>
            </a:r>
            <a:r>
              <a:rPr lang="en-GB" sz="1600" dirty="0" smtClean="0">
                <a:solidFill>
                  <a:srgbClr val="339933"/>
                </a:solidFill>
                <a:sym typeface="Symbol" panose="05050102010706020507" pitchFamily="18" charset="2"/>
              </a:rPr>
              <a:t>JPG+GIF+PNG+</a:t>
            </a:r>
            <a:r>
              <a:rPr lang="en-GB" sz="1600" dirty="0" smtClean="0">
                <a:solidFill>
                  <a:srgbClr val="339933"/>
                </a:solidFill>
              </a:rPr>
              <a:t>H.264/MPEG4+VP6</a:t>
            </a:r>
            <a:r>
              <a:rPr lang="en-GB" sz="1600" dirty="0" smtClean="0">
                <a:solidFill>
                  <a:srgbClr val="339933"/>
                </a:solidFill>
                <a:sym typeface="Symbol" panose="05050102010706020507" pitchFamily="18" charset="2"/>
              </a:rPr>
              <a:t>+MP3+AAC+Speex+PCM+ADPCM +Nellymoser+G7.11</a:t>
            </a:r>
            <a:r>
              <a:rPr lang="en-GB" sz="1600" dirty="0">
                <a:solidFill>
                  <a:srgbClr val="339933"/>
                </a:solidFill>
                <a:sym typeface="Symbol" panose="05050102010706020507" pitchFamily="18" charset="2"/>
              </a:rPr>
              <a:t>+..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                         https</a:t>
            </a:r>
            <a:r>
              <a:rPr lang="en-GB" sz="1400" dirty="0"/>
              <a:t>://</a:t>
            </a:r>
            <a:r>
              <a:rPr lang="en-GB" sz="1400" dirty="0" smtClean="0"/>
              <a:t>cve.mitre.org/cgi-bin/cvekey.cgi?keyword=Flash</a:t>
            </a:r>
          </a:p>
          <a:p>
            <a:r>
              <a:rPr lang="en-GB" sz="1800" dirty="0" smtClean="0"/>
              <a:t>If these parsers are memory-unsafe C(++) code, then such bugs cause security vulnerabilities with high impact, incl. RCE</a:t>
            </a:r>
          </a:p>
          <a:p>
            <a:r>
              <a:rPr lang="en-GB" sz="1800" dirty="0" smtClean="0"/>
              <a:t>Bugs in input parsers are </a:t>
            </a:r>
            <a:r>
              <a:rPr lang="en-GB" sz="1800" dirty="0"/>
              <a:t>easy to trigger by </a:t>
            </a:r>
            <a:r>
              <a:rPr lang="en-GB" sz="1800" dirty="0" smtClean="0"/>
              <a:t>attacker,                 with </a:t>
            </a:r>
            <a:r>
              <a:rPr lang="en-GB" sz="1800" dirty="0"/>
              <a:t>malicious </a:t>
            </a:r>
            <a:r>
              <a:rPr lang="en-GB" sz="1800" dirty="0" smtClean="0"/>
              <a:t>input in an email attachment, on a webpage, ..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505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38109</TotalTime>
  <Words>2451</Words>
  <Application>Microsoft Office PowerPoint</Application>
  <PresentationFormat>Diavoorstelling (4:3)</PresentationFormat>
  <Paragraphs>453</Paragraphs>
  <Slides>39</Slides>
  <Notes>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Arial Rounded MT Bold</vt:lpstr>
      <vt:lpstr>Blackadder ITC</vt:lpstr>
      <vt:lpstr>Calibri</vt:lpstr>
      <vt:lpstr>Comic Sans MS</vt:lpstr>
      <vt:lpstr>Courier New</vt:lpstr>
      <vt:lpstr>Pieces NFI</vt:lpstr>
      <vt:lpstr>Symbol</vt:lpstr>
      <vt:lpstr>Times New Roman</vt:lpstr>
      <vt:lpstr>Office Theme</vt:lpstr>
      <vt:lpstr>Software Security                              problems</vt:lpstr>
      <vt:lpstr>Problems with    </vt:lpstr>
      <vt:lpstr>The I/O attacker model (‘hacking’)</vt:lpstr>
      <vt:lpstr>Dangers of </vt:lpstr>
      <vt:lpstr>Abusing bugs or features?</vt:lpstr>
      <vt:lpstr>Root causes of input problems</vt:lpstr>
      <vt:lpstr>Exploiting bugs  (caused by complexity)</vt:lpstr>
      <vt:lpstr>Security update of the week</vt:lpstr>
      <vt:lpstr>Root cause of many exploitable memory errors: parsing</vt:lpstr>
      <vt:lpstr>Example problem with complex format</vt:lpstr>
      <vt:lpstr>Even in ‘safe’ programming languages</vt:lpstr>
      <vt:lpstr>Countermeasure</vt:lpstr>
      <vt:lpstr>Complex input formats</vt:lpstr>
      <vt:lpstr>Even processing simple input languages can go wrong</vt:lpstr>
      <vt:lpstr>Exploiting features  (caused by expressivity)</vt:lpstr>
      <vt:lpstr>Word &amp; Excel &amp; …</vt:lpstr>
      <vt:lpstr>DDE warnings</vt:lpstr>
      <vt:lpstr>XML &amp; zip bombs</vt:lpstr>
      <vt:lpstr>Injection attacks</vt:lpstr>
      <vt:lpstr>Injection attacks</vt:lpstr>
      <vt:lpstr>Injection Attacks : no. 1 in Top Ten https://www.owasp.org/index.php/Top_10-2017_A1-Injection</vt:lpstr>
      <vt:lpstr>OWASP Top 10 -  Risk Rating</vt:lpstr>
      <vt:lpstr>SQL injection</vt:lpstr>
      <vt:lpstr>Processing vs injection/forwarding attacks</vt:lpstr>
      <vt:lpstr>2nd order SQL injection</vt:lpstr>
      <vt:lpstr>LDAP injection</vt:lpstr>
      <vt:lpstr>XPath injection in XML </vt:lpstr>
      <vt:lpstr>Path traversal aka directory traversal</vt:lpstr>
      <vt:lpstr>Impact of path traversal</vt:lpstr>
      <vt:lpstr>Beyond simple path traversal  </vt:lpstr>
      <vt:lpstr>More injection problems: OWASP list</vt:lpstr>
      <vt:lpstr>More obscure example: SSI Injection</vt:lpstr>
      <vt:lpstr>Deserialisation attacks</vt:lpstr>
      <vt:lpstr>Deserialisation attacks [for Java]</vt:lpstr>
      <vt:lpstr>How to exploit deserialisation ?  </vt:lpstr>
      <vt:lpstr>How to exploit deserialisation ?  </vt:lpstr>
      <vt:lpstr>More input problems: CWE classification</vt:lpstr>
      <vt:lpstr>CWE/SANS Top 25 (out of 732!)‏  [Version 3.0]</vt:lpstr>
      <vt:lpstr>Still to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Erik Poll</cp:lastModifiedBy>
  <cp:revision>267</cp:revision>
  <cp:lastPrinted>1601-01-01T00:00:00Z</cp:lastPrinted>
  <dcterms:created xsi:type="dcterms:W3CDTF">1601-01-01T00:00:00Z</dcterms:created>
  <dcterms:modified xsi:type="dcterms:W3CDTF">2018-10-05T13:22:17Z</dcterms:modified>
</cp:coreProperties>
</file>