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8" r:id="rId2"/>
  </p:sldMasterIdLst>
  <p:notesMasterIdLst>
    <p:notesMasterId r:id="rId48"/>
  </p:notesMasterIdLst>
  <p:handoutMasterIdLst>
    <p:handoutMasterId r:id="rId49"/>
  </p:handoutMasterIdLst>
  <p:sldIdLst>
    <p:sldId id="256" r:id="rId3"/>
    <p:sldId id="580" r:id="rId4"/>
    <p:sldId id="550" r:id="rId5"/>
    <p:sldId id="503" r:id="rId6"/>
    <p:sldId id="522" r:id="rId7"/>
    <p:sldId id="542" r:id="rId8"/>
    <p:sldId id="521" r:id="rId9"/>
    <p:sldId id="538" r:id="rId10"/>
    <p:sldId id="575" r:id="rId11"/>
    <p:sldId id="576" r:id="rId12"/>
    <p:sldId id="524" r:id="rId13"/>
    <p:sldId id="537" r:id="rId14"/>
    <p:sldId id="572" r:id="rId15"/>
    <p:sldId id="573" r:id="rId16"/>
    <p:sldId id="574" r:id="rId17"/>
    <p:sldId id="465" r:id="rId18"/>
    <p:sldId id="577" r:id="rId19"/>
    <p:sldId id="530" r:id="rId20"/>
    <p:sldId id="561" r:id="rId21"/>
    <p:sldId id="548" r:id="rId22"/>
    <p:sldId id="560" r:id="rId23"/>
    <p:sldId id="558" r:id="rId24"/>
    <p:sldId id="559" r:id="rId25"/>
    <p:sldId id="557" r:id="rId26"/>
    <p:sldId id="436" r:id="rId27"/>
    <p:sldId id="569" r:id="rId28"/>
    <p:sldId id="470" r:id="rId29"/>
    <p:sldId id="478" r:id="rId30"/>
    <p:sldId id="564" r:id="rId31"/>
    <p:sldId id="472" r:id="rId32"/>
    <p:sldId id="527" r:id="rId33"/>
    <p:sldId id="533" r:id="rId34"/>
    <p:sldId id="579" r:id="rId35"/>
    <p:sldId id="420" r:id="rId36"/>
    <p:sldId id="421" r:id="rId37"/>
    <p:sldId id="479" r:id="rId38"/>
    <p:sldId id="423" r:id="rId39"/>
    <p:sldId id="473" r:id="rId40"/>
    <p:sldId id="496" r:id="rId41"/>
    <p:sldId id="562" r:id="rId42"/>
    <p:sldId id="568" r:id="rId43"/>
    <p:sldId id="565" r:id="rId44"/>
    <p:sldId id="571" r:id="rId45"/>
    <p:sldId id="566" r:id="rId46"/>
    <p:sldId id="567" r:id="rId47"/>
  </p:sldIdLst>
  <p:sldSz cx="9144000" cy="6858000" type="screen4x3"/>
  <p:notesSz cx="7010400" cy="9296400"/>
  <p:defaultTextStyle>
    <a:defPPr>
      <a:defRPr lang="en-GB"/>
    </a:defPPr>
    <a:lvl1pPr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742950" indent="-28575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1430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6002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574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FF9900"/>
    <a:srgbClr val="000000"/>
    <a:srgbClr val="006600"/>
    <a:srgbClr val="FF6600"/>
    <a:srgbClr val="FFFFCC"/>
    <a:srgbClr val="FFCC00"/>
    <a:srgbClr val="FFFF99"/>
    <a:srgbClr val="66FF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>
      <p:cViewPr varScale="1">
        <p:scale>
          <a:sx n="70" d="100"/>
          <a:sy n="70" d="100"/>
        </p:scale>
        <p:origin x="1048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E8743D8D-B383-407E-B305-F734D40BF4E7}" type="datetimeFigureOut">
              <a:rPr lang="en-GB">
                <a:latin typeface="Arial Rounded MT Bold" panose="020F0704030504030204" pitchFamily="34" charset="0"/>
              </a:rPr>
              <a:pPr>
                <a:defRPr/>
              </a:pPr>
              <a:t>12/10/2018</a:t>
            </a:fld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E91BD8FA-2A2B-4437-B358-28625BCFC453}" type="slidenum">
              <a:rPr lang="en-GB" altLang="nl-NL">
                <a:latin typeface="Arial Rounded MT Bold" panose="020F0704030504030204" pitchFamily="34" charset="0"/>
              </a:rPr>
              <a:pPr>
                <a:defRPr/>
              </a:pPr>
              <a:t>‹nr.›</a:t>
            </a:fld>
            <a:endParaRPr lang="en-GB" altLang="nl-NL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20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2577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3970338" y="0"/>
            <a:ext cx="30273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9" name="Rectangle 10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696913"/>
            <a:ext cx="4633912" cy="34750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Rectangle 11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595938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302577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/>
          </p:nvPr>
        </p:nvSpPr>
        <p:spPr bwMode="auto">
          <a:xfrm>
            <a:off x="3970338" y="8829675"/>
            <a:ext cx="30273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A9B11392-17C7-43A2-9174-46EA27F88E07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496033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Arial Rounded MT Bold" panose="020F0704030504030204" pitchFamily="34" charset="0"/>
        <a:ea typeface="+mn-ea"/>
        <a:cs typeface="+mn-cs"/>
      </a:defRPr>
    </a:lvl1pPr>
    <a:lvl2pPr marL="742950" indent="-28575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4589B20-7DB5-40F7-9A4B-BD018678CE33}" type="slidenum">
              <a:rPr lang="en-GB" altLang="nl-NL" smtClean="0">
                <a:latin typeface="Arial Rounded MT Bold" panose="020F0704030504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nl-NL" dirty="0" smtClean="0">
              <a:latin typeface="Arial Rounded MT Bold" panose="020F0704030504030204" pitchFamily="34" charset="0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597525" cy="4270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292451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/>
              <a:t>restrict the language, enforce this in the front-end? validate/sanatise inputs? or outputs?</a:t>
            </a:r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1pPr>
            <a:lvl2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2pPr>
            <a:lvl3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3pPr>
            <a:lvl4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4pPr>
            <a:lvl5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5pPr>
            <a:lvl6pPr marL="25146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6pPr>
            <a:lvl7pPr marL="29718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7pPr>
            <a:lvl8pPr marL="34290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8pPr>
            <a:lvl9pPr marL="38862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9pPr>
          </a:lstStyle>
          <a:p>
            <a:pPr marL="0" marR="0" lvl="0" indent="0" algn="r" defTabSz="4921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988" algn="l"/>
                <a:tab pos="1323975" algn="l"/>
                <a:tab pos="1985963" algn="l"/>
                <a:tab pos="2647950" algn="l"/>
              </a:tabLst>
              <a:defRPr/>
            </a:pPr>
            <a:fld id="{0C193197-7ADC-4513-B54D-02FD8E45085A}" type="slidenum">
              <a:rPr kumimoji="0" lang="en-US" altLang="nl-NL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pPr marL="0" marR="0" lvl="0" indent="0" algn="r" defTabSz="49212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1988" algn="l"/>
                  <a:tab pos="1323975" algn="l"/>
                  <a:tab pos="1985963" algn="l"/>
                  <a:tab pos="2647950" algn="l"/>
                </a:tabLst>
                <a:defRPr/>
              </a:pPr>
              <a:t>22</a:t>
            </a:fld>
            <a:endParaRPr kumimoji="0" lang="en-US" altLang="nl-NL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207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/>
              <a:t>restrict the language, enforce this in the front-end? validate/sanatise inputs? or outputs?</a:t>
            </a:r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1pPr>
            <a:lvl2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2pPr>
            <a:lvl3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3pPr>
            <a:lvl4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4pPr>
            <a:lvl5pPr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5pPr>
            <a:lvl6pPr marL="25146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6pPr>
            <a:lvl7pPr marL="29718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7pPr>
            <a:lvl8pPr marL="34290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8pPr>
            <a:lvl9pPr marL="38862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5963" algn="l"/>
                <a:tab pos="2647950" algn="l"/>
              </a:tabLst>
              <a:defRPr>
                <a:solidFill>
                  <a:schemeClr val="bg1"/>
                </a:solidFill>
                <a:latin typeface="Comic Sans MS" panose="030F0702030302020204" pitchFamily="66" charset="0"/>
                <a:ea typeface="DejaVu Sans"/>
                <a:cs typeface="DejaVu Sans"/>
              </a:defRPr>
            </a:lvl9pPr>
          </a:lstStyle>
          <a:p>
            <a:pPr marL="0" marR="0" lvl="0" indent="0" algn="r" defTabSz="4921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988" algn="l"/>
                <a:tab pos="1323975" algn="l"/>
                <a:tab pos="1985963" algn="l"/>
                <a:tab pos="2647950" algn="l"/>
              </a:tabLst>
              <a:defRPr/>
            </a:pPr>
            <a:fld id="{0C193197-7ADC-4513-B54D-02FD8E45085A}" type="slidenum">
              <a:rPr kumimoji="0" lang="en-US" altLang="nl-NL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pPr marL="0" marR="0" lvl="0" indent="0" algn="r" defTabSz="49212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1988" algn="l"/>
                  <a:tab pos="1323975" algn="l"/>
                  <a:tab pos="1985963" algn="l"/>
                  <a:tab pos="2647950" algn="l"/>
                </a:tabLst>
                <a:defRPr/>
              </a:pPr>
              <a:t>23</a:t>
            </a:fld>
            <a:endParaRPr kumimoji="0" lang="en-US" altLang="nl-NL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641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A5A288-02E4-42F5-A645-5F7284397B2E}" type="slidenum">
              <a:rPr lang="en-GB" altLang="nl-NL" smtClean="0"/>
              <a:pPr>
                <a:spcBef>
                  <a:spcPct val="0"/>
                </a:spcBef>
              </a:pPr>
              <a:t>33</a:t>
            </a:fld>
            <a:endParaRPr lang="en-GB" altLang="nl-NL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597525" cy="4270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941253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D7D753-C99B-4E75-90FE-81941CAA4172}" type="slidenum">
              <a:rPr lang="en-GB" altLang="nl-NL" smtClean="0">
                <a:latin typeface="Arial Rounded MT Bold" panose="020F070403050403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GB" altLang="nl-NL" dirty="0" smtClean="0">
              <a:latin typeface="Arial Rounded MT Bold" panose="020F0704030504030204" pitchFamily="34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597525" cy="4270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3734225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5138" algn="l"/>
                <a:tab pos="930275" algn="l"/>
                <a:tab pos="1397000" algn="l"/>
                <a:tab pos="1862138" algn="l"/>
                <a:tab pos="2328863" algn="l"/>
                <a:tab pos="2794000" algn="l"/>
                <a:tab pos="3260725" algn="l"/>
                <a:tab pos="3725863" algn="l"/>
                <a:tab pos="4192588" algn="l"/>
                <a:tab pos="4657725" algn="l"/>
                <a:tab pos="5124450" algn="l"/>
                <a:tab pos="5589588" algn="l"/>
                <a:tab pos="6056313" algn="l"/>
                <a:tab pos="6521450" algn="l"/>
                <a:tab pos="6988175" algn="l"/>
                <a:tab pos="7453313" algn="l"/>
                <a:tab pos="7920038" algn="l"/>
                <a:tab pos="8385175" algn="l"/>
                <a:tab pos="8850313" algn="l"/>
                <a:tab pos="93170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7FA6353-0071-48A5-95A7-A0A9339EB228}" type="slidenum">
              <a:rPr lang="en-GB" altLang="nl-NL" smtClean="0">
                <a:latin typeface="Arial Rounded MT Bold" panose="020F0704030504030204" pitchFamily="34" charset="0"/>
              </a:rPr>
              <a:pPr>
                <a:spcBef>
                  <a:spcPct val="0"/>
                </a:spcBef>
              </a:pPr>
              <a:t>37</a:t>
            </a:fld>
            <a:endParaRPr lang="en-GB" altLang="nl-NL" dirty="0" smtClean="0">
              <a:latin typeface="Arial Rounded MT Bold" panose="020F0704030504030204" pitchFamily="34" charset="0"/>
            </a:endParaRPr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597525" cy="4270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350845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A022D-6612-40C3-8F73-4FE84000F395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31406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540"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buFont typeface="Arial" pitchFamily="34" charset="0"/>
              <a:buChar char="•"/>
              <a:defRPr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>
                <a:latin typeface="Arial Rounded MT Bold" panose="020F0704030504030204" pitchFamily="34" charset="0"/>
              </a:defRPr>
            </a:lvl4pPr>
            <a:lvl5pPr>
              <a:defRPr>
                <a:latin typeface="Arial Rounded MT Bold" panose="020F07040305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2583360" y="6247376"/>
            <a:ext cx="3803040" cy="469489"/>
          </a:xfrm>
        </p:spPr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BD73EBE0-ACB6-4B94-849B-F91098B1DA22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175300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ctr">
              <a:defRPr sz="1814" b="1" cap="all"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80" y="1977327"/>
            <a:ext cx="7771680" cy="1500638"/>
          </a:xfrm>
        </p:spPr>
        <p:txBody>
          <a:bodyPr anchor="b"/>
          <a:lstStyle>
            <a:lvl1pPr marL="0" indent="0" algn="ctr">
              <a:buNone/>
              <a:defRPr sz="2540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  <a:lvl2pPr marL="414726" indent="0">
              <a:buNone/>
              <a:defRPr sz="1633"/>
            </a:lvl2pPr>
            <a:lvl3pPr marL="829452" indent="0">
              <a:buNone/>
              <a:defRPr sz="1451"/>
            </a:lvl3pPr>
            <a:lvl4pPr marL="1244178" indent="0">
              <a:buNone/>
              <a:defRPr sz="1270"/>
            </a:lvl4pPr>
            <a:lvl5pPr marL="1658904" indent="0">
              <a:buNone/>
              <a:defRPr sz="1270"/>
            </a:lvl5pPr>
            <a:lvl6pPr marL="2073631" indent="0">
              <a:buNone/>
              <a:defRPr sz="1270"/>
            </a:lvl6pPr>
            <a:lvl7pPr marL="2488357" indent="0">
              <a:buNone/>
              <a:defRPr sz="1270"/>
            </a:lvl7pPr>
            <a:lvl8pPr marL="2903083" indent="0">
              <a:buNone/>
              <a:defRPr sz="1270"/>
            </a:lvl8pPr>
            <a:lvl9pPr marL="3317809" indent="0">
              <a:buNone/>
              <a:defRPr sz="127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6D2A019D-1C72-4190-B9DA-7E57DC5FA19A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874726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3520" cy="4523515"/>
          </a:xfrm>
        </p:spPr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defRPr sz="1814"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 sz="1633">
                <a:latin typeface="Arial Rounded MT Bold" panose="020F0704030504030204" pitchFamily="34" charset="0"/>
              </a:defRPr>
            </a:lvl4pPr>
            <a:lvl5pPr>
              <a:defRPr sz="1633">
                <a:latin typeface="Arial Rounded MT Bold" panose="020F0704030504030204" pitchFamily="34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240" y="1604329"/>
            <a:ext cx="4043520" cy="4523515"/>
          </a:xfrm>
        </p:spPr>
        <p:txBody>
          <a:bodyPr/>
          <a:lstStyle>
            <a:lvl1pPr>
              <a:defRPr sz="1814">
                <a:latin typeface="Arial Rounded MT Bold" panose="020F0704030504030204" pitchFamily="34" charset="0"/>
              </a:defRPr>
            </a:lvl1pPr>
            <a:lvl2pPr>
              <a:defRPr sz="1814">
                <a:latin typeface="Arial Rounded MT Bold" panose="020F0704030504030204" pitchFamily="34" charset="0"/>
              </a:defRPr>
            </a:lvl2pPr>
            <a:lvl3pPr>
              <a:defRPr sz="1814">
                <a:latin typeface="Arial Rounded MT Bold" panose="020F0704030504030204" pitchFamily="34" charset="0"/>
              </a:defRPr>
            </a:lvl3pPr>
            <a:lvl4pPr>
              <a:defRPr sz="1633">
                <a:latin typeface="Arial Rounded MT Bold" panose="020F0704030504030204" pitchFamily="34" charset="0"/>
              </a:defRPr>
            </a:lvl4pPr>
            <a:lvl5pPr>
              <a:defRPr sz="1633">
                <a:latin typeface="Arial Rounded MT Bold" panose="020F0704030504030204" pitchFamily="34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B5FC6A17-EBC0-47AF-9D46-2BDCE523EE65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1643038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E694533B-4710-4F16-A7C2-442629E261E0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024381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097462D6-1C08-465F-A7DC-5ABEFD314B6B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255435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5280" cy="1142040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 defTabSz="446407">
              <a:defRPr/>
            </a:pPr>
            <a:r>
              <a:rPr lang="en-US" smtClean="0"/>
              <a:t>&lt;#&gt; 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smtClean="0">
                <a:latin typeface="Arial Rounded MT Bold" panose="020F0704030504030204" pitchFamily="34" charset="0"/>
              </a:defRPr>
            </a:lvl1pPr>
          </a:lstStyle>
          <a:p>
            <a:pPr defTabSz="446407"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pPr defTabSz="446407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7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748634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68760"/>
            <a:ext cx="3803650" cy="48161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268760"/>
            <a:ext cx="3805238" cy="48161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9F61A-0238-41AE-BB0B-6E00DBB90FAC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565494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BC230-21FF-44A4-9AAD-1C1D30A8417D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35902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61288" cy="1008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9004D-2E4E-45C3-A21A-70BF82E4DD2D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98673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368" y="260648"/>
            <a:ext cx="7761288" cy="1008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68760"/>
            <a:ext cx="7761288" cy="23042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717033"/>
            <a:ext cx="7761288" cy="236785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210F-E187-462D-9A5A-A06FF233235A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82224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480" y="1355182"/>
            <a:ext cx="8225280" cy="4772662"/>
          </a:xfrm>
        </p:spPr>
        <p:txBody>
          <a:bodyPr/>
          <a:lstStyle>
            <a:lvl1pPr>
              <a:defRPr sz="1814"/>
            </a:lvl1pPr>
            <a:lvl2pPr>
              <a:buFont typeface="Arial" pitchFamily="34" charset="0"/>
              <a:buChar char="•"/>
              <a:defRPr/>
            </a:lvl2pPr>
            <a:lvl3pPr>
              <a:defRPr sz="1814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5280" cy="114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1E13-AB76-40C0-8E01-BD05BC9890FA}" type="slidenum">
              <a:rPr lang="en-US" altLang="nl-NL" smtClean="0"/>
              <a:pPr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08733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A0D7-A715-4EF1-AA45-C350E38D0335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98838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latin typeface="Arial Rounded MT Bold" panose="020F0704030504030204" pitchFamily="34" charset="0"/>
              </a:defRPr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46407">
              <a:defRPr/>
            </a:pPr>
            <a:fld id="{DDE775AF-3A66-4E88-9FB0-E9EE22F65F1B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398306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6225"/>
            <a:ext cx="7761288" cy="828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16013"/>
            <a:ext cx="776128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dirty="0" smtClean="0"/>
              <a:t>Click to edit the outline text format</a:t>
            </a:r>
          </a:p>
          <a:p>
            <a:pPr lvl="1"/>
            <a:r>
              <a:rPr lang="en-GB" altLang="nl-NL" dirty="0" smtClean="0"/>
              <a:t>Second Outline Level</a:t>
            </a:r>
          </a:p>
          <a:p>
            <a:pPr lvl="2"/>
            <a:r>
              <a:rPr lang="en-GB" altLang="nl-NL" dirty="0" smtClean="0"/>
              <a:t>Third Outline Level</a:t>
            </a:r>
          </a:p>
          <a:p>
            <a:pPr lvl="3"/>
            <a:r>
              <a:rPr lang="en-GB" altLang="nl-NL" dirty="0" smtClean="0"/>
              <a:t>Fourth Outline Level</a:t>
            </a:r>
          </a:p>
          <a:p>
            <a:pPr lvl="4"/>
            <a:r>
              <a:rPr lang="en-GB" altLang="nl-NL" dirty="0" smtClean="0"/>
              <a:t>Fifth Outline Level</a:t>
            </a:r>
          </a:p>
          <a:p>
            <a:pPr lvl="4"/>
            <a:r>
              <a:rPr lang="en-GB" altLang="nl-NL" dirty="0" smtClean="0"/>
              <a:t>Sixth Outline Level</a:t>
            </a:r>
          </a:p>
          <a:p>
            <a:pPr lvl="4"/>
            <a:r>
              <a:rPr lang="en-GB" altLang="nl-NL" dirty="0" smtClean="0"/>
              <a:t>Seventh Outline Level</a:t>
            </a:r>
          </a:p>
          <a:p>
            <a:pPr lvl="4"/>
            <a:r>
              <a:rPr lang="en-GB" altLang="nl-NL" dirty="0" smtClean="0"/>
              <a:t>Eighth Outline Level</a:t>
            </a:r>
          </a:p>
          <a:p>
            <a:pPr lvl="4"/>
            <a:r>
              <a:rPr lang="en-GB" altLang="nl-NL" dirty="0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2627313" y="6237288"/>
            <a:ext cx="39608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3888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290586BA-BC27-4D33-B03C-01CAD134E49D}" type="slidenum">
              <a:rPr lang="en-GB" altLang="nl-NL" smtClean="0"/>
              <a:pPr>
                <a:defRPr/>
              </a:pPr>
              <a:t>‹nr.›</a:t>
            </a:fld>
            <a:endParaRPr lang="en-GB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 Rounded MT Bold" panose="020F0704030504030204" pitchFamily="34" charset="0"/>
          <a:ea typeface="+mj-ea"/>
          <a:cs typeface="+mj-cs"/>
        </a:defRPr>
      </a:lvl1pPr>
      <a:lvl2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2pPr>
      <a:lvl3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3pPr>
      <a:lvl4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4pPr>
      <a:lvl5pPr algn="ctr" defTabSz="492125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0000"/>
          </a:solidFill>
          <a:latin typeface="Arial" charset="0"/>
          <a:cs typeface="Times New Roman" pitchFamily="16" charset="0"/>
        </a:defRPr>
      </a:lvl5pPr>
      <a:lvl6pPr marL="25146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6pPr>
      <a:lvl7pPr marL="29718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7pPr>
      <a:lvl8pPr marL="34290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8pPr>
      <a:lvl9pPr marL="3886200" indent="-228600" algn="ctr" defTabSz="492125" rtl="0" fontAlgn="base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9pPr>
    </p:titleStyle>
    <p:bodyStyle>
      <a:lvl1pPr marL="342900" indent="-34290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1pPr>
      <a:lvl2pPr marL="742950" indent="-28575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2pPr>
      <a:lvl3pPr marL="1143000" indent="-228600" algn="l" defTabSz="492125" rtl="0" eaLnBrk="0" fontAlgn="base" hangingPunct="0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3pPr>
      <a:lvl4pPr marL="1600200" indent="-228600" algn="l" defTabSz="492125" rtl="0" eaLnBrk="0" fontAlgn="base" hangingPunct="0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4pPr>
      <a:lvl5pPr marL="2057400" indent="-228600" algn="l" defTabSz="492125" rtl="0" eaLnBrk="0" fontAlgn="base" hangingPunct="0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5pPr>
      <a:lvl6pPr marL="25146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92125" rtl="0" fontAlgn="base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5280" cy="80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147801"/>
            <a:ext cx="8225280" cy="4980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the outline text format</a:t>
            </a:r>
          </a:p>
          <a:p>
            <a:pPr lvl="1"/>
            <a:r>
              <a:rPr lang="en-GB" altLang="nl-NL" smtClean="0"/>
              <a:t>Second Outline Level</a:t>
            </a:r>
          </a:p>
          <a:p>
            <a:pPr lvl="2"/>
            <a:r>
              <a:rPr lang="en-GB" altLang="nl-NL" smtClean="0"/>
              <a:t>Third Outline Level</a:t>
            </a:r>
          </a:p>
          <a:p>
            <a:pPr lvl="3"/>
            <a:r>
              <a:rPr lang="en-GB" altLang="nl-NL" smtClean="0"/>
              <a:t>Fourth Outline Level</a:t>
            </a:r>
          </a:p>
          <a:p>
            <a:pPr lvl="4"/>
            <a:r>
              <a:rPr lang="en-GB" altLang="nl-NL" smtClean="0"/>
              <a:t>Fifth Outline Level</a:t>
            </a:r>
          </a:p>
          <a:p>
            <a:pPr lvl="4"/>
            <a:r>
              <a:rPr lang="en-GB" altLang="nl-NL" smtClean="0"/>
              <a:t>Sixth Outline Level</a:t>
            </a:r>
          </a:p>
          <a:p>
            <a:pPr lvl="4"/>
            <a:r>
              <a:rPr lang="en-GB" altLang="nl-NL" smtClean="0"/>
              <a:t>Seventh Outline Level</a:t>
            </a:r>
          </a:p>
          <a:p>
            <a:pPr lvl="4"/>
            <a:r>
              <a:rPr lang="en-GB" altLang="nl-NL" smtClean="0"/>
              <a:t>Eighth Outline Level</a:t>
            </a:r>
          </a:p>
          <a:p>
            <a:pPr lvl="4"/>
            <a:r>
              <a:rPr lang="en-GB" altLang="nl-NL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 sz="1270" smtClean="0">
                <a:solidFill>
                  <a:srgbClr val="000000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 defTabSz="446407">
              <a:defRPr/>
            </a:pP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23680" y="6247376"/>
            <a:ext cx="380304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4967" algn="l"/>
                <a:tab pos="891374" algn="l"/>
                <a:tab pos="1337780" algn="l"/>
                <a:tab pos="1784187" algn="l"/>
                <a:tab pos="2230593" algn="l"/>
                <a:tab pos="2677000" algn="l"/>
                <a:tab pos="3123407" algn="l"/>
                <a:tab pos="3569813" algn="l"/>
                <a:tab pos="4016220" algn="l"/>
                <a:tab pos="4462626" algn="l"/>
                <a:tab pos="4909033" algn="l"/>
                <a:tab pos="5355439" algn="l"/>
                <a:tab pos="5801846" algn="l"/>
                <a:tab pos="6248253" algn="l"/>
                <a:tab pos="6694659" algn="l"/>
                <a:tab pos="7141066" algn="l"/>
                <a:tab pos="7587472" algn="l"/>
                <a:tab pos="8033879" algn="l"/>
                <a:tab pos="8480286" algn="l"/>
                <a:tab pos="8926692" algn="l"/>
              </a:tabLst>
              <a:defRPr sz="1270">
                <a:solidFill>
                  <a:srgbClr val="000000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</a:lstStyle>
          <a:p>
            <a:pPr defTabSz="446407"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6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1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7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 defTabSz="446407">
              <a:defRPr/>
            </a:pPr>
            <a:fld id="{15C4E519-3D09-43BD-95DE-DA86919CC37E}" type="slidenum">
              <a:rPr lang="en-US" altLang="nl-NL" smtClean="0"/>
              <a:pPr defTabSz="446407">
                <a:defRPr/>
              </a:pPr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962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+mj-ea"/>
          <a:cs typeface="+mj-cs"/>
        </a:defRPr>
      </a:lvl1pPr>
      <a:lvl2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2pPr>
      <a:lvl3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3pPr>
      <a:lvl4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4pPr>
      <a:lvl5pPr algn="ctr" defTabSz="446407" rtl="0" eaLnBrk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3">
          <a:solidFill>
            <a:srgbClr val="C5000B"/>
          </a:solidFill>
          <a:latin typeface="Arial Rounded MT Bold" panose="020F0704030504030204" pitchFamily="34" charset="0"/>
          <a:ea typeface="DejaVu Sans" charset="0"/>
          <a:cs typeface="DejaVu Sans" charset="0"/>
        </a:defRPr>
      </a:lvl5pPr>
      <a:lvl6pPr marL="2280994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6pPr>
      <a:lvl7pPr marL="2695720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7pPr>
      <a:lvl8pPr marL="3110446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8pPr>
      <a:lvl9pPr marL="3525172" indent="-207363" algn="ctr" defTabSz="446407" rtl="0" fontAlgn="base" hangingPunct="0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540">
          <a:solidFill>
            <a:srgbClr val="C5000B"/>
          </a:solidFill>
          <a:latin typeface="Comic Sans MS" pitchFamily="64" charset="0"/>
          <a:ea typeface="DejaVu Sans" charset="0"/>
          <a:cs typeface="DejaVu Sans" charset="0"/>
        </a:defRPr>
      </a:lvl9pPr>
    </p:titleStyle>
    <p:bodyStyle>
      <a:lvl1pPr marL="311045" indent="-311045" algn="l" defTabSz="446407" rtl="0" eaLnBrk="0" fontAlgn="base" hangingPunct="0">
        <a:lnSpc>
          <a:spcPct val="116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177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1pPr>
      <a:lvl2pPr marL="673930" indent="-259204" algn="l" defTabSz="446407" rtl="0" eaLnBrk="0" fontAlgn="base" hangingPunct="0">
        <a:lnSpc>
          <a:spcPct val="116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2pPr>
      <a:lvl3pPr marL="1036815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3pPr>
      <a:lvl4pPr marL="1451541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4pPr>
      <a:lvl5pPr marL="1866268" indent="-207363" algn="l" defTabSz="446407" rtl="0" eaLnBrk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1814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5pPr>
      <a:lvl6pPr marL="2280994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6pPr>
      <a:lvl7pPr marL="2695720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7pPr>
      <a:lvl8pPr marL="3110446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8pPr>
      <a:lvl9pPr marL="3525172" indent="-207363" algn="l" defTabSz="446407" rtl="0" fontAlgn="base" hangingPunct="0">
        <a:lnSpc>
          <a:spcPct val="116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14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642938" y="1214438"/>
            <a:ext cx="777240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nl-NL" sz="2000" dirty="0" smtClean="0"/>
              <a:t>Software Security</a:t>
            </a:r>
            <a:br>
              <a:rPr lang="en-GB" altLang="nl-NL" sz="2000" dirty="0" smtClean="0"/>
            </a:br>
            <a:r>
              <a:rPr lang="en-GB" altLang="nl-NL" sz="3600" dirty="0" smtClean="0"/>
              <a:t>          Tackling                problems  </a:t>
            </a:r>
          </a:p>
        </p:txBody>
      </p:sp>
      <p:sp>
        <p:nvSpPr>
          <p:cNvPr id="4101" name="Slide Number Placeholder 2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E403D757-0800-4C3D-A883-7F172ADD6CA9}" type="slidenum">
              <a:rPr lang="en-GB" altLang="nl-NL" smtClean="0"/>
              <a:pPr/>
              <a:t>1</a:t>
            </a:fld>
            <a:endParaRPr lang="en-GB" altLang="nl-NL" dirty="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28738" y="3351212"/>
            <a:ext cx="6400800" cy="2778125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dirty="0" smtClean="0">
              <a:solidFill>
                <a:srgbClr val="009900"/>
              </a:solidFill>
            </a:endParaRPr>
          </a:p>
          <a:p>
            <a:pPr marL="0" indent="0" algn="ctr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dirty="0" smtClean="0">
                <a:solidFill>
                  <a:srgbClr val="009900"/>
                </a:solidFill>
              </a:rPr>
              <a:t>Erik Poll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2000" dirty="0" smtClean="0">
                <a:solidFill>
                  <a:srgbClr val="3333CC"/>
                </a:solidFill>
              </a:rPr>
              <a:t>Digital Security group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2000" dirty="0" err="1" smtClean="0"/>
              <a:t>Radboud</a:t>
            </a:r>
            <a:r>
              <a:rPr lang="en-GB" altLang="nl-NL" sz="2000" dirty="0" smtClean="0"/>
              <a:t> University Nijmegen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3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sz="1400" dirty="0" smtClean="0"/>
          </a:p>
          <a:p>
            <a:pPr marL="0" indent="0" algn="ctr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dirty="0" smtClean="0"/>
          </a:p>
          <a:p>
            <a:pPr marL="0" indent="0" algn="ctr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dirty="0" smtClean="0"/>
          </a:p>
        </p:txBody>
      </p:sp>
      <p:pic>
        <p:nvPicPr>
          <p:cNvPr id="410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5445125"/>
            <a:ext cx="241935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606425"/>
            <a:ext cx="1428949" cy="75258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6225"/>
            <a:ext cx="5627895" cy="828676"/>
          </a:xfrm>
        </p:spPr>
        <p:txBody>
          <a:bodyPr/>
          <a:lstStyle/>
          <a:p>
            <a:r>
              <a:rPr lang="nl-NL" dirty="0" err="1" smtClean="0"/>
              <a:t>Validation</a:t>
            </a:r>
            <a:r>
              <a:rPr lang="nl-NL" dirty="0" smtClean="0"/>
              <a:t> </a:t>
            </a:r>
            <a:r>
              <a:rPr lang="nl-NL" dirty="0" err="1" smtClean="0"/>
              <a:t>patterns</a:t>
            </a:r>
            <a:r>
              <a:rPr lang="nl-NL" dirty="0" smtClean="0"/>
              <a:t> </a:t>
            </a:r>
            <a:r>
              <a:rPr lang="nl-NL" dirty="0" err="1" smtClean="0"/>
              <a:t>can</a:t>
            </a:r>
            <a:r>
              <a:rPr lang="nl-NL" dirty="0" smtClean="0"/>
              <a:t> get            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 smtClean="0"/>
              <a:t>A </a:t>
            </a:r>
            <a:r>
              <a:rPr lang="nl-NL" sz="1800" dirty="0" err="1" smtClean="0"/>
              <a:t>regular</a:t>
            </a:r>
            <a:r>
              <a:rPr lang="nl-NL" sz="1800" dirty="0" smtClean="0"/>
              <a:t> </a:t>
            </a:r>
            <a:r>
              <a:rPr lang="nl-NL" sz="1800" dirty="0" err="1" smtClean="0"/>
              <a:t>expression</a:t>
            </a:r>
            <a:r>
              <a:rPr lang="nl-NL" sz="1800" dirty="0" smtClean="0"/>
              <a:t> </a:t>
            </a:r>
            <a:r>
              <a:rPr lang="nl-NL" sz="1800" dirty="0" err="1" smtClean="0"/>
              <a:t>to</a:t>
            </a:r>
            <a:r>
              <a:rPr lang="nl-NL" sz="1800" dirty="0" smtClean="0"/>
              <a:t> </a:t>
            </a:r>
            <a:r>
              <a:rPr lang="nl-NL" sz="1800" dirty="0" err="1" smtClean="0"/>
              <a:t>validate</a:t>
            </a:r>
            <a:r>
              <a:rPr lang="nl-NL" sz="1800" dirty="0" smtClean="0"/>
              <a:t> email </a:t>
            </a:r>
            <a:r>
              <a:rPr lang="nl-NL" sz="1800" dirty="0" err="1" smtClean="0"/>
              <a:t>adressess</a:t>
            </a:r>
            <a:endParaRPr lang="nl-NL" sz="1800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800" dirty="0" err="1"/>
              <a:t>This</a:t>
            </a:r>
            <a:r>
              <a:rPr lang="nl-NL" sz="1800" dirty="0"/>
              <a:t> </a:t>
            </a:r>
            <a:r>
              <a:rPr lang="nl-NL" sz="1800" dirty="0" err="1"/>
              <a:t>regular</a:t>
            </a:r>
            <a:r>
              <a:rPr lang="nl-NL" sz="1800" dirty="0"/>
              <a:t> </a:t>
            </a:r>
            <a:r>
              <a:rPr lang="nl-NL" sz="1800" dirty="0" err="1"/>
              <a:t>expression</a:t>
            </a:r>
            <a:r>
              <a:rPr lang="nl-NL" sz="1800" dirty="0"/>
              <a:t> is more </a:t>
            </a:r>
            <a:r>
              <a:rPr lang="nl-NL" sz="1800" dirty="0" err="1"/>
              <a:t>precise</a:t>
            </a:r>
            <a:r>
              <a:rPr lang="nl-NL" sz="1800" dirty="0"/>
              <a:t> </a:t>
            </a:r>
            <a:r>
              <a:rPr lang="nl-NL" sz="1800" dirty="0" err="1"/>
              <a:t>than</a:t>
            </a:r>
            <a:r>
              <a:rPr lang="nl-NL" sz="1800" dirty="0"/>
              <a:t> </a:t>
            </a:r>
            <a:r>
              <a:rPr lang="nl-NL" sz="1800" dirty="0" err="1"/>
              <a:t>just</a:t>
            </a:r>
            <a:r>
              <a:rPr lang="nl-NL" sz="1800" dirty="0"/>
              <a:t> a </a:t>
            </a:r>
            <a:r>
              <a:rPr lang="nl-NL" sz="1800" dirty="0" err="1"/>
              <a:t>whitelist</a:t>
            </a:r>
            <a:r>
              <a:rPr lang="nl-NL" sz="1800" dirty="0"/>
              <a:t> of </a:t>
            </a:r>
            <a:r>
              <a:rPr lang="nl-NL" sz="1800" dirty="0" err="1"/>
              <a:t>allowed</a:t>
            </a:r>
            <a:r>
              <a:rPr lang="nl-NL" sz="1800" dirty="0"/>
              <a:t> </a:t>
            </a:r>
            <a:r>
              <a:rPr lang="nl-NL" sz="1800" dirty="0" err="1"/>
              <a:t>characters</a:t>
            </a:r>
            <a:r>
              <a:rPr lang="nl-NL" sz="1800" dirty="0"/>
              <a:t>.</a:t>
            </a:r>
          </a:p>
          <a:p>
            <a:pPr marL="0" indent="0">
              <a:buNone/>
            </a:pPr>
            <a:r>
              <a:rPr lang="nl-NL" sz="1800" dirty="0" smtClean="0"/>
              <a:t>See </a:t>
            </a:r>
            <a:r>
              <a:rPr lang="nl-NL" sz="1800" dirty="0">
                <a:solidFill>
                  <a:schemeClr val="accent2"/>
                </a:solidFill>
              </a:rPr>
              <a:t>http://</a:t>
            </a:r>
            <a:r>
              <a:rPr lang="nl-NL" sz="1800" dirty="0" smtClean="0">
                <a:solidFill>
                  <a:schemeClr val="accent2"/>
                </a:solidFill>
              </a:rPr>
              <a:t>emailregex.com  </a:t>
            </a:r>
            <a:r>
              <a:rPr lang="nl-NL" sz="1800" dirty="0" err="1" smtClean="0"/>
              <a:t>for</a:t>
            </a:r>
            <a:r>
              <a:rPr lang="nl-NL" sz="1800" dirty="0" smtClean="0"/>
              <a:t> code samples in </a:t>
            </a:r>
            <a:r>
              <a:rPr lang="nl-NL" sz="1800" dirty="0" err="1" smtClean="0"/>
              <a:t>various</a:t>
            </a:r>
            <a:r>
              <a:rPr lang="nl-NL" sz="1800" dirty="0" smtClean="0"/>
              <a:t> </a:t>
            </a:r>
            <a:r>
              <a:rPr lang="nl-NL" sz="1800" dirty="0" err="1" smtClean="0"/>
              <a:t>languages</a:t>
            </a:r>
            <a:endParaRPr lang="nl-NL" sz="1800" dirty="0" smtClean="0"/>
          </a:p>
          <a:p>
            <a:pPr marL="400050" lvl="1" indent="0">
              <a:buNone/>
            </a:pPr>
            <a:r>
              <a:rPr lang="nl-NL" sz="1800" dirty="0" smtClean="0"/>
              <a:t>Or </a:t>
            </a:r>
            <a:r>
              <a:rPr lang="nl-NL" sz="1800" dirty="0" err="1" smtClean="0"/>
              <a:t>read</a:t>
            </a:r>
            <a:r>
              <a:rPr lang="nl-NL" sz="1800" dirty="0" smtClean="0"/>
              <a:t> </a:t>
            </a:r>
            <a:r>
              <a:rPr lang="nl-NL" sz="1800" dirty="0" err="1" smtClean="0"/>
              <a:t>RFCs</a:t>
            </a:r>
            <a:r>
              <a:rPr lang="nl-NL" sz="1800" dirty="0" smtClean="0"/>
              <a:t> </a:t>
            </a:r>
            <a:r>
              <a:rPr lang="nl-NL" sz="1800" dirty="0"/>
              <a:t>821, 822, 1035, 1123, </a:t>
            </a:r>
            <a:r>
              <a:rPr lang="nl-NL" sz="1800" dirty="0" smtClean="0"/>
              <a:t>2821, 2822</a:t>
            </a:r>
            <a:r>
              <a:rPr lang="nl-NL" sz="1800" dirty="0"/>
              <a:t>, 3696, 4291, 5321, 5322, </a:t>
            </a:r>
            <a:r>
              <a:rPr lang="nl-NL" sz="1800" dirty="0" err="1"/>
              <a:t>and</a:t>
            </a:r>
            <a:r>
              <a:rPr lang="nl-NL" sz="1800" dirty="0"/>
              <a:t> </a:t>
            </a:r>
            <a:r>
              <a:rPr lang="nl-NL" sz="1800" dirty="0" smtClean="0"/>
              <a:t>5952 </a:t>
            </a:r>
            <a:r>
              <a:rPr lang="nl-NL" sz="1800" dirty="0" err="1" smtClean="0"/>
              <a:t>and</a:t>
            </a:r>
            <a:r>
              <a:rPr lang="nl-NL" sz="1800" dirty="0" smtClean="0"/>
              <a:t> </a:t>
            </a:r>
            <a:r>
              <a:rPr lang="nl-NL" sz="1800" dirty="0" err="1" smtClean="0"/>
              <a:t>try</a:t>
            </a:r>
            <a:r>
              <a:rPr lang="nl-NL" sz="1800" dirty="0" smtClean="0"/>
              <a:t> </a:t>
            </a:r>
            <a:r>
              <a:rPr lang="nl-NL" sz="1800" dirty="0" err="1" smtClean="0"/>
              <a:t>yourself</a:t>
            </a:r>
            <a:r>
              <a:rPr lang="nl-NL" sz="1800" dirty="0" smtClean="0"/>
              <a:t>!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10</a:t>
            </a:fld>
            <a:endParaRPr lang="en-GB" alt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28" y="1628800"/>
            <a:ext cx="7977462" cy="230607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17" b="-7409"/>
          <a:stretch/>
        </p:blipFill>
        <p:spPr>
          <a:xfrm>
            <a:off x="5940152" y="439552"/>
            <a:ext cx="1825613" cy="62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6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 with illegal inputs?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1800" dirty="0" smtClean="0">
                <a:solidFill>
                  <a:schemeClr val="accent2"/>
                </a:solidFill>
              </a:rPr>
              <a:t>Reject </a:t>
            </a:r>
            <a:r>
              <a:rPr lang="en-GB" sz="1800" dirty="0" smtClean="0">
                <a:solidFill>
                  <a:schemeClr val="tx1"/>
                </a:solidFill>
              </a:rPr>
              <a:t>the entire input</a:t>
            </a:r>
          </a:p>
          <a:p>
            <a:pPr marL="400050" lvl="1" indent="0">
              <a:buNone/>
            </a:pPr>
            <a:r>
              <a:rPr lang="en-GB" sz="1800" dirty="0" smtClean="0">
                <a:solidFill>
                  <a:schemeClr val="tx1"/>
                </a:solidFill>
              </a:rPr>
              <a:t>with a understandable error message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Try to </a:t>
            </a:r>
            <a:r>
              <a:rPr lang="en-GB" sz="1800" i="1" u="sng" dirty="0" smtClean="0">
                <a:solidFill>
                  <a:schemeClr val="accent2"/>
                </a:solidFill>
              </a:rPr>
              <a:t>sanitise </a:t>
            </a:r>
            <a:r>
              <a:rPr lang="en-GB" sz="1800" dirty="0" smtClean="0">
                <a:solidFill>
                  <a:schemeClr val="tx1"/>
                </a:solidFill>
              </a:rPr>
              <a:t> the input </a:t>
            </a:r>
          </a:p>
          <a:p>
            <a:pPr marL="0" lvl="1" indent="0">
              <a:buNone/>
            </a:pPr>
            <a:r>
              <a:rPr lang="en-GB" sz="1800" dirty="0" smtClean="0">
                <a:solidFill>
                  <a:schemeClr val="tx1"/>
                </a:solidFill>
              </a:rPr>
              <a:t>        Rejecting </a:t>
            </a:r>
            <a:r>
              <a:rPr lang="en-GB" sz="1800" dirty="0">
                <a:solidFill>
                  <a:schemeClr val="tx1"/>
                </a:solidFill>
              </a:rPr>
              <a:t>the input is safer than trying to sanitise</a:t>
            </a:r>
            <a:r>
              <a:rPr lang="en-GB" sz="1800" dirty="0" smtClean="0">
                <a:solidFill>
                  <a:schemeClr val="tx1"/>
                </a:solidFill>
              </a:rPr>
              <a:t>.</a:t>
            </a:r>
            <a:endParaRPr lang="en-GB" dirty="0" smtClean="0">
              <a:solidFill>
                <a:schemeClr val="accent2"/>
              </a:solidFill>
            </a:endParaRPr>
          </a:p>
          <a:p>
            <a:pPr marL="857250" lvl="1" indent="-457200">
              <a:buFont typeface="+mj-lt"/>
              <a:buAutoNum type="alphaLcParenR"/>
            </a:pPr>
            <a:r>
              <a:rPr lang="en-GB" sz="1800" i="1" u="sng" dirty="0" smtClean="0">
                <a:solidFill>
                  <a:srgbClr val="339933"/>
                </a:solidFill>
              </a:rPr>
              <a:t>Remove</a:t>
            </a:r>
            <a:r>
              <a:rPr lang="en-GB" sz="1800" dirty="0" smtClean="0">
                <a:solidFill>
                  <a:srgbClr val="339933"/>
                </a:solidFill>
              </a:rPr>
              <a:t>  offending bits of the input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GB" sz="1800" i="1" u="sng" dirty="0" smtClean="0">
                <a:solidFill>
                  <a:schemeClr val="accent2"/>
                </a:solidFill>
              </a:rPr>
              <a:t>Escape</a:t>
            </a:r>
            <a:r>
              <a:rPr lang="en-GB" sz="1800" dirty="0" smtClean="0">
                <a:solidFill>
                  <a:srgbClr val="339933"/>
                </a:solidFill>
              </a:rPr>
              <a:t>  aka </a:t>
            </a:r>
            <a:r>
              <a:rPr lang="en-GB" sz="1800" i="1" u="sng" dirty="0" smtClean="0">
                <a:solidFill>
                  <a:schemeClr val="accent2"/>
                </a:solidFill>
              </a:rPr>
              <a:t>encode</a:t>
            </a:r>
            <a:r>
              <a:rPr lang="en-GB" sz="1800" i="1" dirty="0" smtClean="0">
                <a:solidFill>
                  <a:srgbClr val="339933"/>
                </a:solidFill>
              </a:rPr>
              <a:t>  </a:t>
            </a:r>
            <a:r>
              <a:rPr lang="en-GB" sz="1800" dirty="0" smtClean="0">
                <a:solidFill>
                  <a:srgbClr val="339933"/>
                </a:solidFill>
              </a:rPr>
              <a:t>offending bits in the input          </a:t>
            </a:r>
            <a:r>
              <a:rPr lang="en-GB" dirty="0" smtClean="0">
                <a:solidFill>
                  <a:srgbClr val="339933"/>
                </a:solidFill>
              </a:rPr>
              <a:t>                   </a:t>
            </a:r>
          </a:p>
          <a:p>
            <a:pPr marL="400050" lvl="1" indent="0">
              <a:buNone/>
            </a:pPr>
            <a:r>
              <a:rPr lang="en-GB" sz="1800" dirty="0">
                <a:solidFill>
                  <a:schemeClr val="accent2"/>
                </a:solidFill>
              </a:rPr>
              <a:t> </a:t>
            </a:r>
            <a:r>
              <a:rPr lang="en-GB" sz="1800" dirty="0" smtClean="0">
                <a:solidFill>
                  <a:schemeClr val="accent2"/>
                </a:solidFill>
              </a:rPr>
              <a:t>       </a:t>
            </a:r>
            <a:r>
              <a:rPr lang="en-GB" sz="1800" dirty="0" err="1" smtClean="0">
                <a:solidFill>
                  <a:schemeClr val="tx1"/>
                </a:solidFill>
              </a:rPr>
              <a:t>Eg</a:t>
            </a:r>
            <a:endParaRPr lang="en-GB" sz="1800" dirty="0" smtClean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GB" sz="1800" dirty="0" smtClean="0">
                <a:solidFill>
                  <a:schemeClr val="tx1"/>
                </a:solidFill>
              </a:rPr>
              <a:t>replace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″</a:t>
            </a:r>
            <a:r>
              <a:rPr lang="en-GB" sz="1800" dirty="0" smtClean="0">
                <a:solidFill>
                  <a:srgbClr val="339933"/>
                </a:solidFill>
              </a:rPr>
              <a:t> </a:t>
            </a:r>
            <a:r>
              <a:rPr lang="en-GB" sz="1800" dirty="0" smtClean="0">
                <a:solidFill>
                  <a:schemeClr val="tx1"/>
                </a:solidFill>
              </a:rPr>
              <a:t>  by 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\″</a:t>
            </a:r>
            <a:r>
              <a:rPr lang="en-GB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</a:rPr>
              <a:t> to </a:t>
            </a:r>
            <a:r>
              <a:rPr lang="en-GB" sz="1800" dirty="0">
                <a:solidFill>
                  <a:schemeClr val="tx1"/>
                </a:solidFill>
              </a:rPr>
              <a:t>prevent </a:t>
            </a:r>
            <a:r>
              <a:rPr lang="en-GB" sz="1800" dirty="0" smtClean="0">
                <a:solidFill>
                  <a:schemeClr val="tx1"/>
                </a:solidFill>
              </a:rPr>
              <a:t>SQL </a:t>
            </a:r>
            <a:r>
              <a:rPr lang="en-GB" sz="1800" dirty="0">
                <a:solidFill>
                  <a:schemeClr val="tx1"/>
                </a:solidFill>
              </a:rPr>
              <a:t>injection</a:t>
            </a:r>
          </a:p>
          <a:p>
            <a:pPr lvl="2">
              <a:lnSpc>
                <a:spcPct val="100000"/>
              </a:lnSpc>
            </a:pPr>
            <a:r>
              <a:rPr lang="en-GB" sz="1800" dirty="0" smtClean="0">
                <a:solidFill>
                  <a:schemeClr val="tx1"/>
                </a:solidFill>
              </a:rPr>
              <a:t>replace </a:t>
            </a:r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&gt;</a:t>
            </a:r>
            <a:r>
              <a:rPr lang="en-GB" sz="1800" dirty="0" smtClean="0">
                <a:solidFill>
                  <a:srgbClr val="339933"/>
                </a:solidFill>
              </a:rPr>
              <a:t> </a:t>
            </a:r>
            <a:r>
              <a:rPr lang="en-GB" sz="1800" dirty="0" smtClean="0">
                <a:solidFill>
                  <a:schemeClr val="tx1"/>
                </a:solidFill>
              </a:rPr>
              <a:t>by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lt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</a:rPr>
              <a:t>to prevent HTML/ XML injection</a:t>
            </a:r>
          </a:p>
          <a:p>
            <a:pPr lvl="2">
              <a:lnSpc>
                <a:spcPct val="100000"/>
              </a:lnSpc>
            </a:pPr>
            <a:r>
              <a:rPr lang="en-GB" sz="1800" dirty="0" smtClean="0">
                <a:solidFill>
                  <a:schemeClr val="tx1"/>
                </a:solidFill>
              </a:rPr>
              <a:t>replace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en-GB" sz="1800" dirty="0" smtClean="0">
                <a:solidFill>
                  <a:schemeClr val="tx1"/>
                </a:solidFill>
              </a:rPr>
              <a:t> by 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xxxx</a:t>
            </a:r>
            <a:r>
              <a:rPr lang="en-GB" sz="1800" dirty="0" smtClean="0">
                <a:solidFill>
                  <a:schemeClr val="tx1"/>
                </a:solidFill>
              </a:rPr>
              <a:t> to prevent XSS</a:t>
            </a:r>
          </a:p>
          <a:p>
            <a:pPr lvl="2">
              <a:lnSpc>
                <a:spcPct val="100000"/>
              </a:lnSpc>
            </a:pPr>
            <a:r>
              <a:rPr lang="en-GB" sz="1800" dirty="0" smtClean="0">
                <a:solidFill>
                  <a:schemeClr val="tx1"/>
                </a:solidFill>
              </a:rPr>
              <a:t>put quotes around some input</a:t>
            </a:r>
          </a:p>
          <a:p>
            <a:pPr marL="400050" lvl="1" indent="0">
              <a:buNone/>
            </a:pPr>
            <a:r>
              <a:rPr lang="en-GB" sz="1800" dirty="0" smtClean="0">
                <a:solidFill>
                  <a:schemeClr val="tx1"/>
                </a:solidFill>
              </a:rPr>
              <a:t>NB after sanitising, changed input may need to be </a:t>
            </a:r>
            <a:r>
              <a:rPr lang="en-GB" sz="1800" i="1" dirty="0" smtClean="0">
                <a:solidFill>
                  <a:schemeClr val="tx1"/>
                </a:solidFill>
              </a:rPr>
              <a:t>re-validated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11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59470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more </a:t>
            </a:r>
            <a:r>
              <a:rPr lang="nl-NL" dirty="0" err="1" smtClean="0"/>
              <a:t>to</a:t>
            </a:r>
            <a:r>
              <a:rPr lang="nl-NL" dirty="0" smtClean="0"/>
              <a:t>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>
                <a:solidFill>
                  <a:schemeClr val="tx1"/>
                </a:solidFill>
              </a:rPr>
              <a:t>Additional</a:t>
            </a:r>
            <a:r>
              <a:rPr lang="nl-NL" dirty="0" smtClean="0">
                <a:solidFill>
                  <a:schemeClr val="tx1"/>
                </a:solidFill>
              </a:rPr>
              <a:t> actions</a:t>
            </a:r>
            <a:endParaRPr lang="nl-NL" dirty="0" smtClean="0">
              <a:solidFill>
                <a:schemeClr val="accent2"/>
              </a:solidFill>
            </a:endParaRPr>
          </a:p>
          <a:p>
            <a:r>
              <a:rPr lang="nl-NL" dirty="0" smtClean="0">
                <a:solidFill>
                  <a:schemeClr val="accent2"/>
                </a:solidFill>
              </a:rPr>
              <a:t>Log </a:t>
            </a:r>
            <a:r>
              <a:rPr lang="nl-NL" dirty="0" err="1" smtClean="0">
                <a:solidFill>
                  <a:schemeClr val="accent2"/>
                </a:solidFill>
              </a:rPr>
              <a:t>the</a:t>
            </a:r>
            <a:r>
              <a:rPr lang="nl-NL" dirty="0" smtClean="0">
                <a:solidFill>
                  <a:schemeClr val="accent2"/>
                </a:solidFill>
              </a:rPr>
              <a:t> incident</a:t>
            </a:r>
          </a:p>
          <a:p>
            <a:r>
              <a:rPr lang="nl-NL" dirty="0">
                <a:solidFill>
                  <a:schemeClr val="accent2"/>
                </a:solidFill>
              </a:rPr>
              <a:t>A</a:t>
            </a:r>
            <a:r>
              <a:rPr lang="nl-NL" dirty="0" smtClean="0">
                <a:solidFill>
                  <a:schemeClr val="accent2"/>
                </a:solidFill>
              </a:rPr>
              <a:t>lert </a:t>
            </a:r>
            <a:r>
              <a:rPr lang="nl-NL" dirty="0" err="1" smtClean="0">
                <a:solidFill>
                  <a:schemeClr val="accent2"/>
                </a:solidFill>
              </a:rPr>
              <a:t>the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sys-admin</a:t>
            </a:r>
            <a:r>
              <a:rPr lang="nl-NL" dirty="0" smtClean="0">
                <a:solidFill>
                  <a:schemeClr val="accent2"/>
                </a:solidFill>
              </a:rPr>
              <a:t>?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12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89443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Beware of confusion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terms </a:t>
            </a:r>
            <a:endParaRPr lang="en-GB" dirty="0"/>
          </a:p>
          <a:p>
            <a:r>
              <a:rPr lang="en-GB" dirty="0" smtClean="0">
                <a:solidFill>
                  <a:schemeClr val="accent2"/>
                </a:solidFill>
              </a:rPr>
              <a:t>validating</a:t>
            </a:r>
          </a:p>
          <a:p>
            <a:pPr lvl="1"/>
            <a:r>
              <a:rPr lang="en-GB" sz="1800" dirty="0" smtClean="0">
                <a:solidFill>
                  <a:srgbClr val="339933"/>
                </a:solidFill>
              </a:rPr>
              <a:t>checking validity &amp; rejecting - </a:t>
            </a:r>
            <a:r>
              <a:rPr lang="en-GB" sz="1800" dirty="0" smtClean="0">
                <a:solidFill>
                  <a:schemeClr val="accent2"/>
                </a:solidFill>
              </a:rPr>
              <a:t>filtering</a:t>
            </a:r>
            <a:r>
              <a:rPr lang="en-GB" sz="1800" dirty="0" smtClean="0">
                <a:solidFill>
                  <a:srgbClr val="339933"/>
                </a:solidFill>
              </a:rPr>
              <a:t> out - invalid ones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sanitising</a:t>
            </a:r>
          </a:p>
          <a:p>
            <a:pPr lvl="1"/>
            <a:r>
              <a:rPr lang="en-GB" sz="1800" dirty="0" smtClean="0">
                <a:solidFill>
                  <a:srgbClr val="339933"/>
                </a:solidFill>
              </a:rPr>
              <a:t>somehow ‘fixing’ illegal input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escaping</a:t>
            </a:r>
          </a:p>
          <a:p>
            <a:pPr lvl="1"/>
            <a:r>
              <a:rPr lang="en-GB" sz="1800" dirty="0" smtClean="0">
                <a:solidFill>
                  <a:srgbClr val="339933"/>
                </a:solidFill>
              </a:rPr>
              <a:t>replacing some characters or  words to </a:t>
            </a:r>
            <a:r>
              <a:rPr lang="en-GB" sz="1800" dirty="0" err="1" smtClean="0">
                <a:solidFill>
                  <a:srgbClr val="339933"/>
                </a:solidFill>
              </a:rPr>
              <a:t>sanatise</a:t>
            </a:r>
            <a:r>
              <a:rPr lang="en-GB" sz="1800" dirty="0" smtClean="0">
                <a:solidFill>
                  <a:srgbClr val="339933"/>
                </a:solidFill>
              </a:rPr>
              <a:t> input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encoding</a:t>
            </a:r>
          </a:p>
          <a:p>
            <a:pPr lvl="1"/>
            <a:r>
              <a:rPr lang="en-GB" sz="1800" dirty="0" smtClean="0">
                <a:solidFill>
                  <a:srgbClr val="339933"/>
                </a:solidFill>
              </a:rPr>
              <a:t>replacing all characters, </a:t>
            </a:r>
            <a:r>
              <a:rPr lang="en-GB" sz="1800" dirty="0" err="1" smtClean="0">
                <a:solidFill>
                  <a:srgbClr val="339933"/>
                </a:solidFill>
              </a:rPr>
              <a:t>eg</a:t>
            </a:r>
            <a:r>
              <a:rPr lang="en-GB" sz="1800" dirty="0" smtClean="0">
                <a:solidFill>
                  <a:srgbClr val="339933"/>
                </a:solidFill>
              </a:rPr>
              <a:t>. base64 encoding</a:t>
            </a:r>
            <a:endParaRPr lang="en-GB" sz="1800" dirty="0">
              <a:solidFill>
                <a:srgbClr val="339933"/>
              </a:solidFill>
            </a:endParaRPr>
          </a:p>
          <a:p>
            <a:pPr marL="0" indent="0">
              <a:buNone/>
            </a:pPr>
            <a:r>
              <a:rPr lang="en-GB" dirty="0" smtClean="0"/>
              <a:t>can have slightly different but overlapping meanings,           but are sometimes used interchangeably.</a:t>
            </a:r>
          </a:p>
          <a:p>
            <a:r>
              <a:rPr lang="en-GB" sz="1800" dirty="0"/>
              <a:t>	</a:t>
            </a:r>
            <a:r>
              <a:rPr lang="en-GB" sz="1800" dirty="0" err="1"/>
              <a:t>E</a:t>
            </a:r>
            <a:r>
              <a:rPr lang="en-GB" sz="1800" dirty="0" err="1" smtClean="0"/>
              <a:t>g</a:t>
            </a:r>
            <a:r>
              <a:rPr lang="en-GB" sz="1800" dirty="0" smtClean="0"/>
              <a:t> URL-encoding is actually a form of escaping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13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33122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Canonicalisation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16013"/>
            <a:ext cx="7761288" cy="513238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dirty="0" err="1" smtClean="0">
                <a:solidFill>
                  <a:schemeClr val="accent2"/>
                </a:solidFill>
              </a:rPr>
              <a:t>Canonicalisation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smtClean="0">
                <a:solidFill>
                  <a:schemeClr val="accent2"/>
                </a:solidFill>
              </a:rPr>
              <a:t>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NL" dirty="0">
                <a:solidFill>
                  <a:schemeClr val="accent2"/>
                </a:solidFill>
              </a:rPr>
              <a:t>	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 smtClean="0">
                <a:solidFill>
                  <a:schemeClr val="tx1"/>
                </a:solidFill>
              </a:rPr>
              <a:t>is </a:t>
            </a:r>
            <a:r>
              <a:rPr lang="nl-NL" dirty="0" err="1" smtClean="0">
                <a:solidFill>
                  <a:schemeClr val="tx1"/>
                </a:solidFill>
              </a:rPr>
              <a:t>the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transformation</a:t>
            </a:r>
            <a:r>
              <a:rPr lang="nl-NL" dirty="0" smtClean="0">
                <a:solidFill>
                  <a:schemeClr val="tx1"/>
                </a:solidFill>
              </a:rPr>
              <a:t> of data </a:t>
            </a:r>
            <a:r>
              <a:rPr lang="nl-NL" dirty="0" err="1" smtClean="0">
                <a:solidFill>
                  <a:schemeClr val="tx1"/>
                </a:solidFill>
              </a:rPr>
              <a:t>to</a:t>
            </a:r>
            <a:r>
              <a:rPr lang="nl-NL" dirty="0" smtClean="0">
                <a:solidFill>
                  <a:schemeClr val="tx1"/>
                </a:solidFill>
              </a:rPr>
              <a:t> a </a:t>
            </a:r>
            <a:r>
              <a:rPr lang="nl-NL" dirty="0" err="1" smtClean="0">
                <a:solidFill>
                  <a:schemeClr val="tx1"/>
                </a:solidFill>
              </a:rPr>
              <a:t>unique</a:t>
            </a:r>
            <a:r>
              <a:rPr lang="nl-NL" dirty="0" smtClean="0">
                <a:solidFill>
                  <a:schemeClr val="tx1"/>
                </a:solidFill>
              </a:rPr>
              <a:t>, </a:t>
            </a:r>
            <a:r>
              <a:rPr lang="nl-NL" dirty="0" err="1" smtClean="0">
                <a:solidFill>
                  <a:schemeClr val="tx1"/>
                </a:solidFill>
              </a:rPr>
              <a:t>canonical</a:t>
            </a:r>
            <a:r>
              <a:rPr lang="nl-NL" dirty="0" smtClean="0">
                <a:solidFill>
                  <a:schemeClr val="tx1"/>
                </a:solidFill>
              </a:rPr>
              <a:t> form</a:t>
            </a:r>
          </a:p>
          <a:p>
            <a:pPr marL="0" indent="0">
              <a:lnSpc>
                <a:spcPct val="100000"/>
              </a:lnSpc>
              <a:buNone/>
            </a:pPr>
            <a:endParaRPr lang="nl-NL" dirty="0" smtClean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nl-NL" sz="1800" dirty="0" smtClean="0">
                <a:solidFill>
                  <a:schemeClr val="tx1"/>
                </a:solidFill>
              </a:rPr>
              <a:t>For </a:t>
            </a:r>
            <a:r>
              <a:rPr lang="nl-NL" sz="1800" dirty="0" err="1" smtClean="0">
                <a:solidFill>
                  <a:schemeClr val="tx1"/>
                </a:solidFill>
              </a:rPr>
              <a:t>example</a:t>
            </a:r>
            <a:endParaRPr lang="nl-NL" sz="18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nl-NL" sz="1800" dirty="0" err="1" smtClean="0">
                <a:solidFill>
                  <a:schemeClr val="tx1"/>
                </a:solidFill>
              </a:rPr>
              <a:t>changing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to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lowercase</a:t>
            </a:r>
            <a:endParaRPr lang="nl-NL" sz="18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nl-NL" sz="1800" dirty="0" err="1" smtClean="0">
                <a:solidFill>
                  <a:schemeClr val="tx1"/>
                </a:solidFill>
              </a:rPr>
              <a:t>removing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dots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from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sz="1800" dirty="0" smtClean="0">
                <a:solidFill>
                  <a:schemeClr val="tx1"/>
                </a:solidFill>
              </a:rPr>
              <a:t> username in email </a:t>
            </a:r>
            <a:r>
              <a:rPr lang="nl-NL" sz="1800" dirty="0" err="1" smtClean="0">
                <a:solidFill>
                  <a:schemeClr val="tx1"/>
                </a:solidFill>
              </a:rPr>
              <a:t>address</a:t>
            </a:r>
            <a:endParaRPr lang="nl-NL" sz="18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endParaRPr lang="nl-NL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nl-NL" dirty="0" smtClean="0">
                <a:solidFill>
                  <a:schemeClr val="tx1"/>
                </a:solidFill>
              </a:rPr>
              <a:t>Always </a:t>
            </a:r>
            <a:r>
              <a:rPr lang="nl-NL" dirty="0" err="1" smtClean="0">
                <a:solidFill>
                  <a:schemeClr val="tx1"/>
                </a:solidFill>
              </a:rPr>
              <a:t>convert</a:t>
            </a:r>
            <a:r>
              <a:rPr lang="nl-NL" dirty="0" smtClean="0">
                <a:solidFill>
                  <a:schemeClr val="tx1"/>
                </a:solidFill>
              </a:rPr>
              <a:t> data </a:t>
            </a:r>
            <a:r>
              <a:rPr lang="nl-NL" dirty="0" err="1" smtClean="0">
                <a:solidFill>
                  <a:schemeClr val="tx1"/>
                </a:solidFill>
              </a:rPr>
              <a:t>to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canonical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forms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</a:pPr>
            <a:r>
              <a:rPr lang="nl-NL" i="1" u="sng" dirty="0" err="1" smtClean="0">
                <a:solidFill>
                  <a:schemeClr val="accent2"/>
                </a:solidFill>
              </a:rPr>
              <a:t>before</a:t>
            </a:r>
            <a:r>
              <a:rPr lang="nl-NL" i="1" u="sng" dirty="0" smtClean="0">
                <a:solidFill>
                  <a:schemeClr val="accent2"/>
                </a:solidFill>
              </a:rPr>
              <a:t> 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>
                <a:solidFill>
                  <a:schemeClr val="accent2"/>
                </a:solidFill>
              </a:rPr>
              <a:t>input </a:t>
            </a:r>
            <a:r>
              <a:rPr lang="nl-NL" dirty="0" err="1" smtClean="0">
                <a:solidFill>
                  <a:schemeClr val="accent2"/>
                </a:solidFill>
              </a:rPr>
              <a:t>validation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</a:p>
          <a:p>
            <a:pPr lvl="1">
              <a:lnSpc>
                <a:spcPct val="100000"/>
              </a:lnSpc>
            </a:pPr>
            <a:r>
              <a:rPr lang="nl-NL" i="1" u="sng" dirty="0" err="1" smtClean="0">
                <a:solidFill>
                  <a:schemeClr val="accent2"/>
                </a:solidFill>
              </a:rPr>
              <a:t>before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en-GB" dirty="0" smtClean="0">
                <a:solidFill>
                  <a:schemeClr val="accent2"/>
                </a:solidFill>
              </a:rPr>
              <a:t>using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it</a:t>
            </a:r>
            <a:r>
              <a:rPr lang="nl-NL" dirty="0" smtClean="0">
                <a:solidFill>
                  <a:schemeClr val="accent2"/>
                </a:solidFill>
              </a:rPr>
              <a:t> in </a:t>
            </a:r>
            <a:r>
              <a:rPr lang="nl-NL" i="1" dirty="0" err="1" smtClean="0">
                <a:solidFill>
                  <a:schemeClr val="accent2"/>
                </a:solidFill>
              </a:rPr>
              <a:t>any</a:t>
            </a:r>
            <a:r>
              <a:rPr lang="nl-NL" dirty="0" smtClean="0">
                <a:solidFill>
                  <a:schemeClr val="accent2"/>
                </a:solidFill>
              </a:rPr>
              <a:t>  security </a:t>
            </a:r>
            <a:r>
              <a:rPr lang="nl-NL" dirty="0" err="1" smtClean="0">
                <a:solidFill>
                  <a:schemeClr val="accent2"/>
                </a:solidFill>
              </a:rPr>
              <a:t>decision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endParaRPr lang="nl-NL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14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1769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Canonicalisation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80729"/>
            <a:ext cx="7918648" cy="526767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nl-NL" sz="1800" dirty="0" err="1"/>
              <a:t>T</a:t>
            </a:r>
            <a:r>
              <a:rPr lang="nl-NL" sz="1800" dirty="0" err="1" smtClean="0"/>
              <a:t>here</a:t>
            </a:r>
            <a:r>
              <a:rPr lang="nl-NL" sz="1800" dirty="0" smtClean="0"/>
              <a:t> </a:t>
            </a:r>
            <a:r>
              <a:rPr lang="nl-NL" sz="1800" dirty="0" err="1" smtClean="0"/>
              <a:t>may</a:t>
            </a:r>
            <a:r>
              <a:rPr lang="nl-NL" sz="1800" dirty="0" smtClean="0"/>
              <a:t> </a:t>
            </a:r>
            <a:r>
              <a:rPr lang="nl-NL" sz="1800" dirty="0" err="1" smtClean="0"/>
              <a:t>be</a:t>
            </a:r>
            <a:r>
              <a:rPr lang="nl-NL" sz="1800" dirty="0" smtClean="0"/>
              <a:t> </a:t>
            </a:r>
            <a:r>
              <a:rPr lang="nl-NL" sz="1800" i="1" dirty="0" err="1" smtClean="0">
                <a:solidFill>
                  <a:schemeClr val="accent2"/>
                </a:solidFill>
              </a:rPr>
              <a:t>many</a:t>
            </a:r>
            <a:r>
              <a:rPr lang="nl-NL" sz="1800" dirty="0" smtClean="0">
                <a:solidFill>
                  <a:schemeClr val="accent2"/>
                </a:solidFill>
              </a:rPr>
              <a:t>  </a:t>
            </a:r>
            <a:r>
              <a:rPr lang="nl-NL" sz="1800" dirty="0" err="1" smtClean="0">
                <a:solidFill>
                  <a:schemeClr val="accent2"/>
                </a:solidFill>
              </a:rPr>
              <a:t>ways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to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write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the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same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thing</a:t>
            </a:r>
            <a:r>
              <a:rPr lang="nl-NL" sz="1800" dirty="0" smtClean="0"/>
              <a:t>, eg.                      </a:t>
            </a:r>
          </a:p>
          <a:p>
            <a:pPr>
              <a:lnSpc>
                <a:spcPct val="100000"/>
              </a:lnSpc>
            </a:pPr>
            <a:r>
              <a:rPr lang="nl-NL" sz="1800" dirty="0" err="1" smtClean="0"/>
              <a:t>upper</a:t>
            </a:r>
            <a:r>
              <a:rPr lang="nl-NL" sz="1800" dirty="0" smtClean="0"/>
              <a:t> or </a:t>
            </a:r>
            <a:r>
              <a:rPr lang="nl-NL" sz="1800" dirty="0" err="1" smtClean="0"/>
              <a:t>lowercase</a:t>
            </a:r>
            <a:r>
              <a:rPr lang="nl-NL" sz="1800" dirty="0" smtClean="0"/>
              <a:t> letters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NL" sz="1800" dirty="0"/>
              <a:t>	</a:t>
            </a:r>
            <a:r>
              <a:rPr lang="nl-NL" sz="1800" dirty="0" smtClean="0"/>
              <a:t>   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s123456</a:t>
            </a:r>
            <a:r>
              <a:rPr lang="nl-NL" sz="1800" dirty="0" smtClean="0"/>
              <a:t>  </a:t>
            </a:r>
            <a:r>
              <a:rPr lang="nl-NL" sz="1600" dirty="0" smtClean="0"/>
              <a:t> </a:t>
            </a:r>
            <a:r>
              <a:rPr lang="nl-NL" sz="1800" dirty="0" smtClean="0"/>
              <a:t>   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S123456</a:t>
            </a:r>
          </a:p>
          <a:p>
            <a:pPr>
              <a:lnSpc>
                <a:spcPct val="100000"/>
              </a:lnSpc>
            </a:pPr>
            <a:r>
              <a:rPr lang="nl-NL" sz="1800" dirty="0" err="1" smtClean="0"/>
              <a:t>ignored</a:t>
            </a:r>
            <a:r>
              <a:rPr lang="nl-NL" sz="1800" dirty="0" smtClean="0"/>
              <a:t> </a:t>
            </a:r>
            <a:r>
              <a:rPr lang="nl-NL" sz="1800" dirty="0" err="1" smtClean="0"/>
              <a:t>characters</a:t>
            </a:r>
            <a:r>
              <a:rPr lang="nl-NL" sz="1800" dirty="0" smtClean="0"/>
              <a:t> or sub-strings  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+redundantstring</a:t>
            </a: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@bla.com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me@gmail.com</a:t>
            </a:r>
            <a:r>
              <a:rPr lang="nl-NL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Google </a:t>
            </a:r>
            <a:r>
              <a:rPr lang="nl-NL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chooses</a:t>
            </a: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ignore</a:t>
            </a: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dots</a:t>
            </a: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usernames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nl-NL" sz="16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Anything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 </a:t>
            </a: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name@bla.com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6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silly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comment</a:t>
            </a:r>
            <a:r>
              <a:rPr 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)@</a:t>
            </a:r>
            <a:r>
              <a:rPr lang="nl-NL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bla.com</a:t>
            </a:r>
          </a:p>
          <a:p>
            <a:pPr>
              <a:lnSpc>
                <a:spcPct val="100000"/>
              </a:lnSpc>
            </a:pP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  .  ~ </a:t>
            </a:r>
            <a:r>
              <a:rPr lang="nl-NL" sz="1800" b="1" dirty="0" smtClean="0">
                <a:solidFill>
                  <a:srgbClr val="339933"/>
                </a:solidFill>
              </a:rPr>
              <a:t> </a:t>
            </a:r>
            <a:r>
              <a:rPr lang="nl-NL" sz="1800" dirty="0" smtClean="0"/>
              <a:t>in </a:t>
            </a:r>
            <a:r>
              <a:rPr lang="nl-NL" sz="1800" dirty="0" err="1" smtClean="0"/>
              <a:t>path</a:t>
            </a:r>
            <a:r>
              <a:rPr lang="nl-NL" sz="1800" dirty="0" smtClean="0"/>
              <a:t> </a:t>
            </a:r>
            <a:r>
              <a:rPr lang="nl-NL" sz="1800" dirty="0" err="1" smtClean="0"/>
              <a:t>names</a:t>
            </a:r>
            <a:endParaRPr lang="nl-NL" sz="1800" dirty="0" smtClean="0"/>
          </a:p>
          <a:p>
            <a:pPr>
              <a:lnSpc>
                <a:spcPct val="100000"/>
              </a:lnSpc>
            </a:pPr>
            <a:r>
              <a:rPr lang="nl-NL" sz="1800" dirty="0" smtClean="0"/>
              <a:t>file </a:t>
            </a:r>
            <a:r>
              <a:rPr lang="nl-NL" sz="1800" dirty="0" err="1" smtClean="0"/>
              <a:t>URLs</a:t>
            </a:r>
            <a:r>
              <a:rPr lang="nl-NL" sz="1800" dirty="0" smtClean="0"/>
              <a:t>           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file://127.0.0.1/c|WINDOWS/clock.avi</a:t>
            </a:r>
          </a:p>
          <a:p>
            <a:pPr>
              <a:lnSpc>
                <a:spcPct val="100000"/>
              </a:lnSpc>
            </a:pPr>
            <a:r>
              <a:rPr lang="nl-NL" sz="1800" dirty="0" err="1" smtClean="0"/>
              <a:t>using</a:t>
            </a:r>
            <a:r>
              <a:rPr lang="nl-NL" sz="1800" dirty="0" smtClean="0"/>
              <a:t> </a:t>
            </a:r>
            <a:r>
              <a:rPr lang="nl-NL" sz="1800" dirty="0" err="1"/>
              <a:t>either</a:t>
            </a:r>
            <a:r>
              <a:rPr lang="nl-NL" sz="1800" dirty="0"/>
              <a:t> </a:t>
            </a:r>
            <a:r>
              <a:rPr lang="nl-NL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nl-NL" sz="1800" dirty="0"/>
              <a:t> or </a:t>
            </a:r>
            <a:r>
              <a:rPr lang="nl-NL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nl-NL" sz="1800" dirty="0"/>
              <a:t> in a URL on Windows  </a:t>
            </a:r>
            <a:endParaRPr lang="nl-NL" sz="1800" b="1" dirty="0">
              <a:solidFill>
                <a:srgbClr val="3399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nl-NL" sz="1800" dirty="0" smtClean="0"/>
              <a:t>URL  </a:t>
            </a:r>
            <a:r>
              <a:rPr lang="nl-NL" sz="1800" dirty="0" err="1" smtClean="0"/>
              <a:t>encoding</a:t>
            </a:r>
            <a:r>
              <a:rPr lang="nl-NL" sz="1800" dirty="0" smtClean="0"/>
              <a:t>                        eg 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nl-NL" sz="1800" dirty="0" smtClean="0"/>
              <a:t>  </a:t>
            </a:r>
            <a:r>
              <a:rPr lang="nl-NL" sz="1800" dirty="0" err="1" smtClean="0"/>
              <a:t>encoded</a:t>
            </a:r>
            <a:r>
              <a:rPr lang="nl-NL" sz="1800" dirty="0" smtClean="0"/>
              <a:t> as 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%2f </a:t>
            </a:r>
          </a:p>
          <a:p>
            <a:pPr>
              <a:lnSpc>
                <a:spcPct val="100000"/>
              </a:lnSpc>
            </a:pPr>
            <a:r>
              <a:rPr lang="nl-NL" sz="1800" dirty="0" err="1" smtClean="0"/>
              <a:t>Unicode</a:t>
            </a:r>
            <a:r>
              <a:rPr lang="nl-NL" sz="1800" dirty="0" smtClean="0"/>
              <a:t> </a:t>
            </a:r>
            <a:r>
              <a:rPr lang="nl-NL" sz="1800" dirty="0" err="1" smtClean="0"/>
              <a:t>encoding</a:t>
            </a:r>
            <a:r>
              <a:rPr lang="nl-NL" sz="1800" dirty="0" smtClean="0"/>
              <a:t>                 eg 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nl-NL" sz="1800" dirty="0" smtClean="0"/>
              <a:t>  </a:t>
            </a:r>
            <a:r>
              <a:rPr lang="nl-NL" sz="1800" dirty="0" err="1" smtClean="0"/>
              <a:t>encoded</a:t>
            </a:r>
            <a:r>
              <a:rPr lang="nl-NL" sz="1800" dirty="0" smtClean="0"/>
              <a:t> as 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nl-NL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u002f</a:t>
            </a:r>
            <a:endParaRPr lang="nl-NL" sz="1800" b="1" dirty="0" smtClean="0">
              <a:solidFill>
                <a:srgbClr val="3399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nl-NL" sz="1800" dirty="0" smtClean="0"/>
              <a:t>(</a:t>
            </a:r>
            <a:r>
              <a:rPr lang="nl-NL" sz="1800" dirty="0" err="1" smtClean="0"/>
              <a:t>ignored</a:t>
            </a:r>
            <a:r>
              <a:rPr lang="nl-NL" sz="1800" dirty="0" smtClean="0"/>
              <a:t>) </a:t>
            </a:r>
            <a:r>
              <a:rPr lang="nl-NL" sz="1800" dirty="0" err="1" smtClean="0"/>
              <a:t>trailing</a:t>
            </a:r>
            <a:r>
              <a:rPr lang="nl-NL" sz="1800" dirty="0" smtClean="0"/>
              <a:t> 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nl-NL" sz="1800" dirty="0" smtClean="0"/>
              <a:t>  in a domain name, eg  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www.ru.nl.</a:t>
            </a:r>
            <a:r>
              <a:rPr lang="nl-NL" sz="1800" dirty="0" smtClean="0"/>
              <a:t>  </a:t>
            </a:r>
          </a:p>
          <a:p>
            <a:pPr>
              <a:lnSpc>
                <a:spcPct val="100000"/>
              </a:lnSpc>
            </a:pPr>
            <a:r>
              <a:rPr lang="nl-NL" sz="1050" dirty="0" smtClean="0"/>
              <a:t>. . .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15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34540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400" dirty="0" err="1" smtClean="0"/>
              <a:t>Example</a:t>
            </a:r>
            <a:r>
              <a:rPr lang="nl-NL" altLang="nl-NL" sz="2400" dirty="0" smtClean="0"/>
              <a:t>: </a:t>
            </a:r>
            <a:r>
              <a:rPr lang="nl-NL" altLang="nl-NL" sz="2400" dirty="0" err="1" smtClean="0"/>
              <a:t>Complications</a:t>
            </a:r>
            <a:r>
              <a:rPr lang="nl-NL" altLang="nl-NL" sz="2400" dirty="0" smtClean="0"/>
              <a:t> in input </a:t>
            </a:r>
            <a:r>
              <a:rPr lang="nl-NL" altLang="nl-NL" sz="2400" dirty="0" err="1" smtClean="0"/>
              <a:t>validation</a:t>
            </a:r>
            <a:r>
              <a:rPr lang="nl-NL" altLang="nl-NL" sz="2400" dirty="0" smtClean="0"/>
              <a:t> </a:t>
            </a:r>
            <a:r>
              <a:rPr lang="nl-NL" altLang="nl-NL" sz="2400" dirty="0" err="1" smtClean="0"/>
              <a:t>for</a:t>
            </a:r>
            <a:r>
              <a:rPr lang="nl-NL" altLang="nl-NL" sz="2400" dirty="0" smtClean="0"/>
              <a:t> XSS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altLang="nl-NL" sz="1800" dirty="0" smtClean="0">
                <a:solidFill>
                  <a:schemeClr val="accent2"/>
                </a:solidFill>
              </a:rPr>
              <a:t>Many places </a:t>
            </a:r>
            <a:r>
              <a:rPr lang="en-GB" altLang="nl-NL" sz="1800" dirty="0" smtClean="0"/>
              <a:t>to include </a:t>
            </a:r>
            <a:r>
              <a:rPr lang="en-GB" altLang="nl-NL" sz="1800" dirty="0" err="1" smtClean="0"/>
              <a:t>javascript</a:t>
            </a:r>
            <a:r>
              <a:rPr lang="en-GB" altLang="nl-NL" sz="1800" dirty="0" smtClean="0"/>
              <a:t>, and </a:t>
            </a:r>
            <a:r>
              <a:rPr lang="en-GB" altLang="nl-NL" sz="1800" dirty="0" smtClean="0">
                <a:solidFill>
                  <a:schemeClr val="accent2"/>
                </a:solidFill>
              </a:rPr>
              <a:t>many ways to encode it</a:t>
            </a:r>
            <a:r>
              <a:rPr lang="en-GB" altLang="nl-NL" sz="1800" dirty="0" smtClean="0"/>
              <a:t>, make input validation hard!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altLang="nl-NL" sz="1800" dirty="0" err="1" smtClean="0"/>
              <a:t>Eg</a:t>
            </a:r>
            <a:r>
              <a:rPr lang="en-GB" altLang="nl-NL" sz="1800" dirty="0" smtClean="0"/>
              <a:t>              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altLang="nl-NL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sz="1800" b="1" dirty="0" smtClean="0">
                <a:solidFill>
                  <a:schemeClr val="accent2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&lt;script language="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javascript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"&gt; alert('Hi');&lt;/script&gt;         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altLang="nl-NL" sz="1800" dirty="0" smtClean="0"/>
              <a:t>can also be written as</a:t>
            </a:r>
          </a:p>
          <a:p>
            <a:pPr>
              <a:lnSpc>
                <a:spcPct val="100000"/>
              </a:lnSpc>
              <a:defRPr/>
            </a:pP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&lt;body 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onload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=alert('Hi')&gt; </a:t>
            </a:r>
          </a:p>
          <a:p>
            <a:pPr>
              <a:lnSpc>
                <a:spcPct val="100000"/>
              </a:lnSpc>
              <a:defRPr/>
            </a:pP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&lt;b 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onmouseover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=alert('Hi')&gt;Click here!&lt;/b&gt;</a:t>
            </a:r>
          </a:p>
          <a:p>
            <a:pPr>
              <a:lnSpc>
                <a:spcPct val="100000"/>
              </a:lnSpc>
              <a:defRPr/>
            </a:pP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img</a:t>
            </a:r>
            <a:r>
              <a:rPr lang="en-GB" altLang="nl-NL" sz="1800" b="1" dirty="0">
                <a:solidFill>
                  <a:srgbClr val="339933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src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="http://some.url.that/does/not/exist"   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onerror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=alert('Hi');&gt;</a:t>
            </a:r>
          </a:p>
          <a:p>
            <a:pPr>
              <a:lnSpc>
                <a:spcPct val="100000"/>
              </a:lnSpc>
              <a:defRPr/>
            </a:pP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img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src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=j&amp;#X41vascript:alert('Hi')&gt;</a:t>
            </a:r>
          </a:p>
          <a:p>
            <a:pPr>
              <a:lnSpc>
                <a:spcPct val="100000"/>
              </a:lnSpc>
              <a:defRPr/>
            </a:pP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&lt;META HTTP-EQUIV="</a:t>
            </a:r>
            <a:r>
              <a:rPr lang="en-GB" altLang="nl-NL" sz="1800" b="1" dirty="0">
                <a:solidFill>
                  <a:srgbClr val="339933"/>
                </a:solidFill>
                <a:latin typeface="Courier New" panose="02070309020205020404" pitchFamily="49" charset="0"/>
              </a:rPr>
              <a:t>refresh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"   CONTENT="</a:t>
            </a:r>
            <a:r>
              <a:rPr lang="en-GB" altLang="nl-NL" sz="1800" b="1" dirty="0">
                <a:solidFill>
                  <a:srgbClr val="339933"/>
                </a:solidFill>
                <a:latin typeface="Courier New" panose="02070309020205020404" pitchFamily="49" charset="0"/>
              </a:rPr>
              <a:t>0;url=</a:t>
            </a:r>
            <a:r>
              <a:rPr lang="en-GB" altLang="nl-NL" sz="1800" b="1" dirty="0" err="1">
                <a:solidFill>
                  <a:srgbClr val="339933"/>
                </a:solidFill>
                <a:latin typeface="Courier New" panose="02070309020205020404" pitchFamily="49" charset="0"/>
              </a:rPr>
              <a:t>data:text</a:t>
            </a:r>
            <a:r>
              <a:rPr lang="en-GB" altLang="nl-NL" sz="1800" b="1" dirty="0">
                <a:solidFill>
                  <a:srgbClr val="339933"/>
                </a:solidFill>
                <a:latin typeface="Courier New" panose="02070309020205020404" pitchFamily="49" charset="0"/>
              </a:rPr>
              <a:t>/html;base64,PHNjcmlwdD5hbGVydCgndGVzdDMnKTwvc2NyaXB0Pg</a:t>
            </a:r>
            <a:r>
              <a:rPr lang="en-GB" alt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"&gt;</a:t>
            </a:r>
          </a:p>
          <a:p>
            <a:pPr>
              <a:lnSpc>
                <a:spcPct val="100000"/>
              </a:lnSpc>
              <a:defRPr/>
            </a:pPr>
            <a:endParaRPr lang="en-GB" sz="1800" b="1" dirty="0" smtClean="0">
              <a:solidFill>
                <a:srgbClr val="339933"/>
              </a:solidFill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nl-NL" sz="1600" dirty="0" smtClean="0"/>
              <a:t>For a </a:t>
            </a:r>
            <a:r>
              <a:rPr lang="nl-NL" sz="1600" dirty="0" err="1" smtClean="0"/>
              <a:t>longer</a:t>
            </a:r>
            <a:r>
              <a:rPr lang="nl-NL" sz="1600" dirty="0" smtClean="0"/>
              <a:t> </a:t>
            </a:r>
            <a:r>
              <a:rPr lang="nl-NL" sz="1600" dirty="0" err="1" smtClean="0"/>
              <a:t>lists</a:t>
            </a:r>
            <a:r>
              <a:rPr lang="nl-NL" sz="1600" dirty="0" smtClean="0"/>
              <a:t> of tricks, </a:t>
            </a:r>
            <a:r>
              <a:rPr lang="nl-NL" sz="1600" dirty="0" err="1" smtClean="0"/>
              <a:t>see</a:t>
            </a:r>
            <a:r>
              <a:rPr lang="nl-NL" sz="1600" dirty="0" smtClean="0"/>
              <a:t> https://www.owasp.org/index.php/XSS_Filter_Evasion_Cheat_Sheet</a:t>
            </a:r>
            <a:endParaRPr lang="nl-NL" sz="1600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56029425-025F-4708-82DA-B9968B98C5E5}" type="slidenum">
              <a:rPr lang="en-GB" altLang="nl-NL" smtClean="0"/>
              <a:pPr/>
              <a:t>16</a:t>
            </a:fld>
            <a:endParaRPr lang="en-GB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290627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dirty="0" smtClean="0"/>
              <a:t>Double </a:t>
            </a:r>
            <a:r>
              <a:rPr lang="nl-NL" altLang="en-US" dirty="0" err="1" smtClean="0"/>
              <a:t>encoding</a:t>
            </a:r>
            <a:r>
              <a:rPr lang="nl-NL" altLang="en-US" dirty="0" smtClean="0"/>
              <a:t> </a:t>
            </a:r>
            <a:r>
              <a:rPr lang="nl-NL" altLang="en-US" dirty="0" err="1" smtClean="0"/>
              <a:t>problems</a:t>
            </a:r>
            <a:endParaRPr lang="en-GB" altLang="en-US" dirty="0" smtClean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>
                <a:solidFill>
                  <a:schemeClr val="accent2"/>
                </a:solidFill>
              </a:rPr>
              <a:t>Double encoding </a:t>
            </a:r>
            <a:r>
              <a:rPr lang="en-US" altLang="en-US" dirty="0" smtClean="0"/>
              <a:t>may let attackers to by-pass input validation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namely </a:t>
            </a:r>
            <a:r>
              <a:rPr lang="en-GB" altLang="en-US" sz="1800" dirty="0">
                <a:solidFill>
                  <a:schemeClr val="tx1"/>
                </a:solidFill>
                <a:cs typeface="Courier New" panose="02070309020205020404" pitchFamily="49" charset="0"/>
              </a:rPr>
              <a:t>if </a:t>
            </a:r>
            <a:r>
              <a:rPr lang="en-GB" altLang="en-US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the </a:t>
            </a:r>
            <a:r>
              <a:rPr lang="en-GB" altLang="en-US" sz="1800" dirty="0">
                <a:solidFill>
                  <a:schemeClr val="tx1"/>
                </a:solidFill>
                <a:cs typeface="Courier New" panose="02070309020205020404" pitchFamily="49" charset="0"/>
              </a:rPr>
              <a:t>input validation only </a:t>
            </a:r>
            <a:r>
              <a:rPr lang="en-GB" altLang="en-US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decodes once, but an interface deeper in the application performs </a:t>
            </a:r>
            <a:r>
              <a:rPr lang="en-GB" altLang="en-US" sz="1800" dirty="0">
                <a:solidFill>
                  <a:schemeClr val="tx1"/>
                </a:solidFill>
                <a:cs typeface="Courier New" panose="02070309020205020404" pitchFamily="49" charset="0"/>
              </a:rPr>
              <a:t>a </a:t>
            </a:r>
            <a:r>
              <a:rPr lang="en-GB" altLang="en-US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second </a:t>
            </a:r>
            <a:r>
              <a:rPr lang="en-GB" altLang="en-US" sz="1800" dirty="0">
                <a:solidFill>
                  <a:schemeClr val="tx1"/>
                </a:solidFill>
                <a:cs typeface="Courier New" panose="02070309020205020404" pitchFamily="49" charset="0"/>
              </a:rPr>
              <a:t>decoding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 dirty="0" smtClean="0"/>
          </a:p>
          <a:p>
            <a:r>
              <a:rPr lang="en-GB" sz="1800" dirty="0" smtClean="0"/>
              <a:t>For example, Google </a:t>
            </a:r>
            <a:r>
              <a:rPr lang="en-GB" sz="1800" dirty="0"/>
              <a:t>Chrome crashed </a:t>
            </a:r>
            <a:r>
              <a:rPr lang="en-GB" sz="1800" dirty="0" smtClean="0"/>
              <a:t>on URL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</a:t>
            </a:r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://%%30%30</a:t>
            </a:r>
          </a:p>
          <a:p>
            <a:pPr lvl="1"/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%30 </a:t>
            </a:r>
            <a:r>
              <a:rPr lang="en-GB" sz="1800" dirty="0" smtClean="0">
                <a:cs typeface="Courier New" panose="02070309020205020404" pitchFamily="49" charset="0"/>
              </a:rPr>
              <a:t>is the </a:t>
            </a:r>
            <a:r>
              <a:rPr lang="en-GB" sz="1800" dirty="0" smtClean="0">
                <a:solidFill>
                  <a:schemeClr val="accent2"/>
                </a:solidFill>
                <a:cs typeface="Courier New" panose="02070309020205020404" pitchFamily="49" charset="0"/>
              </a:rPr>
              <a:t>URL-encoding</a:t>
            </a:r>
            <a:r>
              <a:rPr lang="en-GB" sz="1800" dirty="0" smtClean="0">
                <a:cs typeface="Courier New" panose="02070309020205020404" pitchFamily="49" charset="0"/>
              </a:rPr>
              <a:t> of the character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GB" sz="1800" b="1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GB" sz="1800" dirty="0" smtClean="0">
              <a:cs typeface="Courier New" panose="02070309020205020404" pitchFamily="49" charset="0"/>
            </a:endParaRPr>
          </a:p>
          <a:p>
            <a:pPr lvl="1"/>
            <a:r>
              <a:rPr lang="en-GB" sz="1800" dirty="0" smtClean="0">
                <a:cs typeface="Courier New" panose="02070309020205020404" pitchFamily="49" charset="0"/>
              </a:rPr>
              <a:t>So </a:t>
            </a:r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%%30%30 </a:t>
            </a:r>
            <a:r>
              <a:rPr lang="en-GB" sz="1800" dirty="0">
                <a:cs typeface="Courier New" panose="02070309020205020404" pitchFamily="49" charset="0"/>
              </a:rPr>
              <a:t>is the URL-encoding of 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 </a:t>
            </a:r>
            <a:endParaRPr lang="en-GB" sz="1800" dirty="0">
              <a:solidFill>
                <a:srgbClr val="339933"/>
              </a:solidFill>
              <a:cs typeface="Courier New" panose="02070309020205020404" pitchFamily="49" charset="0"/>
            </a:endParaRPr>
          </a:p>
          <a:p>
            <a:pPr lvl="1"/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%00 </a:t>
            </a:r>
            <a:r>
              <a:rPr lang="en-GB" sz="1800" dirty="0">
                <a:cs typeface="Courier New" panose="02070309020205020404" pitchFamily="49" charset="0"/>
              </a:rPr>
              <a:t>is the URL-encoding of  null character</a:t>
            </a:r>
          </a:p>
          <a:p>
            <a:pPr marL="457200" lvl="1" indent="0">
              <a:buNone/>
            </a:pPr>
            <a:r>
              <a:rPr lang="en-GB" sz="1800" dirty="0">
                <a:cs typeface="Courier New" panose="02070309020205020404" pitchFamily="49" charset="0"/>
              </a:rPr>
              <a:t>So </a:t>
            </a:r>
            <a:r>
              <a:rPr lang="en-GB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%%30%30</a:t>
            </a:r>
            <a:r>
              <a:rPr lang="en-GB" sz="1800" dirty="0">
                <a:solidFill>
                  <a:srgbClr val="339933"/>
                </a:solidFill>
                <a:cs typeface="Courier New" panose="02070309020205020404" pitchFamily="49" charset="0"/>
              </a:rPr>
              <a:t>  </a:t>
            </a:r>
            <a:r>
              <a:rPr lang="en-GB" sz="1800" dirty="0">
                <a:cs typeface="Courier New" panose="02070309020205020404" pitchFamily="49" charset="0"/>
              </a:rPr>
              <a:t>is a </a:t>
            </a:r>
            <a:r>
              <a:rPr lang="en-GB" sz="1800" dirty="0">
                <a:solidFill>
                  <a:schemeClr val="accent2"/>
                </a:solidFill>
                <a:cs typeface="Courier New" panose="02070309020205020404" pitchFamily="49" charset="0"/>
              </a:rPr>
              <a:t>double-encoded</a:t>
            </a:r>
            <a:r>
              <a:rPr lang="en-GB" sz="1800" dirty="0">
                <a:cs typeface="Courier New" panose="02070309020205020404" pitchFamily="49" charset="0"/>
              </a:rPr>
              <a:t> null </a:t>
            </a:r>
            <a:r>
              <a:rPr lang="en-GB" sz="1800" dirty="0" smtClean="0">
                <a:cs typeface="Courier New" panose="02070309020205020404" pitchFamily="49" charset="0"/>
              </a:rPr>
              <a:t>character</a:t>
            </a:r>
          </a:p>
          <a:p>
            <a:pPr marL="457200" lvl="1" indent="0">
              <a:buNone/>
            </a:pPr>
            <a:r>
              <a:rPr lang="en-GB" altLang="en-US" sz="1800" dirty="0"/>
              <a:t>A</a:t>
            </a:r>
            <a:r>
              <a:rPr lang="en-GB" altLang="en-US" sz="1800" dirty="0" smtClean="0"/>
              <a:t>pparently some code deep inside Chrome does a second decoding (as a well-intended ‘service’ to its client code?) and then some other code chokes on the null character </a:t>
            </a:r>
            <a:endParaRPr lang="en-GB" sz="1800" b="1" dirty="0" smtClean="0">
              <a:solidFill>
                <a:srgbClr val="3399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GB" altLang="en-US" b="1" dirty="0">
              <a:solidFill>
                <a:srgbClr val="3399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altLang="en-US" dirty="0" smtClean="0"/>
          </a:p>
          <a:p>
            <a:pPr marL="457200" lvl="1" indent="0">
              <a:buNone/>
            </a:pPr>
            <a:endParaRPr lang="en-US" alt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94F53E5E-B0FE-41B6-BDEC-A3A13A933BF8}" type="slidenum">
              <a:rPr lang="en-GB" altLang="nl-NL" smtClean="0"/>
              <a:pPr/>
              <a:t>17</a:t>
            </a:fld>
            <a:endParaRPr lang="en-GB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389738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Input validation nightmares</a:t>
            </a:r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18</a:t>
            </a:fld>
            <a:endParaRPr lang="en-GB" alt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1175652" y="5125043"/>
            <a:ext cx="6708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Here the user is </a:t>
            </a:r>
            <a:r>
              <a:rPr lang="en-GB" sz="1800" i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expected</a:t>
            </a:r>
            <a:r>
              <a:rPr lang="en-GB" sz="1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to supply HTML…</a:t>
            </a:r>
          </a:p>
          <a:p>
            <a:r>
              <a:rPr lang="en-GB" sz="1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Validating &amp; sanitising such a rich input language is tricky!</a:t>
            </a:r>
            <a:endParaRPr lang="en-GB" sz="1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24" b="18072"/>
          <a:stretch/>
        </p:blipFill>
        <p:spPr>
          <a:xfrm>
            <a:off x="1175652" y="930235"/>
            <a:ext cx="6564700" cy="4182441"/>
          </a:xfrm>
          <a:prstGeom prst="rect">
            <a:avLst/>
          </a:prstGeom>
        </p:spPr>
      </p:pic>
      <p:cxnSp>
        <p:nvCxnSpPr>
          <p:cNvPr id="9" name="Rechte verbindingslijn met pijl 8"/>
          <p:cNvCxnSpPr/>
          <p:nvPr/>
        </p:nvCxnSpPr>
        <p:spPr bwMode="auto">
          <a:xfrm flipV="1">
            <a:off x="1907704" y="4366026"/>
            <a:ext cx="504056" cy="792088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7244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Where to validate or sanitise?</a:t>
            </a:r>
            <a:endParaRPr lang="en-GB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19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17440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Recall: input attacks</a:t>
            </a:r>
            <a:endParaRPr lang="en-GB" altLang="en-US" dirty="0" smtClean="0"/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EF6ECECB-7A1A-4B54-B508-939C5DAF405F}" type="slidenum">
              <a:rPr lang="en-GB" altLang="nl-NL" smtClean="0"/>
              <a:pPr/>
              <a:t>2</a:t>
            </a:fld>
            <a:endParaRPr lang="en-GB" altLang="nl-NL" smtClean="0"/>
          </a:p>
        </p:txBody>
      </p:sp>
      <p:sp>
        <p:nvSpPr>
          <p:cNvPr id="16388" name="TextBox 29"/>
          <p:cNvSpPr txBox="1">
            <a:spLocks noChangeArrowheads="1"/>
          </p:cNvSpPr>
          <p:nvPr/>
        </p:nvSpPr>
        <p:spPr bwMode="auto">
          <a:xfrm>
            <a:off x="5251288" y="3675922"/>
            <a:ext cx="3254399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814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(</a:t>
            </a:r>
            <a:r>
              <a:rPr lang="en-US" altLang="en-US" sz="2177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abuse of) a feature </a:t>
            </a:r>
            <a:r>
              <a:rPr lang="en-US" altLang="en-US" sz="2177" dirty="0" smtClean="0">
                <a:solidFill>
                  <a:schemeClr val="accent2"/>
                </a:solidFill>
                <a:latin typeface="Arial Rounded MT Bold" panose="020F0704030504030204" pitchFamily="34" charset="0"/>
              </a:rPr>
              <a:t>?</a:t>
            </a:r>
            <a:endParaRPr lang="en-US" altLang="en-US" sz="2177" dirty="0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16390" name="Groep 6"/>
          <p:cNvGrpSpPr>
            <a:grpSpLocks/>
          </p:cNvGrpSpPr>
          <p:nvPr/>
        </p:nvGrpSpPr>
        <p:grpSpPr bwMode="auto">
          <a:xfrm>
            <a:off x="922648" y="3936990"/>
            <a:ext cx="6845760" cy="1555201"/>
            <a:chOff x="1184621" y="4348378"/>
            <a:chExt cx="7546827" cy="1714328"/>
          </a:xfrm>
        </p:grpSpPr>
        <p:sp>
          <p:nvSpPr>
            <p:cNvPr id="32" name="Afgeronde rechthoek 31"/>
            <p:cNvSpPr/>
            <p:nvPr/>
          </p:nvSpPr>
          <p:spPr bwMode="auto">
            <a:xfrm>
              <a:off x="7026506" y="4618226"/>
              <a:ext cx="1704942" cy="1444480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n-GB" sz="1814" dirty="0">
                  <a:solidFill>
                    <a:schemeClr val="tx1"/>
                  </a:solidFill>
                  <a:latin typeface="+mj-lt"/>
                </a:rPr>
                <a:t>back-end service</a:t>
              </a:r>
            </a:p>
          </p:txBody>
        </p:sp>
        <p:sp>
          <p:nvSpPr>
            <p:cNvPr id="34" name="Explosie 2 33"/>
            <p:cNvSpPr/>
            <p:nvPr/>
          </p:nvSpPr>
          <p:spPr bwMode="auto">
            <a:xfrm>
              <a:off x="6594715" y="5202367"/>
              <a:ext cx="1217588" cy="630174"/>
            </a:xfrm>
            <a:prstGeom prst="irregularSeal2">
              <a:avLst/>
            </a:prstGeom>
            <a:solidFill>
              <a:srgbClr val="FF66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35" name="Right Arrow 34"/>
            <p:cNvSpPr/>
            <p:nvPr/>
          </p:nvSpPr>
          <p:spPr>
            <a:xfrm>
              <a:off x="5816855" y="5357926"/>
              <a:ext cx="1133453" cy="42540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/>
            </a:p>
          </p:txBody>
        </p:sp>
        <p:pic>
          <p:nvPicPr>
            <p:cNvPr id="16404" name="Picture 2" descr="C:\Users\erikpoll\Desktop\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4621" y="4760682"/>
              <a:ext cx="973850" cy="9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ight Arrow 28"/>
            <p:cNvSpPr/>
            <p:nvPr/>
          </p:nvSpPr>
          <p:spPr>
            <a:xfrm>
              <a:off x="2437133" y="4973790"/>
              <a:ext cx="1077892" cy="288896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/>
            </a:p>
          </p:txBody>
        </p:sp>
        <p:sp>
          <p:nvSpPr>
            <p:cNvPr id="16406" name="TextBox 36"/>
            <p:cNvSpPr txBox="1">
              <a:spLocks noChangeArrowheads="1"/>
            </p:cNvSpPr>
            <p:nvPr/>
          </p:nvSpPr>
          <p:spPr bwMode="auto">
            <a:xfrm>
              <a:off x="2117675" y="4348378"/>
              <a:ext cx="1672928" cy="717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14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malicious</a:t>
              </a:r>
            </a:p>
            <a:p>
              <a:pPr algn="ctr"/>
              <a:r>
                <a:rPr lang="en-US" altLang="en-US" sz="1814">
                  <a:solidFill>
                    <a:srgbClr val="FF0000"/>
                  </a:solidFill>
                  <a:latin typeface="Pieces NFI" panose="02000000000000000000" pitchFamily="2" charset="0"/>
                </a:rPr>
                <a:t>input</a:t>
              </a:r>
              <a:endParaRPr lang="en-GB" altLang="en-US" sz="1814">
                <a:solidFill>
                  <a:srgbClr val="FF0000"/>
                </a:solidFill>
                <a:latin typeface="Pieces NFI" panose="02000000000000000000" pitchFamily="2" charset="0"/>
              </a:endParaRPr>
            </a:p>
          </p:txBody>
        </p:sp>
        <p:sp>
          <p:nvSpPr>
            <p:cNvPr id="26" name="Rechthoek 25"/>
            <p:cNvSpPr/>
            <p:nvPr/>
          </p:nvSpPr>
          <p:spPr bwMode="auto">
            <a:xfrm>
              <a:off x="6088312" y="5478564"/>
              <a:ext cx="157160" cy="17778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27" name="Rechthoek 26"/>
            <p:cNvSpPr/>
            <p:nvPr/>
          </p:nvSpPr>
          <p:spPr bwMode="auto">
            <a:xfrm>
              <a:off x="6313732" y="5478564"/>
              <a:ext cx="158747" cy="17778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31" name="Afgeronde rechthoek 30"/>
            <p:cNvSpPr/>
            <p:nvPr/>
          </p:nvSpPr>
          <p:spPr bwMode="auto">
            <a:xfrm>
              <a:off x="3942054" y="4591241"/>
              <a:ext cx="1704942" cy="1444480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n-GB" sz="1814" dirty="0">
                  <a:solidFill>
                    <a:schemeClr val="tx1"/>
                  </a:solidFill>
                  <a:latin typeface="+mj-lt"/>
                </a:rPr>
                <a:t>application</a:t>
              </a:r>
              <a:endParaRPr lang="en-GB" sz="2177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6391" name="Groep 2"/>
          <p:cNvGrpSpPr>
            <a:grpSpLocks/>
          </p:cNvGrpSpPr>
          <p:nvPr/>
        </p:nvGrpSpPr>
        <p:grpSpPr bwMode="auto">
          <a:xfrm>
            <a:off x="1043608" y="1187200"/>
            <a:ext cx="5512320" cy="1671840"/>
            <a:chOff x="1198642" y="1031314"/>
            <a:chExt cx="6076764" cy="1843643"/>
          </a:xfrm>
        </p:grpSpPr>
        <p:sp>
          <p:nvSpPr>
            <p:cNvPr id="5" name="Afgeronde rechthoek 4"/>
            <p:cNvSpPr/>
            <p:nvPr/>
          </p:nvSpPr>
          <p:spPr bwMode="auto">
            <a:xfrm>
              <a:off x="3978269" y="1431485"/>
              <a:ext cx="1720797" cy="1443472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>
                <a:lnSpc>
                  <a:spcPct val="116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n-GB" sz="1814" dirty="0">
                  <a:solidFill>
                    <a:schemeClr val="tx1"/>
                  </a:solidFill>
                  <a:latin typeface="+mj-lt"/>
                </a:rPr>
                <a:t>application</a:t>
              </a:r>
              <a:endParaRPr lang="en-GB" sz="2177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6395" name="Picture 2" descr="C:\Users\erikpoll\Desktop\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8642" y="1575184"/>
              <a:ext cx="973850" cy="9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Right Arrow 28"/>
            <p:cNvSpPr/>
            <p:nvPr/>
          </p:nvSpPr>
          <p:spPr>
            <a:xfrm>
              <a:off x="2544801" y="2042856"/>
              <a:ext cx="1077879" cy="28901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/>
            </a:p>
          </p:txBody>
        </p:sp>
        <p:sp>
          <p:nvSpPr>
            <p:cNvPr id="16397" name="TextBox 36"/>
            <p:cNvSpPr txBox="1">
              <a:spLocks noChangeArrowheads="1"/>
            </p:cNvSpPr>
            <p:nvPr/>
          </p:nvSpPr>
          <p:spPr bwMode="auto">
            <a:xfrm>
              <a:off x="2238575" y="1385624"/>
              <a:ext cx="1672928" cy="717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814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malicious</a:t>
              </a:r>
            </a:p>
            <a:p>
              <a:pPr algn="ctr"/>
              <a:r>
                <a:rPr lang="en-US" altLang="en-US" sz="1814">
                  <a:solidFill>
                    <a:srgbClr val="FF0000"/>
                  </a:solidFill>
                  <a:latin typeface="Pieces NFI" panose="02000000000000000000" pitchFamily="2" charset="0"/>
                </a:rPr>
                <a:t>input</a:t>
              </a:r>
              <a:endParaRPr lang="en-GB" altLang="en-US" sz="1814">
                <a:solidFill>
                  <a:srgbClr val="FF0000"/>
                </a:solidFill>
                <a:latin typeface="Pieces NFI" panose="02000000000000000000" pitchFamily="2" charset="0"/>
              </a:endParaRPr>
            </a:p>
          </p:txBody>
        </p:sp>
        <p:sp>
          <p:nvSpPr>
            <p:cNvPr id="16398" name="TextBox 29"/>
            <p:cNvSpPr txBox="1">
              <a:spLocks noChangeArrowheads="1"/>
            </p:cNvSpPr>
            <p:nvPr/>
          </p:nvSpPr>
          <p:spPr bwMode="auto">
            <a:xfrm>
              <a:off x="5949505" y="1031314"/>
              <a:ext cx="1325901" cy="47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177" dirty="0">
                  <a:solidFill>
                    <a:schemeClr val="accent2"/>
                  </a:solidFill>
                  <a:latin typeface="Arial Rounded MT Bold" panose="020F0704030504030204" pitchFamily="34" charset="0"/>
                </a:rPr>
                <a:t>a bug !</a:t>
              </a:r>
              <a:endParaRPr lang="en-GB" altLang="en-US" sz="2177" dirty="0">
                <a:solidFill>
                  <a:schemeClr val="accent2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4" name="Explosie 2 3"/>
            <p:cNvSpPr/>
            <p:nvPr/>
          </p:nvSpPr>
          <p:spPr bwMode="auto">
            <a:xfrm>
              <a:off x="4619599" y="2147663"/>
              <a:ext cx="1217576" cy="628840"/>
            </a:xfrm>
            <a:prstGeom prst="irregularSeal2">
              <a:avLst/>
            </a:prstGeom>
            <a:solidFill>
              <a:srgbClr val="FF66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20" name="Curved Down Arrow 19"/>
            <p:cNvSpPr/>
            <p:nvPr/>
          </p:nvSpPr>
          <p:spPr>
            <a:xfrm>
              <a:off x="4503716" y="1901526"/>
              <a:ext cx="869923" cy="536737"/>
            </a:xfrm>
            <a:prstGeom prst="curvedDownArrow">
              <a:avLst>
                <a:gd name="adj1" fmla="val 25000"/>
                <a:gd name="adj2" fmla="val 67231"/>
                <a:gd name="adj3" fmla="val 27442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177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jdelijke aanduiding voor datum 1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Erik Poll</a:t>
            </a:r>
          </a:p>
        </p:txBody>
      </p:sp>
    </p:spTree>
    <p:extLst>
      <p:ext uri="{BB962C8B-B14F-4D97-AF65-F5344CB8AC3E}">
        <p14:creationId xmlns:p14="http://schemas.microsoft.com/office/powerpoint/2010/main" val="120117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Client- vs Server-side validation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</a:t>
            </a:r>
            <a:r>
              <a:rPr lang="nl-NL" dirty="0" smtClean="0"/>
              <a:t>alidation can be done </a:t>
            </a:r>
            <a:r>
              <a:rPr lang="nl-NL" dirty="0" smtClean="0">
                <a:solidFill>
                  <a:schemeClr val="accent2"/>
                </a:solidFill>
              </a:rPr>
              <a:t>client-side</a:t>
            </a:r>
            <a:r>
              <a:rPr lang="nl-NL" dirty="0" smtClean="0"/>
              <a:t> or </a:t>
            </a:r>
            <a:r>
              <a:rPr lang="nl-NL" dirty="0" smtClean="0">
                <a:solidFill>
                  <a:schemeClr val="accent2"/>
                </a:solidFill>
              </a:rPr>
              <a:t>server-side</a:t>
            </a:r>
          </a:p>
          <a:p>
            <a:r>
              <a:rPr lang="nl-NL" sz="1800" dirty="0" smtClean="0"/>
              <a:t>Eg, for web, in the web-browser or the web-server</a:t>
            </a:r>
          </a:p>
          <a:p>
            <a:pPr marL="0" indent="0">
              <a:buNone/>
            </a:pPr>
            <a:r>
              <a:rPr lang="nl-NL" i="1" dirty="0" smtClean="0"/>
              <a:t>Which is best?  Do </a:t>
            </a:r>
            <a:r>
              <a:rPr lang="nl-NL" i="1" dirty="0" err="1" smtClean="0"/>
              <a:t>both</a:t>
            </a:r>
            <a:r>
              <a:rPr lang="nl-NL" i="1" dirty="0" smtClean="0"/>
              <a:t> of </a:t>
            </a:r>
            <a:r>
              <a:rPr lang="nl-NL" i="1" dirty="0" err="1" smtClean="0"/>
              <a:t>them</a:t>
            </a:r>
            <a:r>
              <a:rPr lang="nl-NL" i="1" dirty="0" smtClean="0"/>
              <a:t> even make sense?</a:t>
            </a:r>
          </a:p>
          <a:p>
            <a:pPr marL="0" indent="0">
              <a:buNone/>
            </a:pPr>
            <a:r>
              <a:rPr lang="nl-NL" i="1" dirty="0" smtClean="0">
                <a:solidFill>
                  <a:schemeClr val="accent2"/>
                </a:solidFill>
              </a:rPr>
              <a:t>Think about your attacker model! </a:t>
            </a:r>
          </a:p>
          <a:p>
            <a:r>
              <a:rPr lang="nl-NL" sz="1800" dirty="0" smtClean="0">
                <a:solidFill>
                  <a:schemeClr val="tx1"/>
                </a:solidFill>
              </a:rPr>
              <a:t>Typically, security-critical checks must be </a:t>
            </a:r>
            <a:r>
              <a:rPr lang="nl-NL" sz="1800" dirty="0" err="1" smtClean="0">
                <a:solidFill>
                  <a:schemeClr val="tx1"/>
                </a:solidFill>
              </a:rPr>
              <a:t>done</a:t>
            </a:r>
            <a:r>
              <a:rPr lang="nl-NL" sz="1800" dirty="0" smtClean="0">
                <a:solidFill>
                  <a:schemeClr val="tx1"/>
                </a:solidFill>
              </a:rPr>
              <a:t> server-side</a:t>
            </a:r>
          </a:p>
          <a:p>
            <a:pPr marL="342900" lvl="1" indent="-342900">
              <a:buFont typeface="Times New Roman" pitchFamily="18" charset="0"/>
              <a:buChar char="•"/>
            </a:pPr>
            <a:r>
              <a:rPr lang="nl-NL" sz="1800" dirty="0"/>
              <a:t>C</a:t>
            </a:r>
            <a:r>
              <a:rPr lang="nl-NL" sz="1800" dirty="0" smtClean="0"/>
              <a:t>lient-side </a:t>
            </a:r>
            <a:r>
              <a:rPr lang="nl-NL" sz="1800" dirty="0"/>
              <a:t>checks </a:t>
            </a:r>
            <a:r>
              <a:rPr lang="nl-NL" sz="1800" dirty="0" err="1" smtClean="0"/>
              <a:t>assume</a:t>
            </a:r>
            <a:r>
              <a:rPr lang="nl-NL" sz="1800" dirty="0" smtClean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client</a:t>
            </a:r>
            <a:r>
              <a:rPr lang="nl-NL" sz="1800" dirty="0"/>
              <a:t> is </a:t>
            </a:r>
            <a:r>
              <a:rPr lang="nl-NL" sz="1800" dirty="0" err="1" smtClean="0"/>
              <a:t>victim</a:t>
            </a:r>
            <a:r>
              <a:rPr lang="nl-NL" sz="1800" dirty="0"/>
              <a:t>, </a:t>
            </a:r>
            <a:r>
              <a:rPr lang="nl-NL" sz="1800" dirty="0" err="1"/>
              <a:t>not</a:t>
            </a:r>
            <a:r>
              <a:rPr lang="nl-NL" sz="1800" dirty="0"/>
              <a:t> </a:t>
            </a:r>
            <a:r>
              <a:rPr lang="nl-NL" sz="1800" dirty="0" err="1" smtClean="0"/>
              <a:t>attacker</a:t>
            </a:r>
            <a:endParaRPr lang="nl-NL" sz="1800" dirty="0" smtClean="0">
              <a:solidFill>
                <a:schemeClr val="tx1"/>
              </a:solidFill>
            </a:endParaRPr>
          </a:p>
          <a:p>
            <a:r>
              <a:rPr lang="nl-NL" sz="1800" dirty="0" err="1" smtClean="0">
                <a:solidFill>
                  <a:schemeClr val="tx1"/>
                </a:solidFill>
              </a:rPr>
              <a:t>Some</a:t>
            </a:r>
            <a:r>
              <a:rPr lang="nl-NL" sz="1800" dirty="0" smtClean="0">
                <a:solidFill>
                  <a:schemeClr val="tx1"/>
                </a:solidFill>
              </a:rPr>
              <a:t> input </a:t>
            </a:r>
            <a:r>
              <a:rPr lang="nl-NL" sz="1800" dirty="0" err="1" smtClean="0">
                <a:solidFill>
                  <a:schemeClr val="tx1"/>
                </a:solidFill>
              </a:rPr>
              <a:t>validation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can</a:t>
            </a:r>
            <a:r>
              <a:rPr lang="nl-NL" sz="1800" dirty="0" smtClean="0">
                <a:solidFill>
                  <a:schemeClr val="tx1"/>
                </a:solidFill>
              </a:rPr>
              <a:t>  or </a:t>
            </a:r>
            <a:r>
              <a:rPr lang="nl-NL" sz="1800" i="1" dirty="0" smtClean="0">
                <a:solidFill>
                  <a:schemeClr val="tx1"/>
                </a:solidFill>
              </a:rPr>
              <a:t>must</a:t>
            </a:r>
            <a:r>
              <a:rPr lang="nl-NL" sz="1800" dirty="0" smtClean="0">
                <a:solidFill>
                  <a:schemeClr val="tx1"/>
                </a:solidFill>
              </a:rPr>
              <a:t>  </a:t>
            </a:r>
            <a:r>
              <a:rPr lang="nl-NL" sz="1800" dirty="0" err="1" smtClean="0">
                <a:solidFill>
                  <a:schemeClr val="tx1"/>
                </a:solidFill>
              </a:rPr>
              <a:t>be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done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client</a:t>
            </a:r>
            <a:r>
              <a:rPr lang="nl-NL" sz="1800" dirty="0" smtClean="0">
                <a:solidFill>
                  <a:schemeClr val="tx1"/>
                </a:solidFill>
              </a:rPr>
              <a:t>-side, eg</a:t>
            </a:r>
          </a:p>
          <a:p>
            <a:pPr lvl="1">
              <a:lnSpc>
                <a:spcPct val="100000"/>
              </a:lnSpc>
            </a:pPr>
            <a:r>
              <a:rPr lang="nl-NL" sz="1800" dirty="0" smtClean="0"/>
              <a:t>spotting Javascript inside a URL that a user clicks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800" b="1" dirty="0" smtClean="0">
                <a:latin typeface="Arial Narrow" pitchFamily="34" charset="0"/>
              </a:rPr>
              <a:t>            http</a:t>
            </a:r>
            <a:r>
              <a:rPr lang="en-GB" sz="1800" b="1" dirty="0">
                <a:latin typeface="Arial Narrow" pitchFamily="34" charset="0"/>
              </a:rPr>
              <a:t>://</a:t>
            </a:r>
            <a:r>
              <a:rPr lang="en-GB" sz="1800" b="1" dirty="0" smtClean="0">
                <a:latin typeface="Arial Narrow" pitchFamily="34" charset="0"/>
              </a:rPr>
              <a:t>bank.com/</a:t>
            </a:r>
            <a:r>
              <a:rPr lang="en-GB" sz="1800" b="1" dirty="0" err="1" smtClean="0">
                <a:latin typeface="Arial Narrow" pitchFamily="34" charset="0"/>
              </a:rPr>
              <a:t>pay.html</a:t>
            </a:r>
            <a:r>
              <a:rPr lang="en-GB" sz="1800" b="1" dirty="0" err="1">
                <a:solidFill>
                  <a:srgbClr val="FF0000"/>
                </a:solidFill>
                <a:latin typeface="Arial Narrow" pitchFamily="34" charset="0"/>
              </a:rPr>
              <a:t>?</a:t>
            </a:r>
            <a:r>
              <a:rPr lang="en-GB" sz="1800" b="1" dirty="0" err="1" smtClean="0">
                <a:solidFill>
                  <a:srgbClr val="339933"/>
                </a:solidFill>
                <a:latin typeface="Arial Narrow" pitchFamily="34" charset="0"/>
              </a:rPr>
              <a:t>name</a:t>
            </a:r>
            <a:r>
              <a:rPr lang="en-GB" sz="1800" b="1" dirty="0" smtClean="0">
                <a:solidFill>
                  <a:srgbClr val="339933"/>
                </a:solidFill>
                <a:latin typeface="Arial Narrow" pitchFamily="34" charset="0"/>
              </a:rPr>
              <a:t>=&lt;script&gt;.....&lt;/script&gt;</a:t>
            </a:r>
            <a:endParaRPr lang="nl-NL" sz="1800" dirty="0" smtClean="0">
              <a:solidFill>
                <a:srgbClr val="339933"/>
              </a:solidFill>
            </a:endParaRPr>
          </a:p>
          <a:p>
            <a:pPr lvl="1">
              <a:lnSpc>
                <a:spcPct val="100000"/>
              </a:lnSpc>
            </a:pPr>
            <a:r>
              <a:rPr lang="nl-NL" sz="1800" dirty="0" smtClean="0"/>
              <a:t>in </a:t>
            </a:r>
            <a:r>
              <a:rPr lang="nl-NL" sz="1800" dirty="0" err="1" smtClean="0"/>
              <a:t>some</a:t>
            </a:r>
            <a:r>
              <a:rPr lang="nl-NL" sz="1800" dirty="0" smtClean="0"/>
              <a:t> DOM-based XSS attacks, with URLs of the form  </a:t>
            </a:r>
            <a:r>
              <a:rPr lang="en-GB" sz="1800" b="1" dirty="0" smtClean="0">
                <a:latin typeface="Arial Narrow" pitchFamily="34" charset="0"/>
              </a:rPr>
              <a:t>     </a:t>
            </a:r>
          </a:p>
          <a:p>
            <a:pPr marL="857250" lvl="2" indent="0">
              <a:lnSpc>
                <a:spcPct val="100000"/>
              </a:lnSpc>
              <a:buNone/>
            </a:pPr>
            <a:r>
              <a:rPr lang="en-GB" sz="1800" b="1" dirty="0" smtClean="0">
                <a:latin typeface="Arial Narrow" pitchFamily="34" charset="0"/>
              </a:rPr>
              <a:t>       http</a:t>
            </a:r>
            <a:r>
              <a:rPr lang="en-GB" sz="1800" b="1" dirty="0">
                <a:latin typeface="Arial Narrow" pitchFamily="34" charset="0"/>
              </a:rPr>
              <a:t>://</a:t>
            </a:r>
            <a:r>
              <a:rPr lang="en-GB" sz="1800" b="1" dirty="0" smtClean="0">
                <a:latin typeface="Arial Narrow" pitchFamily="34" charset="0"/>
              </a:rPr>
              <a:t>bank.com/</a:t>
            </a:r>
            <a:r>
              <a:rPr lang="en-GB" sz="1800" b="1" dirty="0" err="1" smtClean="0">
                <a:latin typeface="Arial Narrow" pitchFamily="34" charset="0"/>
              </a:rPr>
              <a:t>pay.html</a:t>
            </a:r>
            <a:r>
              <a:rPr lang="en-GB" sz="1800" b="1" dirty="0" err="1" smtClean="0">
                <a:solidFill>
                  <a:srgbClr val="FF0000"/>
                </a:solidFill>
                <a:latin typeface="Arial Narrow" pitchFamily="34" charset="0"/>
              </a:rPr>
              <a:t>#</a:t>
            </a:r>
            <a:r>
              <a:rPr lang="en-GB" sz="1800" b="1" dirty="0" err="1" smtClean="0">
                <a:solidFill>
                  <a:srgbClr val="339933"/>
                </a:solidFill>
                <a:latin typeface="Arial Narrow" pitchFamily="34" charset="0"/>
              </a:rPr>
              <a:t>name</a:t>
            </a:r>
            <a:r>
              <a:rPr lang="en-GB" sz="1800" b="1" dirty="0" smtClean="0">
                <a:solidFill>
                  <a:srgbClr val="339933"/>
                </a:solidFill>
                <a:latin typeface="Arial Narrow" pitchFamily="34" charset="0"/>
              </a:rPr>
              <a:t>=&lt;script&gt;.....&lt;/script&gt;</a:t>
            </a:r>
            <a:r>
              <a:rPr lang="nl-NL" sz="1800" dirty="0" smtClean="0"/>
              <a:t>                                      </a:t>
            </a:r>
          </a:p>
          <a:p>
            <a:pPr marL="857250" lvl="2" indent="0">
              <a:lnSpc>
                <a:spcPct val="100000"/>
              </a:lnSpc>
              <a:buNone/>
            </a:pPr>
            <a:r>
              <a:rPr lang="nl-NL" sz="1800" dirty="0" err="1" smtClean="0"/>
              <a:t>the</a:t>
            </a:r>
            <a:r>
              <a:rPr lang="nl-NL" sz="1800" dirty="0" smtClean="0"/>
              <a:t> malicious payload stays on the client-side,                                               so this can only be prevented </a:t>
            </a:r>
            <a:r>
              <a:rPr lang="nl-NL" sz="1800" dirty="0" err="1" smtClean="0"/>
              <a:t>client</a:t>
            </a:r>
            <a:r>
              <a:rPr lang="nl-NL" sz="1800" dirty="0" smtClean="0"/>
              <a:t> side</a:t>
            </a:r>
          </a:p>
          <a:p>
            <a:pPr lvl="2"/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20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649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/>
          <p:cNvSpPr/>
          <p:nvPr/>
        </p:nvSpPr>
        <p:spPr bwMode="auto">
          <a:xfrm>
            <a:off x="5072063" y="3286125"/>
            <a:ext cx="2428875" cy="785813"/>
          </a:xfrm>
          <a:prstGeom prst="trapezoid">
            <a:avLst>
              <a:gd name="adj" fmla="val 124016"/>
            </a:avLst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38" name="Trapezoid 37"/>
          <p:cNvSpPr/>
          <p:nvPr/>
        </p:nvSpPr>
        <p:spPr bwMode="auto">
          <a:xfrm flipV="1">
            <a:off x="5072063" y="2286000"/>
            <a:ext cx="2428875" cy="714375"/>
          </a:xfrm>
          <a:prstGeom prst="trapezoid">
            <a:avLst>
              <a:gd name="adj" fmla="val 137001"/>
            </a:avLst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dirty="0">
              <a:solidFill>
                <a:srgbClr val="FFFF00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38244" name="Rectangle 38"/>
          <p:cNvSpPr>
            <a:spLocks noChangeArrowheads="1"/>
          </p:cNvSpPr>
          <p:nvPr/>
        </p:nvSpPr>
        <p:spPr bwMode="auto">
          <a:xfrm>
            <a:off x="5072063" y="4071938"/>
            <a:ext cx="2357437" cy="914400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382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/>
              <a:t>D</a:t>
            </a:r>
            <a:r>
              <a:rPr lang="en-US" altLang="nl-NL" dirty="0" smtClean="0"/>
              <a:t>oing validation right: at </a:t>
            </a:r>
            <a:r>
              <a:rPr lang="en-US" altLang="nl-NL" i="1" dirty="0" smtClean="0"/>
              <a:t>choke points</a:t>
            </a:r>
            <a:endParaRPr lang="en-GB" altLang="nl-NL" i="1" dirty="0" smtClean="0"/>
          </a:p>
        </p:txBody>
      </p:sp>
      <p:sp>
        <p:nvSpPr>
          <p:cNvPr id="138264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None/>
            </a:pPr>
            <a:fld id="{D80A9371-C1C0-4B78-97E5-95D17491F7DD}" type="slidenum">
              <a:rPr lang="en-GB" altLang="nl-NL" sz="1400" smtClean="0">
                <a:latin typeface="Arial Rounded MT Bold" panose="020F070403050403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21</a:t>
            </a:fld>
            <a:endParaRPr lang="en-GB" altLang="nl-NL" sz="1400" dirty="0" smtClean="0">
              <a:latin typeface="Arial Rounded MT Bold" panose="020F0704030504030204" pitchFamily="34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1285875" y="1500188"/>
            <a:ext cx="2000250" cy="500062"/>
          </a:xfrm>
          <a:prstGeom prst="downArrow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input</a:t>
            </a:r>
            <a:endParaRPr lang="en-GB" sz="1600" dirty="0">
              <a:solidFill>
                <a:schemeClr val="tx2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43000" y="2214563"/>
            <a:ext cx="2357438" cy="278606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dirty="0">
              <a:latin typeface="Arial Rounded MT Bold" panose="020F0704030504030204" pitchFamily="34" charset="0"/>
              <a:cs typeface="Times New Roman" pitchFamily="16" charset="0"/>
            </a:endParaRP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dirty="0">
              <a:latin typeface="Arial Rounded MT Bold" panose="020F0704030504030204" pitchFamily="34" charset="0"/>
              <a:cs typeface="Times New Roman" pitchFamily="16" charset="0"/>
            </a:endParaRP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    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    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38248" name="Rectangle 11"/>
          <p:cNvSpPr>
            <a:spLocks noChangeArrowheads="1"/>
          </p:cNvSpPr>
          <p:nvPr/>
        </p:nvSpPr>
        <p:spPr bwMode="auto">
          <a:xfrm>
            <a:off x="1258888" y="3068638"/>
            <a:ext cx="573087" cy="288925"/>
          </a:xfrm>
          <a:prstGeom prst="rect">
            <a:avLst/>
          </a:prstGeom>
          <a:solidFill>
            <a:srgbClr val="3399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38249" name="Rectangle 12"/>
          <p:cNvSpPr>
            <a:spLocks noChangeArrowheads="1"/>
          </p:cNvSpPr>
          <p:nvPr/>
        </p:nvSpPr>
        <p:spPr bwMode="auto">
          <a:xfrm>
            <a:off x="6072188" y="3000375"/>
            <a:ext cx="428625" cy="285750"/>
          </a:xfrm>
          <a:prstGeom prst="rect">
            <a:avLst/>
          </a:prstGeom>
          <a:solidFill>
            <a:srgbClr val="3399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5357813" y="1571625"/>
            <a:ext cx="2000250" cy="500063"/>
          </a:xfrm>
          <a:prstGeom prst="downArrow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input</a:t>
            </a:r>
            <a:endParaRPr lang="en-GB" sz="1600" dirty="0">
              <a:solidFill>
                <a:schemeClr val="tx2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75463" y="2852738"/>
            <a:ext cx="1627240" cy="9510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choke point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</a:t>
            </a:r>
            <a:endParaRPr lang="en-US" sz="2000" dirty="0">
              <a:solidFill>
                <a:srgbClr val="006600"/>
              </a:solidFill>
              <a:latin typeface="Arial Rounded MT Bold" panose="020F0704030504030204" pitchFamily="34" charset="0"/>
            </a:endParaRP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rgbClr val="006600"/>
                </a:solidFill>
                <a:latin typeface="Arial Rounded MT Bold" panose="020F0704030504030204" pitchFamily="34" charset="0"/>
              </a:rPr>
              <a:t>validation</a:t>
            </a:r>
            <a:endParaRPr lang="en-GB" sz="2000" dirty="0">
              <a:solidFill>
                <a:srgbClr val="0066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8252" name="Freeform 19"/>
          <p:cNvSpPr>
            <a:spLocks noChangeArrowheads="1"/>
          </p:cNvSpPr>
          <p:nvPr/>
        </p:nvSpPr>
        <p:spPr bwMode="auto">
          <a:xfrm>
            <a:off x="5764213" y="2146300"/>
            <a:ext cx="523875" cy="3068638"/>
          </a:xfrm>
          <a:custGeom>
            <a:avLst/>
            <a:gdLst>
              <a:gd name="T0" fmla="*/ 0 w 523461"/>
              <a:gd name="T1" fmla="*/ 0 h 2637183"/>
              <a:gd name="T2" fmla="*/ 134738 w 523461"/>
              <a:gd name="T3" fmla="*/ 10401317 h 2637183"/>
              <a:gd name="T4" fmla="*/ 444642 w 523461"/>
              <a:gd name="T5" fmla="*/ 18202322 h 2637183"/>
              <a:gd name="T6" fmla="*/ 485065 w 523461"/>
              <a:gd name="T7" fmla="*/ 33061328 h 2637183"/>
              <a:gd name="T8" fmla="*/ 161688 w 523461"/>
              <a:gd name="T9" fmla="*/ 54235394 h 2637183"/>
              <a:gd name="T10" fmla="*/ 390747 w 523461"/>
              <a:gd name="T11" fmla="*/ 73923670 h 26371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3461"/>
              <a:gd name="T19" fmla="*/ 0 h 2637183"/>
              <a:gd name="T20" fmla="*/ 523461 w 523461"/>
              <a:gd name="T21" fmla="*/ 2637183 h 263718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3461" h="2637183">
                <a:moveTo>
                  <a:pt x="0" y="0"/>
                </a:moveTo>
                <a:cubicBezTo>
                  <a:pt x="29817" y="131417"/>
                  <a:pt x="59634" y="262835"/>
                  <a:pt x="132521" y="371061"/>
                </a:cubicBezTo>
                <a:cubicBezTo>
                  <a:pt x="205408" y="479287"/>
                  <a:pt x="379895" y="514627"/>
                  <a:pt x="437321" y="649357"/>
                </a:cubicBezTo>
                <a:cubicBezTo>
                  <a:pt x="494747" y="784087"/>
                  <a:pt x="523461" y="965200"/>
                  <a:pt x="477078" y="1179444"/>
                </a:cubicBezTo>
                <a:cubicBezTo>
                  <a:pt x="430695" y="1393688"/>
                  <a:pt x="174487" y="1691862"/>
                  <a:pt x="159026" y="1934818"/>
                </a:cubicBezTo>
                <a:cubicBezTo>
                  <a:pt x="143565" y="2177774"/>
                  <a:pt x="263939" y="2407478"/>
                  <a:pt x="384313" y="2637183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138253" name="Rectangle 20"/>
          <p:cNvSpPr>
            <a:spLocks noChangeArrowheads="1"/>
          </p:cNvSpPr>
          <p:nvPr/>
        </p:nvSpPr>
        <p:spPr bwMode="auto">
          <a:xfrm>
            <a:off x="2195513" y="3357563"/>
            <a:ext cx="500062" cy="285750"/>
          </a:xfrm>
          <a:prstGeom prst="rect">
            <a:avLst/>
          </a:prstGeom>
          <a:solidFill>
            <a:srgbClr val="3399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38254" name="Rectangle 21"/>
          <p:cNvSpPr>
            <a:spLocks noChangeArrowheads="1"/>
          </p:cNvSpPr>
          <p:nvPr/>
        </p:nvSpPr>
        <p:spPr bwMode="auto">
          <a:xfrm>
            <a:off x="1116013" y="4437063"/>
            <a:ext cx="500062" cy="285750"/>
          </a:xfrm>
          <a:prstGeom prst="rect">
            <a:avLst/>
          </a:prstGeom>
          <a:solidFill>
            <a:srgbClr val="3399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38255" name="Rectangle 22"/>
          <p:cNvSpPr>
            <a:spLocks noChangeArrowheads="1"/>
          </p:cNvSpPr>
          <p:nvPr/>
        </p:nvSpPr>
        <p:spPr bwMode="auto">
          <a:xfrm>
            <a:off x="2916238" y="2420938"/>
            <a:ext cx="500062" cy="285750"/>
          </a:xfrm>
          <a:prstGeom prst="rect">
            <a:avLst/>
          </a:prstGeom>
          <a:solidFill>
            <a:srgbClr val="3399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 dirty="0">
              <a:latin typeface="Arial Rounded MT Bold" panose="020F0704030504030204" pitchFamily="34" charset="0"/>
            </a:endParaRPr>
          </a:p>
        </p:txBody>
      </p:sp>
      <p:sp>
        <p:nvSpPr>
          <p:cNvPr id="138256" name="Freeform 26"/>
          <p:cNvSpPr>
            <a:spLocks noChangeArrowheads="1"/>
          </p:cNvSpPr>
          <p:nvPr/>
        </p:nvSpPr>
        <p:spPr bwMode="auto">
          <a:xfrm>
            <a:off x="1474788" y="2106613"/>
            <a:ext cx="657225" cy="3035300"/>
          </a:xfrm>
          <a:custGeom>
            <a:avLst/>
            <a:gdLst>
              <a:gd name="T0" fmla="*/ 422870 w 655983"/>
              <a:gd name="T1" fmla="*/ 0 h 3034747"/>
              <a:gd name="T2" fmla="*/ 643496 w 655983"/>
              <a:gd name="T3" fmla="*/ 478905 h 3034747"/>
              <a:gd name="T4" fmla="*/ 188452 w 655983"/>
              <a:gd name="T5" fmla="*/ 1064248 h 3034747"/>
              <a:gd name="T6" fmla="*/ 78139 w 655983"/>
              <a:gd name="T7" fmla="*/ 1862424 h 3034747"/>
              <a:gd name="T8" fmla="*/ 657285 w 655983"/>
              <a:gd name="T9" fmla="*/ 2274814 h 3034747"/>
              <a:gd name="T10" fmla="*/ 216031 w 655983"/>
              <a:gd name="T11" fmla="*/ 3046387 h 303474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5983"/>
              <a:gd name="T19" fmla="*/ 0 h 3034747"/>
              <a:gd name="T20" fmla="*/ 655983 w 655983"/>
              <a:gd name="T21" fmla="*/ 3034747 h 303474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5983" h="3034747">
                <a:moveTo>
                  <a:pt x="406401" y="0"/>
                </a:moveTo>
                <a:cubicBezTo>
                  <a:pt x="531192" y="150191"/>
                  <a:pt x="655983" y="300382"/>
                  <a:pt x="618435" y="477078"/>
                </a:cubicBezTo>
                <a:cubicBezTo>
                  <a:pt x="580887" y="653774"/>
                  <a:pt x="271671" y="830470"/>
                  <a:pt x="181114" y="1060174"/>
                </a:cubicBezTo>
                <a:cubicBezTo>
                  <a:pt x="90558" y="1289878"/>
                  <a:pt x="0" y="1654313"/>
                  <a:pt x="75096" y="1855304"/>
                </a:cubicBezTo>
                <a:cubicBezTo>
                  <a:pt x="150192" y="2056295"/>
                  <a:pt x="609601" y="2069547"/>
                  <a:pt x="631688" y="2266121"/>
                </a:cubicBezTo>
                <a:cubicBezTo>
                  <a:pt x="653775" y="2462695"/>
                  <a:pt x="430696" y="2748721"/>
                  <a:pt x="207618" y="3034747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138257" name="Freeform 29"/>
          <p:cNvSpPr>
            <a:spLocks noChangeArrowheads="1"/>
          </p:cNvSpPr>
          <p:nvPr/>
        </p:nvSpPr>
        <p:spPr bwMode="auto">
          <a:xfrm>
            <a:off x="2428875" y="2071688"/>
            <a:ext cx="357188" cy="3035300"/>
          </a:xfrm>
          <a:custGeom>
            <a:avLst/>
            <a:gdLst>
              <a:gd name="T0" fmla="*/ 1 w 655983"/>
              <a:gd name="T1" fmla="*/ 0 h 3034747"/>
              <a:gd name="T2" fmla="*/ 1 w 655983"/>
              <a:gd name="T3" fmla="*/ 478905 h 3034747"/>
              <a:gd name="T4" fmla="*/ 1 w 655983"/>
              <a:gd name="T5" fmla="*/ 1064248 h 3034747"/>
              <a:gd name="T6" fmla="*/ 1 w 655983"/>
              <a:gd name="T7" fmla="*/ 1862424 h 3034747"/>
              <a:gd name="T8" fmla="*/ 1 w 655983"/>
              <a:gd name="T9" fmla="*/ 2274814 h 3034747"/>
              <a:gd name="T10" fmla="*/ 1 w 655983"/>
              <a:gd name="T11" fmla="*/ 3046387 h 303474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5983"/>
              <a:gd name="T19" fmla="*/ 0 h 3034747"/>
              <a:gd name="T20" fmla="*/ 655983 w 655983"/>
              <a:gd name="T21" fmla="*/ 3034747 h 303474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5983" h="3034747">
                <a:moveTo>
                  <a:pt x="406401" y="0"/>
                </a:moveTo>
                <a:cubicBezTo>
                  <a:pt x="531192" y="150191"/>
                  <a:pt x="655983" y="300382"/>
                  <a:pt x="618435" y="477078"/>
                </a:cubicBezTo>
                <a:cubicBezTo>
                  <a:pt x="580887" y="653774"/>
                  <a:pt x="271671" y="830470"/>
                  <a:pt x="181114" y="1060174"/>
                </a:cubicBezTo>
                <a:cubicBezTo>
                  <a:pt x="90558" y="1289878"/>
                  <a:pt x="0" y="1654313"/>
                  <a:pt x="75096" y="1855304"/>
                </a:cubicBezTo>
                <a:cubicBezTo>
                  <a:pt x="150192" y="2056295"/>
                  <a:pt x="609601" y="2069547"/>
                  <a:pt x="631688" y="2266121"/>
                </a:cubicBezTo>
                <a:cubicBezTo>
                  <a:pt x="653775" y="2462695"/>
                  <a:pt x="430696" y="2748721"/>
                  <a:pt x="207618" y="3034747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43125" y="5214938"/>
            <a:ext cx="1458989" cy="3785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data flows</a:t>
            </a:r>
            <a:endParaRPr lang="en-GB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71875" y="2786063"/>
            <a:ext cx="1388329" cy="1237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rgbClr val="006600"/>
                </a:solidFill>
                <a:latin typeface="Arial Rounded MT Bold" panose="020F0704030504030204" pitchFamily="34" charset="0"/>
              </a:rPr>
              <a:t>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rgbClr val="006600"/>
                </a:solidFill>
                <a:latin typeface="Arial Rounded MT Bold" panose="020F0704030504030204" pitchFamily="34" charset="0"/>
              </a:rPr>
              <a:t>validation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all over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the place</a:t>
            </a:r>
            <a:endParaRPr lang="en-GB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8260" name="Freeform 34"/>
          <p:cNvSpPr>
            <a:spLocks noChangeArrowheads="1"/>
          </p:cNvSpPr>
          <p:nvPr/>
        </p:nvSpPr>
        <p:spPr bwMode="auto">
          <a:xfrm>
            <a:off x="6072188" y="2214563"/>
            <a:ext cx="655637" cy="3035300"/>
          </a:xfrm>
          <a:custGeom>
            <a:avLst/>
            <a:gdLst>
              <a:gd name="T0" fmla="*/ 401924 w 655983"/>
              <a:gd name="T1" fmla="*/ 0 h 3034747"/>
              <a:gd name="T2" fmla="*/ 611622 w 655983"/>
              <a:gd name="T3" fmla="*/ 478905 h 3034747"/>
              <a:gd name="T4" fmla="*/ 179118 w 655983"/>
              <a:gd name="T5" fmla="*/ 1064248 h 3034747"/>
              <a:gd name="T6" fmla="*/ 74271 w 655983"/>
              <a:gd name="T7" fmla="*/ 1862424 h 3034747"/>
              <a:gd name="T8" fmla="*/ 624728 w 655983"/>
              <a:gd name="T9" fmla="*/ 2274814 h 3034747"/>
              <a:gd name="T10" fmla="*/ 205331 w 655983"/>
              <a:gd name="T11" fmla="*/ 3046387 h 303474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5983"/>
              <a:gd name="T19" fmla="*/ 0 h 3034747"/>
              <a:gd name="T20" fmla="*/ 655983 w 655983"/>
              <a:gd name="T21" fmla="*/ 3034747 h 303474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5983" h="3034747">
                <a:moveTo>
                  <a:pt x="406401" y="0"/>
                </a:moveTo>
                <a:cubicBezTo>
                  <a:pt x="531192" y="150191"/>
                  <a:pt x="655983" y="300382"/>
                  <a:pt x="618435" y="477078"/>
                </a:cubicBezTo>
                <a:cubicBezTo>
                  <a:pt x="580887" y="653774"/>
                  <a:pt x="271671" y="830470"/>
                  <a:pt x="181114" y="1060174"/>
                </a:cubicBezTo>
                <a:cubicBezTo>
                  <a:pt x="90558" y="1289878"/>
                  <a:pt x="0" y="1654313"/>
                  <a:pt x="75096" y="1855304"/>
                </a:cubicBezTo>
                <a:cubicBezTo>
                  <a:pt x="150192" y="2056295"/>
                  <a:pt x="609601" y="2069547"/>
                  <a:pt x="631688" y="2266121"/>
                </a:cubicBezTo>
                <a:cubicBezTo>
                  <a:pt x="653775" y="2462695"/>
                  <a:pt x="430696" y="2748721"/>
                  <a:pt x="207618" y="3034747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138261" name="Freeform 36"/>
          <p:cNvSpPr>
            <a:spLocks noChangeArrowheads="1"/>
          </p:cNvSpPr>
          <p:nvPr/>
        </p:nvSpPr>
        <p:spPr bwMode="auto">
          <a:xfrm>
            <a:off x="1214438" y="2071688"/>
            <a:ext cx="2178050" cy="3017837"/>
          </a:xfrm>
          <a:custGeom>
            <a:avLst/>
            <a:gdLst>
              <a:gd name="T0" fmla="*/ 3320298 w 2122556"/>
              <a:gd name="T1" fmla="*/ 0 h 2849217"/>
              <a:gd name="T2" fmla="*/ 3180006 w 2122556"/>
              <a:gd name="T3" fmla="*/ 2488464 h 2849217"/>
              <a:gd name="T4" fmla="*/ 1753685 w 2122556"/>
              <a:gd name="T5" fmla="*/ 3286652 h 2849217"/>
              <a:gd name="T6" fmla="*/ 818383 w 2122556"/>
              <a:gd name="T7" fmla="*/ 2018945 h 2849217"/>
              <a:gd name="T8" fmla="*/ 280588 w 2122556"/>
              <a:gd name="T9" fmla="*/ 4084843 h 2849217"/>
              <a:gd name="T10" fmla="*/ 350735 w 2122556"/>
              <a:gd name="T11" fmla="*/ 6385488 h 2849217"/>
              <a:gd name="T12" fmla="*/ 1356184 w 2122556"/>
              <a:gd name="T13" fmla="*/ 6291582 h 2849217"/>
              <a:gd name="T14" fmla="*/ 3016331 w 2122556"/>
              <a:gd name="T15" fmla="*/ 5915965 h 2849217"/>
              <a:gd name="T16" fmla="*/ 3671035 w 2122556"/>
              <a:gd name="T17" fmla="*/ 6855011 h 2849217"/>
              <a:gd name="T18" fmla="*/ 2572067 w 2122556"/>
              <a:gd name="T19" fmla="*/ 7981856 h 2849217"/>
              <a:gd name="T20" fmla="*/ 1823828 w 2122556"/>
              <a:gd name="T21" fmla="*/ 9108714 h 2849217"/>
              <a:gd name="T22" fmla="*/ 748236 w 2122556"/>
              <a:gd name="T23" fmla="*/ 9719080 h 2849217"/>
              <a:gd name="T24" fmla="*/ 280588 w 2122556"/>
              <a:gd name="T25" fmla="*/ 9531268 h 2849217"/>
              <a:gd name="T26" fmla="*/ 46766 w 2122556"/>
              <a:gd name="T27" fmla="*/ 7559285 h 2849217"/>
              <a:gd name="T28" fmla="*/ 561178 w 2122556"/>
              <a:gd name="T29" fmla="*/ 6948917 h 2849217"/>
              <a:gd name="T30" fmla="*/ 1519854 w 2122556"/>
              <a:gd name="T31" fmla="*/ 6948917 h 2849217"/>
              <a:gd name="T32" fmla="*/ 2034271 w 2122556"/>
              <a:gd name="T33" fmla="*/ 8216620 h 2849217"/>
              <a:gd name="T34" fmla="*/ 3016331 w 2122556"/>
              <a:gd name="T35" fmla="*/ 10094690 h 2849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122556"/>
              <a:gd name="T55" fmla="*/ 0 h 2849217"/>
              <a:gd name="T56" fmla="*/ 2122556 w 2122556"/>
              <a:gd name="T57" fmla="*/ 2849217 h 2849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122556" h="2849217">
                <a:moveTo>
                  <a:pt x="1881808" y="0"/>
                </a:moveTo>
                <a:cubicBezTo>
                  <a:pt x="1916042" y="273878"/>
                  <a:pt x="1950277" y="547756"/>
                  <a:pt x="1802295" y="702365"/>
                </a:cubicBezTo>
                <a:cubicBezTo>
                  <a:pt x="1654313" y="856974"/>
                  <a:pt x="1216991" y="949739"/>
                  <a:pt x="993913" y="927652"/>
                </a:cubicBezTo>
                <a:cubicBezTo>
                  <a:pt x="770835" y="905565"/>
                  <a:pt x="602974" y="532295"/>
                  <a:pt x="463826" y="569843"/>
                </a:cubicBezTo>
                <a:cubicBezTo>
                  <a:pt x="324678" y="607391"/>
                  <a:pt x="203200" y="947530"/>
                  <a:pt x="159026" y="1152939"/>
                </a:cubicBezTo>
                <a:cubicBezTo>
                  <a:pt x="114852" y="1358348"/>
                  <a:pt x="97182" y="1698487"/>
                  <a:pt x="198782" y="1802296"/>
                </a:cubicBezTo>
                <a:cubicBezTo>
                  <a:pt x="300382" y="1906105"/>
                  <a:pt x="516835" y="1797878"/>
                  <a:pt x="768626" y="1775791"/>
                </a:cubicBezTo>
                <a:cubicBezTo>
                  <a:pt x="1020417" y="1753704"/>
                  <a:pt x="1490869" y="1643270"/>
                  <a:pt x="1709530" y="1669774"/>
                </a:cubicBezTo>
                <a:cubicBezTo>
                  <a:pt x="1928191" y="1696278"/>
                  <a:pt x="2122556" y="1837634"/>
                  <a:pt x="2080591" y="1934817"/>
                </a:cubicBezTo>
                <a:cubicBezTo>
                  <a:pt x="2038626" y="2032000"/>
                  <a:pt x="1632226" y="2146853"/>
                  <a:pt x="1457739" y="2252870"/>
                </a:cubicBezTo>
                <a:cubicBezTo>
                  <a:pt x="1283252" y="2358887"/>
                  <a:pt x="1205947" y="2489200"/>
                  <a:pt x="1033669" y="2570922"/>
                </a:cubicBezTo>
                <a:cubicBezTo>
                  <a:pt x="861391" y="2652644"/>
                  <a:pt x="569843" y="2723322"/>
                  <a:pt x="424069" y="2743200"/>
                </a:cubicBezTo>
                <a:cubicBezTo>
                  <a:pt x="278295" y="2763078"/>
                  <a:pt x="225287" y="2791791"/>
                  <a:pt x="159026" y="2690191"/>
                </a:cubicBezTo>
                <a:cubicBezTo>
                  <a:pt x="92765" y="2588591"/>
                  <a:pt x="0" y="2255078"/>
                  <a:pt x="26504" y="2133600"/>
                </a:cubicBezTo>
                <a:cubicBezTo>
                  <a:pt x="53008" y="2012122"/>
                  <a:pt x="178904" y="1990035"/>
                  <a:pt x="318052" y="1961322"/>
                </a:cubicBezTo>
                <a:cubicBezTo>
                  <a:pt x="457200" y="1932609"/>
                  <a:pt x="722243" y="1901687"/>
                  <a:pt x="861391" y="1961322"/>
                </a:cubicBezTo>
                <a:cubicBezTo>
                  <a:pt x="1000539" y="2020957"/>
                  <a:pt x="1011583" y="2171148"/>
                  <a:pt x="1152939" y="2319130"/>
                </a:cubicBezTo>
                <a:cubicBezTo>
                  <a:pt x="1294295" y="2467112"/>
                  <a:pt x="1557130" y="2729947"/>
                  <a:pt x="1709530" y="2849217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138262" name="TextBox 39"/>
          <p:cNvSpPr txBox="1">
            <a:spLocks noChangeArrowheads="1"/>
          </p:cNvSpPr>
          <p:nvPr/>
        </p:nvSpPr>
        <p:spPr bwMode="auto">
          <a:xfrm>
            <a:off x="714375" y="2428875"/>
            <a:ext cx="457176" cy="249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p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r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o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g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r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a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nl-NL" dirty="0">
                <a:solidFill>
                  <a:schemeClr val="tx1"/>
                </a:solidFill>
                <a:latin typeface="Arial Rounded MT Bold" panose="020F0704030504030204" pitchFamily="34" charset="0"/>
              </a:rPr>
              <a:t>m</a:t>
            </a:r>
            <a:endParaRPr lang="en-GB" altLang="nl-NL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8263" name="Freeform 60"/>
          <p:cNvSpPr>
            <a:spLocks noChangeArrowheads="1"/>
          </p:cNvSpPr>
          <p:nvPr/>
        </p:nvSpPr>
        <p:spPr bwMode="auto">
          <a:xfrm>
            <a:off x="5287963" y="2200275"/>
            <a:ext cx="1941512" cy="2968625"/>
          </a:xfrm>
          <a:custGeom>
            <a:avLst/>
            <a:gdLst>
              <a:gd name="T0" fmla="*/ 0 w 1941444"/>
              <a:gd name="T1" fmla="*/ 0 h 2968487"/>
              <a:gd name="T2" fmla="*/ 318284 w 1941444"/>
              <a:gd name="T3" fmla="*/ 331627 h 2968487"/>
              <a:gd name="T4" fmla="*/ 517213 w 1941444"/>
              <a:gd name="T5" fmla="*/ 464288 h 2968487"/>
              <a:gd name="T6" fmla="*/ 915072 w 1941444"/>
              <a:gd name="T7" fmla="*/ 225505 h 2968487"/>
              <a:gd name="T8" fmla="*/ 1127262 w 1941444"/>
              <a:gd name="T9" fmla="*/ 477540 h 2968487"/>
              <a:gd name="T10" fmla="*/ 1511861 w 1941444"/>
              <a:gd name="T11" fmla="*/ 172446 h 2968487"/>
              <a:gd name="T12" fmla="*/ 1790367 w 1941444"/>
              <a:gd name="T13" fmla="*/ 185719 h 2968487"/>
              <a:gd name="T14" fmla="*/ 1710791 w 1941444"/>
              <a:gd name="T15" fmla="*/ 358166 h 2968487"/>
              <a:gd name="T16" fmla="*/ 1432285 w 1941444"/>
              <a:gd name="T17" fmla="*/ 570410 h 2968487"/>
              <a:gd name="T18" fmla="*/ 1140527 w 1941444"/>
              <a:gd name="T19" fmla="*/ 716318 h 2968487"/>
              <a:gd name="T20" fmla="*/ 1087477 w 1941444"/>
              <a:gd name="T21" fmla="*/ 941828 h 2968487"/>
              <a:gd name="T22" fmla="*/ 1153788 w 1941444"/>
              <a:gd name="T23" fmla="*/ 1207133 h 2968487"/>
              <a:gd name="T24" fmla="*/ 1405760 w 1941444"/>
              <a:gd name="T25" fmla="*/ 1392844 h 2968487"/>
              <a:gd name="T26" fmla="*/ 1684265 w 1941444"/>
              <a:gd name="T27" fmla="*/ 1631614 h 2968487"/>
              <a:gd name="T28" fmla="*/ 1936246 w 1941444"/>
              <a:gd name="T29" fmla="*/ 1910183 h 2968487"/>
              <a:gd name="T30" fmla="*/ 1724043 w 1941444"/>
              <a:gd name="T31" fmla="*/ 2268335 h 2968487"/>
              <a:gd name="T32" fmla="*/ 1339457 w 1941444"/>
              <a:gd name="T33" fmla="*/ 1910183 h 2968487"/>
              <a:gd name="T34" fmla="*/ 1034426 w 1941444"/>
              <a:gd name="T35" fmla="*/ 1724471 h 2968487"/>
              <a:gd name="T36" fmla="*/ 503961 w 1941444"/>
              <a:gd name="T37" fmla="*/ 1910183 h 2968487"/>
              <a:gd name="T38" fmla="*/ 238708 w 1941444"/>
              <a:gd name="T39" fmla="*/ 2268335 h 2968487"/>
              <a:gd name="T40" fmla="*/ 159152 w 1941444"/>
              <a:gd name="T41" fmla="*/ 2599975 h 2968487"/>
              <a:gd name="T42" fmla="*/ 79576 w 1941444"/>
              <a:gd name="T43" fmla="*/ 2971385 h 296848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941444"/>
              <a:gd name="T67" fmla="*/ 0 h 2968487"/>
              <a:gd name="T68" fmla="*/ 1941444 w 1941444"/>
              <a:gd name="T69" fmla="*/ 2968487 h 2968487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941444" h="2968487">
                <a:moveTo>
                  <a:pt x="0" y="0"/>
                </a:moveTo>
                <a:cubicBezTo>
                  <a:pt x="115957" y="127000"/>
                  <a:pt x="231914" y="254000"/>
                  <a:pt x="318053" y="331304"/>
                </a:cubicBezTo>
                <a:cubicBezTo>
                  <a:pt x="404192" y="408608"/>
                  <a:pt x="417444" y="481496"/>
                  <a:pt x="516835" y="463826"/>
                </a:cubicBezTo>
                <a:cubicBezTo>
                  <a:pt x="616226" y="446157"/>
                  <a:pt x="812800" y="223078"/>
                  <a:pt x="914400" y="225287"/>
                </a:cubicBezTo>
                <a:cubicBezTo>
                  <a:pt x="1016000" y="227496"/>
                  <a:pt x="1027044" y="485913"/>
                  <a:pt x="1126435" y="477078"/>
                </a:cubicBezTo>
                <a:cubicBezTo>
                  <a:pt x="1225826" y="468243"/>
                  <a:pt x="1400313" y="220869"/>
                  <a:pt x="1510748" y="172278"/>
                </a:cubicBezTo>
                <a:cubicBezTo>
                  <a:pt x="1621183" y="123687"/>
                  <a:pt x="1755914" y="154608"/>
                  <a:pt x="1789044" y="185530"/>
                </a:cubicBezTo>
                <a:cubicBezTo>
                  <a:pt x="1822174" y="216452"/>
                  <a:pt x="1769166" y="293757"/>
                  <a:pt x="1709531" y="357809"/>
                </a:cubicBezTo>
                <a:cubicBezTo>
                  <a:pt x="1649896" y="421861"/>
                  <a:pt x="1526209" y="510208"/>
                  <a:pt x="1431235" y="569843"/>
                </a:cubicBezTo>
                <a:cubicBezTo>
                  <a:pt x="1336261" y="629478"/>
                  <a:pt x="1197113" y="653774"/>
                  <a:pt x="1139687" y="715617"/>
                </a:cubicBezTo>
                <a:cubicBezTo>
                  <a:pt x="1082261" y="777460"/>
                  <a:pt x="1084470" y="859182"/>
                  <a:pt x="1086679" y="940904"/>
                </a:cubicBezTo>
                <a:cubicBezTo>
                  <a:pt x="1088888" y="1022626"/>
                  <a:pt x="1099931" y="1130852"/>
                  <a:pt x="1152940" y="1205948"/>
                </a:cubicBezTo>
                <a:cubicBezTo>
                  <a:pt x="1205949" y="1281044"/>
                  <a:pt x="1316383" y="1320800"/>
                  <a:pt x="1404731" y="1391478"/>
                </a:cubicBezTo>
                <a:cubicBezTo>
                  <a:pt x="1493079" y="1462156"/>
                  <a:pt x="1594678" y="1543878"/>
                  <a:pt x="1683026" y="1630017"/>
                </a:cubicBezTo>
                <a:cubicBezTo>
                  <a:pt x="1771374" y="1716156"/>
                  <a:pt x="1928192" y="1802296"/>
                  <a:pt x="1934818" y="1908313"/>
                </a:cubicBezTo>
                <a:cubicBezTo>
                  <a:pt x="1941444" y="2014331"/>
                  <a:pt x="1822174" y="2266122"/>
                  <a:pt x="1722783" y="2266122"/>
                </a:cubicBezTo>
                <a:cubicBezTo>
                  <a:pt x="1623392" y="2266122"/>
                  <a:pt x="1453322" y="1998870"/>
                  <a:pt x="1338470" y="1908313"/>
                </a:cubicBezTo>
                <a:cubicBezTo>
                  <a:pt x="1223618" y="1817756"/>
                  <a:pt x="1172818" y="1722782"/>
                  <a:pt x="1033670" y="1722782"/>
                </a:cubicBezTo>
                <a:cubicBezTo>
                  <a:pt x="894522" y="1722782"/>
                  <a:pt x="636105" y="1817756"/>
                  <a:pt x="503583" y="1908313"/>
                </a:cubicBezTo>
                <a:cubicBezTo>
                  <a:pt x="371061" y="1998870"/>
                  <a:pt x="295966" y="2151270"/>
                  <a:pt x="238540" y="2266122"/>
                </a:cubicBezTo>
                <a:cubicBezTo>
                  <a:pt x="181114" y="2380974"/>
                  <a:pt x="185530" y="2480365"/>
                  <a:pt x="159026" y="2597426"/>
                </a:cubicBezTo>
                <a:cubicBezTo>
                  <a:pt x="132522" y="2714487"/>
                  <a:pt x="106017" y="2841487"/>
                  <a:pt x="79513" y="2968487"/>
                </a:cubicBezTo>
              </a:path>
            </a:pathLst>
          </a:cu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69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Where to validate or </a:t>
            </a:r>
            <a:r>
              <a:rPr lang="en-US" altLang="en-US" dirty="0" err="1" smtClean="0">
                <a:solidFill>
                  <a:srgbClr val="FF0000"/>
                </a:solidFill>
              </a:rPr>
              <a:t>sanitise</a:t>
            </a:r>
            <a:r>
              <a:rPr lang="en-US" altLang="en-US" dirty="0" smtClean="0">
                <a:solidFill>
                  <a:srgbClr val="FF0000"/>
                </a:solidFill>
              </a:rPr>
              <a:t> input?</a:t>
            </a:r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46407"/>
            <a:fld id="{8385A56B-2E81-413D-8710-DC494A913E86}" type="slidenum">
              <a:rPr lang="en-GB" altLang="nl-NL"/>
              <a:pPr defTabSz="446407"/>
              <a:t>22</a:t>
            </a:fld>
            <a:endParaRPr lang="en-GB" altLang="nl-NL"/>
          </a:p>
        </p:txBody>
      </p:sp>
      <p:grpSp>
        <p:nvGrpSpPr>
          <p:cNvPr id="19460" name="Groep 2"/>
          <p:cNvGrpSpPr>
            <a:grpSpLocks/>
          </p:cNvGrpSpPr>
          <p:nvPr/>
        </p:nvGrpSpPr>
        <p:grpSpPr bwMode="auto">
          <a:xfrm>
            <a:off x="971600" y="1157997"/>
            <a:ext cx="4371840" cy="1571040"/>
            <a:chOff x="1198642" y="1142410"/>
            <a:chExt cx="4819448" cy="1732547"/>
          </a:xfrm>
        </p:grpSpPr>
        <p:sp>
          <p:nvSpPr>
            <p:cNvPr id="5" name="Afgeronde rechthoek 4"/>
            <p:cNvSpPr/>
            <p:nvPr/>
          </p:nvSpPr>
          <p:spPr bwMode="auto">
            <a:xfrm>
              <a:off x="3978237" y="1142410"/>
              <a:ext cx="2039853" cy="1732547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defTabSz="446407" eaLnBrk="1">
                <a:lnSpc>
                  <a:spcPct val="116000"/>
                </a:lnSpc>
                <a:buClr>
                  <a:srgbClr val="000000"/>
                </a:buClr>
                <a:buSzPct val="100000"/>
                <a:defRPr/>
              </a:pPr>
              <a:r>
                <a:rPr lang="en-GB" sz="1800" dirty="0">
                  <a:solidFill>
                    <a:srgbClr val="000000"/>
                  </a:solidFill>
                  <a:latin typeface="Arial Rounded MT Bold"/>
                </a:rPr>
                <a:t>application</a:t>
              </a:r>
              <a:endParaRPr lang="en-GB" sz="1633" dirty="0">
                <a:solidFill>
                  <a:srgbClr val="000000"/>
                </a:solidFill>
                <a:latin typeface="Arial Rounded MT Bold"/>
              </a:endParaRPr>
            </a:p>
          </p:txBody>
        </p:sp>
        <p:pic>
          <p:nvPicPr>
            <p:cNvPr id="19483" name="Picture 2" descr="C:\Users\erikpoll\Desktop\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8642" y="1575184"/>
              <a:ext cx="973850" cy="9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Right Arrow 28"/>
            <p:cNvSpPr/>
            <p:nvPr/>
          </p:nvSpPr>
          <p:spPr>
            <a:xfrm>
              <a:off x="2544786" y="2042827"/>
              <a:ext cx="1077867" cy="28902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19485" name="TextBox 36"/>
            <p:cNvSpPr txBox="1">
              <a:spLocks noChangeArrowheads="1"/>
            </p:cNvSpPr>
            <p:nvPr/>
          </p:nvSpPr>
          <p:spPr bwMode="auto">
            <a:xfrm>
              <a:off x="2188820" y="1525811"/>
              <a:ext cx="1672928" cy="65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446407"/>
              <a:r>
                <a:rPr lang="en-US" altLang="en-US" sz="1633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malicious</a:t>
              </a:r>
            </a:p>
            <a:p>
              <a:pPr algn="ctr" defTabSz="446407"/>
              <a:r>
                <a:rPr lang="en-US" altLang="en-US" sz="1633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input</a:t>
              </a:r>
              <a:endParaRPr lang="en-GB" altLang="en-US" sz="1633" dirty="0">
                <a:solidFill>
                  <a:srgbClr val="FF0000"/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6" name="Rechthoek 5"/>
          <p:cNvSpPr/>
          <p:nvPr/>
        </p:nvSpPr>
        <p:spPr bwMode="auto">
          <a:xfrm>
            <a:off x="3493039" y="1545876"/>
            <a:ext cx="373643" cy="1019447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 Rounded MT Bold"/>
              </a:rPr>
              <a:t>validate</a:t>
            </a:r>
            <a:endParaRPr lang="en-GB" sz="1800" dirty="0">
              <a:solidFill>
                <a:srgbClr val="000000"/>
              </a:solidFill>
              <a:latin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423641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Where to validate or </a:t>
            </a:r>
            <a:r>
              <a:rPr lang="en-US" altLang="en-US" dirty="0" err="1" smtClean="0">
                <a:solidFill>
                  <a:srgbClr val="FF0000"/>
                </a:solidFill>
              </a:rPr>
              <a:t>sanitise</a:t>
            </a:r>
            <a:r>
              <a:rPr lang="en-US" altLang="en-US" dirty="0" smtClean="0">
                <a:solidFill>
                  <a:srgbClr val="FF0000"/>
                </a:solidFill>
              </a:rPr>
              <a:t>?</a:t>
            </a:r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sz="1800" i="1" u="sng" dirty="0" smtClean="0">
                <a:solidFill>
                  <a:schemeClr val="accent2"/>
                </a:solidFill>
              </a:rPr>
              <a:t>Rejecting</a:t>
            </a:r>
            <a:r>
              <a:rPr lang="en-GB" sz="1800" i="1" dirty="0" smtClean="0"/>
              <a:t> illegal input</a:t>
            </a:r>
            <a:r>
              <a:rPr lang="en-GB" sz="1800" dirty="0" smtClean="0"/>
              <a:t>  upon entry makes sense</a:t>
            </a:r>
          </a:p>
          <a:p>
            <a:pPr lvl="1">
              <a:lnSpc>
                <a:spcPct val="100000"/>
              </a:lnSpc>
            </a:pPr>
            <a:r>
              <a:rPr lang="en-GB" sz="1600" dirty="0" err="1" smtClean="0"/>
              <a:t>eg</a:t>
            </a:r>
            <a:r>
              <a:rPr lang="en-GB" sz="1600" dirty="0" smtClean="0"/>
              <a:t> date of birth in the future</a:t>
            </a:r>
          </a:p>
          <a:p>
            <a:pPr>
              <a:lnSpc>
                <a:spcPct val="100000"/>
              </a:lnSpc>
            </a:pPr>
            <a:r>
              <a:rPr lang="en-GB" i="1" u="sng" dirty="0" smtClean="0">
                <a:solidFill>
                  <a:schemeClr val="accent2"/>
                </a:solidFill>
              </a:rPr>
              <a:t>Escaping</a:t>
            </a:r>
            <a:r>
              <a:rPr lang="en-GB" dirty="0" smtClean="0"/>
              <a:t> </a:t>
            </a:r>
            <a:r>
              <a:rPr lang="en-GB" i="1" dirty="0" smtClean="0"/>
              <a:t>dangerous</a:t>
            </a:r>
            <a:r>
              <a:rPr lang="en-GB" dirty="0" smtClean="0"/>
              <a:t> </a:t>
            </a:r>
            <a:r>
              <a:rPr lang="en-GB" i="1" dirty="0" smtClean="0"/>
              <a:t>input </a:t>
            </a:r>
            <a:r>
              <a:rPr lang="en-GB" dirty="0" smtClean="0"/>
              <a:t> (say because it contains 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GB" sz="2000" dirty="0" smtClean="0"/>
              <a:t> </a:t>
            </a:r>
            <a:r>
              <a:rPr lang="en-GB" sz="2000" dirty="0"/>
              <a:t>or 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GB" dirty="0" smtClean="0"/>
              <a:t>)  less so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Different back-ends want different forms of escaping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SQL database  does not like  </a:t>
            </a:r>
            <a:r>
              <a:rPr lang="en-GB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DROP TABLE</a:t>
            </a:r>
            <a:r>
              <a:rPr lang="en-GB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GB" dirty="0" smtClean="0"/>
              <a:t>file system does not like         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../..</a:t>
            </a:r>
            <a:r>
              <a:rPr lang="en-GB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GB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passwd</a:t>
            </a:r>
            <a:r>
              <a:rPr lang="en-GB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GB" dirty="0" smtClean="0"/>
              <a:t>OS does not </a:t>
            </a:r>
            <a:r>
              <a:rPr lang="en-GB" dirty="0"/>
              <a:t>like </a:t>
            </a:r>
            <a:r>
              <a:rPr lang="en-GB" dirty="0" smtClean="0"/>
              <a:t>                        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</a:t>
            </a:r>
            <a:r>
              <a:rPr lang="en-GB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endParaRPr lang="en-GB" dirty="0" smtClean="0"/>
          </a:p>
          <a:p>
            <a:pPr lvl="1">
              <a:lnSpc>
                <a:spcPct val="100000"/>
              </a:lnSpc>
            </a:pPr>
            <a:endParaRPr lang="en-GB" dirty="0" smtClean="0"/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46407"/>
            <a:fld id="{8385A56B-2E81-413D-8710-DC494A913E86}" type="slidenum">
              <a:rPr lang="en-GB" altLang="nl-NL"/>
              <a:pPr defTabSz="446407"/>
              <a:t>23</a:t>
            </a:fld>
            <a:endParaRPr lang="en-GB" altLang="nl-NL"/>
          </a:p>
        </p:txBody>
      </p:sp>
      <p:grpSp>
        <p:nvGrpSpPr>
          <p:cNvPr id="10" name="Groep 9"/>
          <p:cNvGrpSpPr>
            <a:grpSpLocks/>
          </p:cNvGrpSpPr>
          <p:nvPr/>
        </p:nvGrpSpPr>
        <p:grpSpPr bwMode="auto">
          <a:xfrm>
            <a:off x="971600" y="1162009"/>
            <a:ext cx="7097760" cy="1748160"/>
            <a:chOff x="1065213" y="4138223"/>
            <a:chExt cx="7825062" cy="1927225"/>
          </a:xfrm>
        </p:grpSpPr>
        <p:sp>
          <p:nvSpPr>
            <p:cNvPr id="32" name="Afgeronde rechthoek 31"/>
            <p:cNvSpPr/>
            <p:nvPr/>
          </p:nvSpPr>
          <p:spPr bwMode="auto">
            <a:xfrm>
              <a:off x="7031248" y="4335073"/>
              <a:ext cx="1859027" cy="1730375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defTabSz="446407" eaLnBrk="1">
                <a:lnSpc>
                  <a:spcPct val="116000"/>
                </a:lnSpc>
                <a:buClr>
                  <a:srgbClr val="000000"/>
                </a:buClr>
                <a:buSzPct val="100000"/>
                <a:defRPr/>
              </a:pPr>
              <a:r>
                <a:rPr lang="en-GB" sz="1814" dirty="0">
                  <a:solidFill>
                    <a:srgbClr val="000000"/>
                  </a:solidFill>
                  <a:latin typeface="Arial Rounded MT Bold"/>
                </a:rPr>
                <a:t>back-end  </a:t>
              </a:r>
              <a:r>
                <a:rPr lang="en-GB" sz="1814" dirty="0" smtClean="0">
                  <a:solidFill>
                    <a:srgbClr val="000000"/>
                  </a:solidFill>
                  <a:latin typeface="Arial Rounded MT Bold"/>
                </a:rPr>
                <a:t>service,</a:t>
              </a:r>
            </a:p>
            <a:p>
              <a:pPr algn="ctr" defTabSz="446407" eaLnBrk="1">
                <a:lnSpc>
                  <a:spcPct val="116000"/>
                </a:lnSpc>
                <a:buClr>
                  <a:srgbClr val="000000"/>
                </a:buClr>
                <a:buSzPct val="100000"/>
                <a:defRPr/>
              </a:pPr>
              <a:r>
                <a:rPr lang="en-GB" sz="1800" dirty="0" err="1" smtClean="0">
                  <a:solidFill>
                    <a:srgbClr val="000000"/>
                  </a:solidFill>
                  <a:latin typeface="Arial Rounded MT Bold"/>
                </a:rPr>
                <a:t>eg</a:t>
              </a:r>
              <a:r>
                <a:rPr lang="en-GB" sz="1800" dirty="0" smtClean="0">
                  <a:solidFill>
                    <a:srgbClr val="000000"/>
                  </a:solidFill>
                  <a:latin typeface="Arial Rounded MT Bold"/>
                </a:rPr>
                <a:t> SQL database</a:t>
              </a:r>
              <a:endParaRPr lang="en-GB" sz="1800" dirty="0">
                <a:solidFill>
                  <a:srgbClr val="000000"/>
                </a:solidFill>
                <a:latin typeface="Arial Rounded MT Bold"/>
              </a:endParaRPr>
            </a:p>
          </p:txBody>
        </p:sp>
        <p:sp>
          <p:nvSpPr>
            <p:cNvPr id="35" name="Right Arrow 34"/>
            <p:cNvSpPr/>
            <p:nvPr/>
          </p:nvSpPr>
          <p:spPr>
            <a:xfrm>
              <a:off x="5856456" y="4993886"/>
              <a:ext cx="1131927" cy="423862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pic>
          <p:nvPicPr>
            <p:cNvPr id="19476" name="Picture 2" descr="C:\Users\erikpoll\Desktop\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5213" y="4582723"/>
              <a:ext cx="974725" cy="97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ight Arrow 28"/>
            <p:cNvSpPr/>
            <p:nvPr/>
          </p:nvSpPr>
          <p:spPr>
            <a:xfrm>
              <a:off x="2317794" y="4795448"/>
              <a:ext cx="1079538" cy="288925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19478" name="TextBox 36"/>
            <p:cNvSpPr txBox="1">
              <a:spLocks noChangeArrowheads="1"/>
            </p:cNvSpPr>
            <p:nvPr/>
          </p:nvSpPr>
          <p:spPr bwMode="auto">
            <a:xfrm>
              <a:off x="1978536" y="4281782"/>
              <a:ext cx="1673225" cy="655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446407"/>
              <a:r>
                <a:rPr lang="en-US" altLang="en-US" sz="1633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malicious</a:t>
              </a:r>
            </a:p>
            <a:p>
              <a:pPr algn="ctr" defTabSz="446407"/>
              <a:r>
                <a:rPr lang="en-US" altLang="en-US" sz="1633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input</a:t>
              </a:r>
              <a:endParaRPr lang="en-GB" altLang="en-US" sz="1633">
                <a:solidFill>
                  <a:srgbClr val="FF0000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26" name="Rechthoek 25"/>
            <p:cNvSpPr/>
            <p:nvPr/>
          </p:nvSpPr>
          <p:spPr bwMode="auto">
            <a:xfrm>
              <a:off x="6169204" y="5111361"/>
              <a:ext cx="158756" cy="1778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27" name="Rechthoek 26"/>
            <p:cNvSpPr/>
            <p:nvPr/>
          </p:nvSpPr>
          <p:spPr bwMode="auto">
            <a:xfrm>
              <a:off x="6481953" y="5130411"/>
              <a:ext cx="158756" cy="1778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31" name="Afgeronde rechthoek 30"/>
            <p:cNvSpPr/>
            <p:nvPr/>
          </p:nvSpPr>
          <p:spPr bwMode="auto">
            <a:xfrm>
              <a:off x="3856136" y="4138223"/>
              <a:ext cx="2024133" cy="1709738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defTabSz="446407" eaLnBrk="1">
                <a:lnSpc>
                  <a:spcPct val="116000"/>
                </a:lnSpc>
                <a:buClr>
                  <a:srgbClr val="000000"/>
                </a:buClr>
                <a:buSzPct val="100000"/>
                <a:defRPr/>
              </a:pPr>
              <a:r>
                <a:rPr lang="en-GB" sz="1800" dirty="0">
                  <a:solidFill>
                    <a:srgbClr val="000000"/>
                  </a:solidFill>
                  <a:latin typeface="Arial Rounded MT Bold"/>
                </a:rPr>
                <a:t>application</a:t>
              </a:r>
              <a:endParaRPr lang="en-GB" sz="1633" dirty="0">
                <a:solidFill>
                  <a:srgbClr val="000000"/>
                </a:solidFill>
                <a:latin typeface="Arial Rounded MT Bold"/>
              </a:endParaRPr>
            </a:p>
          </p:txBody>
        </p:sp>
      </p:grpSp>
      <p:sp>
        <p:nvSpPr>
          <p:cNvPr id="44" name="Rechthoek 43"/>
          <p:cNvSpPr/>
          <p:nvPr/>
        </p:nvSpPr>
        <p:spPr bwMode="auto">
          <a:xfrm>
            <a:off x="4971484" y="1794889"/>
            <a:ext cx="368640" cy="69552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?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?</a:t>
            </a:r>
          </a:p>
        </p:txBody>
      </p:sp>
      <p:sp>
        <p:nvSpPr>
          <p:cNvPr id="23" name="TextBox 36"/>
          <p:cNvSpPr txBox="1">
            <a:spLocks noChangeArrowheads="1"/>
          </p:cNvSpPr>
          <p:nvPr/>
        </p:nvSpPr>
        <p:spPr bwMode="auto">
          <a:xfrm>
            <a:off x="1354226" y="2666816"/>
            <a:ext cx="20347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6407"/>
            <a:r>
              <a:rPr lang="en-US" altLang="en-US" sz="1600" i="1" dirty="0">
                <a:solidFill>
                  <a:srgbClr val="000000"/>
                </a:solidFill>
                <a:latin typeface="Arial Rounded MT Bold" panose="020F0704030504030204" pitchFamily="34" charset="0"/>
              </a:rPr>
              <a:t>Where will this input end up?</a:t>
            </a:r>
            <a:endParaRPr lang="en-GB" altLang="en-US" sz="1600" i="1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4" name="Rechte verbindingslijn met pijl 3"/>
          <p:cNvCxnSpPr/>
          <p:nvPr/>
        </p:nvCxnSpPr>
        <p:spPr bwMode="auto">
          <a:xfrm flipH="1" flipV="1">
            <a:off x="5349380" y="2359374"/>
            <a:ext cx="431281" cy="65668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Rechte verbindingslijn met pijl 29"/>
          <p:cNvCxnSpPr/>
          <p:nvPr/>
        </p:nvCxnSpPr>
        <p:spPr bwMode="auto">
          <a:xfrm flipV="1">
            <a:off x="2958364" y="2044729"/>
            <a:ext cx="521280" cy="55296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hthoek 40"/>
          <p:cNvSpPr/>
          <p:nvPr/>
        </p:nvSpPr>
        <p:spPr bwMode="auto">
          <a:xfrm>
            <a:off x="3503120" y="1586531"/>
            <a:ext cx="381600" cy="70992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?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?</a:t>
            </a:r>
          </a:p>
        </p:txBody>
      </p:sp>
      <p:sp>
        <p:nvSpPr>
          <p:cNvPr id="33" name="TextBox 36"/>
          <p:cNvSpPr txBox="1">
            <a:spLocks noChangeArrowheads="1"/>
          </p:cNvSpPr>
          <p:nvPr/>
        </p:nvSpPr>
        <p:spPr bwMode="auto">
          <a:xfrm>
            <a:off x="5627456" y="2969735"/>
            <a:ext cx="13363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6407"/>
            <a:r>
              <a:rPr lang="en-US" altLang="en-US" sz="1600" i="1" dirty="0">
                <a:solidFill>
                  <a:srgbClr val="000000"/>
                </a:solidFill>
                <a:latin typeface="Arial Rounded MT Bold" panose="020F0704030504030204" pitchFamily="34" charset="0"/>
              </a:rPr>
              <a:t>Which bits</a:t>
            </a:r>
          </a:p>
          <a:p>
            <a:pPr algn="ctr" defTabSz="446407"/>
            <a:r>
              <a:rPr lang="en-US" altLang="en-US" sz="1600" i="1" dirty="0">
                <a:solidFill>
                  <a:srgbClr val="000000"/>
                </a:solidFill>
                <a:latin typeface="Arial Rounded MT Bold" panose="020F0704030504030204" pitchFamily="34" charset="0"/>
              </a:rPr>
              <a:t>are input?</a:t>
            </a:r>
          </a:p>
        </p:txBody>
      </p:sp>
    </p:spTree>
    <p:extLst>
      <p:ext uri="{BB962C8B-B14F-4D97-AF65-F5344CB8AC3E}">
        <p14:creationId xmlns:p14="http://schemas.microsoft.com/office/powerpoint/2010/main" val="185136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23" grpId="0"/>
      <p:bldP spid="41" grpId="0" animBg="1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rgbClr val="FF0000"/>
                </a:solidFill>
              </a:rPr>
              <a:t>Input vs output escaping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1800" dirty="0" smtClean="0">
                <a:solidFill>
                  <a:schemeClr val="accent2"/>
                </a:solidFill>
              </a:rPr>
              <a:t>Output escaping </a:t>
            </a:r>
            <a:r>
              <a:rPr lang="en-GB" sz="1800" dirty="0" smtClean="0"/>
              <a:t>make more sense than </a:t>
            </a:r>
            <a:r>
              <a:rPr lang="en-GB" sz="1800" dirty="0" smtClean="0">
                <a:solidFill>
                  <a:schemeClr val="accent2"/>
                </a:solidFill>
              </a:rPr>
              <a:t>input escaping</a:t>
            </a:r>
          </a:p>
          <a:p>
            <a:pPr lvl="1">
              <a:lnSpc>
                <a:spcPct val="100000"/>
              </a:lnSpc>
            </a:pPr>
            <a:r>
              <a:rPr lang="en-GB" sz="1800" dirty="0" smtClean="0"/>
              <a:t>because then escaping can be </a:t>
            </a:r>
            <a:r>
              <a:rPr lang="en-GB" sz="1800" dirty="0" smtClean="0">
                <a:solidFill>
                  <a:schemeClr val="accent2"/>
                </a:solidFill>
              </a:rPr>
              <a:t>context-sensitive</a:t>
            </a:r>
          </a:p>
          <a:p>
            <a:pPr>
              <a:lnSpc>
                <a:spcPct val="100000"/>
              </a:lnSpc>
            </a:pPr>
            <a:r>
              <a:rPr lang="en-GB" sz="1800" dirty="0" smtClean="0"/>
              <a:t>Downside: keeping track of which bits were input</a:t>
            </a:r>
            <a:endParaRPr lang="en-GB" sz="1800" dirty="0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46407"/>
            <a:fld id="{83F92A1B-0E72-4361-A28C-E4EFEB1403C9}" type="slidenum">
              <a:rPr lang="en-GB" altLang="nl-NL"/>
              <a:pPr defTabSz="446407"/>
              <a:t>24</a:t>
            </a:fld>
            <a:endParaRPr lang="en-GB" altLang="nl-NL"/>
          </a:p>
        </p:txBody>
      </p:sp>
      <p:sp>
        <p:nvSpPr>
          <p:cNvPr id="32" name="Afgeronde rechthoek 31"/>
          <p:cNvSpPr/>
          <p:nvPr/>
        </p:nvSpPr>
        <p:spPr bwMode="auto">
          <a:xfrm>
            <a:off x="5963041" y="1080361"/>
            <a:ext cx="1316160" cy="66528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633" dirty="0">
                <a:solidFill>
                  <a:srgbClr val="000000"/>
                </a:solidFill>
                <a:latin typeface="Arial Rounded MT Bold"/>
              </a:rPr>
              <a:t>SQL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633" dirty="0">
                <a:solidFill>
                  <a:srgbClr val="000000"/>
                </a:solidFill>
                <a:latin typeface="Arial Rounded MT Bold"/>
              </a:rPr>
              <a:t>database</a:t>
            </a:r>
          </a:p>
        </p:txBody>
      </p:sp>
      <p:pic>
        <p:nvPicPr>
          <p:cNvPr id="18437" name="Picture 2" descr="C:\Users\erikpoll\Desktop\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41" y="1307881"/>
            <a:ext cx="882720" cy="88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ight Arrow 28"/>
          <p:cNvSpPr/>
          <p:nvPr/>
        </p:nvSpPr>
        <p:spPr>
          <a:xfrm rot="1440000">
            <a:off x="2165761" y="2200681"/>
            <a:ext cx="1164960" cy="2635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46407">
              <a:defRPr/>
            </a:pPr>
            <a:endParaRPr lang="en-GB" sz="1633" dirty="0">
              <a:solidFill>
                <a:srgbClr val="FFFFFF"/>
              </a:solidFill>
              <a:latin typeface="Arial Rounded MT Bold"/>
            </a:endParaRPr>
          </a:p>
        </p:txBody>
      </p:sp>
      <p:sp>
        <p:nvSpPr>
          <p:cNvPr id="18439" name="TextBox 36"/>
          <p:cNvSpPr txBox="1">
            <a:spLocks noChangeArrowheads="1"/>
          </p:cNvSpPr>
          <p:nvPr/>
        </p:nvSpPr>
        <p:spPr bwMode="auto">
          <a:xfrm>
            <a:off x="2298241" y="1542601"/>
            <a:ext cx="1517760" cy="6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6407"/>
            <a:r>
              <a:rPr lang="en-US" altLang="en-US" sz="1814">
                <a:solidFill>
                  <a:srgbClr val="FF0000"/>
                </a:solidFill>
                <a:latin typeface="Arial Rounded MT Bold" panose="020F0704030504030204" pitchFamily="34" charset="0"/>
              </a:rPr>
              <a:t>malicious</a:t>
            </a:r>
          </a:p>
          <a:p>
            <a:pPr algn="ctr" defTabSz="446407"/>
            <a:r>
              <a:rPr lang="en-US" altLang="en-US" sz="1814">
                <a:solidFill>
                  <a:srgbClr val="FF0000"/>
                </a:solidFill>
                <a:latin typeface="Arial Rounded MT Bold" panose="020F0704030504030204" pitchFamily="34" charset="0"/>
              </a:rPr>
              <a:t>input</a:t>
            </a:r>
            <a:endParaRPr lang="en-GB" altLang="en-US" sz="1814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Afgeronde rechthoek 30"/>
          <p:cNvSpPr/>
          <p:nvPr/>
        </p:nvSpPr>
        <p:spPr bwMode="auto">
          <a:xfrm>
            <a:off x="3363841" y="2426761"/>
            <a:ext cx="1546560" cy="8640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web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application</a:t>
            </a:r>
            <a:endParaRPr lang="en-GB" sz="1633" dirty="0">
              <a:solidFill>
                <a:srgbClr val="000000"/>
              </a:solidFill>
              <a:latin typeface="Arial Rounded MT Bold"/>
            </a:endParaRPr>
          </a:p>
        </p:txBody>
      </p:sp>
      <p:sp>
        <p:nvSpPr>
          <p:cNvPr id="33" name="Afgeronde rechthoek 32"/>
          <p:cNvSpPr/>
          <p:nvPr/>
        </p:nvSpPr>
        <p:spPr bwMode="auto">
          <a:xfrm>
            <a:off x="6274081" y="1948681"/>
            <a:ext cx="1316160" cy="51696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633" dirty="0">
                <a:solidFill>
                  <a:srgbClr val="000000"/>
                </a:solidFill>
                <a:latin typeface="Arial Rounded MT Bold"/>
              </a:rPr>
              <a:t>OS</a:t>
            </a:r>
            <a:endParaRPr lang="en-GB" sz="1814" dirty="0">
              <a:solidFill>
                <a:srgbClr val="000000"/>
              </a:solidFill>
              <a:latin typeface="Arial Rounded MT Bold"/>
            </a:endParaRP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endParaRPr lang="en-GB" sz="1814" dirty="0">
              <a:solidFill>
                <a:srgbClr val="000000"/>
              </a:solidFill>
              <a:latin typeface="Arial Rounded MT Bold"/>
            </a:endParaRPr>
          </a:p>
        </p:txBody>
      </p:sp>
      <p:sp>
        <p:nvSpPr>
          <p:cNvPr id="38" name="Afgeronde rechthoek 37"/>
          <p:cNvSpPr/>
          <p:nvPr/>
        </p:nvSpPr>
        <p:spPr bwMode="auto">
          <a:xfrm>
            <a:off x="1120498" y="3400651"/>
            <a:ext cx="1316160" cy="84096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web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browser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endParaRPr lang="en-GB" sz="1814" dirty="0">
              <a:solidFill>
                <a:srgbClr val="000000"/>
              </a:solidFill>
              <a:latin typeface="Arial Rounded MT Bold"/>
            </a:endParaRPr>
          </a:p>
        </p:txBody>
      </p:sp>
      <p:grpSp>
        <p:nvGrpSpPr>
          <p:cNvPr id="18443" name="Groep 52"/>
          <p:cNvGrpSpPr>
            <a:grpSpLocks/>
          </p:cNvGrpSpPr>
          <p:nvPr/>
        </p:nvGrpSpPr>
        <p:grpSpPr bwMode="auto">
          <a:xfrm>
            <a:off x="5058721" y="2901961"/>
            <a:ext cx="1128960" cy="414720"/>
            <a:chOff x="5647100" y="5592485"/>
            <a:chExt cx="1132783" cy="424708"/>
          </a:xfrm>
        </p:grpSpPr>
        <p:sp>
          <p:nvSpPr>
            <p:cNvPr id="54" name="Right Arrow 34"/>
            <p:cNvSpPr/>
            <p:nvPr/>
          </p:nvSpPr>
          <p:spPr>
            <a:xfrm>
              <a:off x="5647100" y="5592485"/>
              <a:ext cx="1132783" cy="42470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56" name="Rechthoek 55"/>
            <p:cNvSpPr/>
            <p:nvPr/>
          </p:nvSpPr>
          <p:spPr bwMode="auto">
            <a:xfrm>
              <a:off x="5917291" y="5713409"/>
              <a:ext cx="157492" cy="17696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57" name="Rechthoek 56"/>
            <p:cNvSpPr/>
            <p:nvPr/>
          </p:nvSpPr>
          <p:spPr bwMode="auto">
            <a:xfrm>
              <a:off x="6144137" y="5713409"/>
              <a:ext cx="157491" cy="17696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</p:grpSp>
      <p:sp>
        <p:nvSpPr>
          <p:cNvPr id="18444" name="Rechthoek 7"/>
          <p:cNvSpPr>
            <a:spLocks noChangeArrowheads="1"/>
          </p:cNvSpPr>
          <p:nvPr/>
        </p:nvSpPr>
        <p:spPr bwMode="auto">
          <a:xfrm>
            <a:off x="2952001" y="3649321"/>
            <a:ext cx="660960" cy="34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XSS</a:t>
            </a:r>
            <a:endParaRPr lang="en-US" altLang="en-US" sz="1633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18445" name="Groep 71"/>
          <p:cNvGrpSpPr>
            <a:grpSpLocks/>
          </p:cNvGrpSpPr>
          <p:nvPr/>
        </p:nvGrpSpPr>
        <p:grpSpPr bwMode="auto">
          <a:xfrm rot="19500000">
            <a:off x="4917601" y="1689481"/>
            <a:ext cx="1028160" cy="384480"/>
            <a:chOff x="5647100" y="5592485"/>
            <a:chExt cx="1132783" cy="424708"/>
          </a:xfrm>
        </p:grpSpPr>
        <p:sp>
          <p:nvSpPr>
            <p:cNvPr id="73" name="Right Arrow 34"/>
            <p:cNvSpPr/>
            <p:nvPr/>
          </p:nvSpPr>
          <p:spPr>
            <a:xfrm>
              <a:off x="5647100" y="5592485"/>
              <a:ext cx="1132783" cy="42470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74" name="Rechthoek 73"/>
            <p:cNvSpPr/>
            <p:nvPr/>
          </p:nvSpPr>
          <p:spPr bwMode="auto">
            <a:xfrm>
              <a:off x="5916849" y="5711575"/>
              <a:ext cx="158653" cy="17656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75" name="Rechthoek 74"/>
            <p:cNvSpPr/>
            <p:nvPr/>
          </p:nvSpPr>
          <p:spPr bwMode="auto">
            <a:xfrm>
              <a:off x="6143524" y="5711476"/>
              <a:ext cx="158653" cy="17656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</p:grpSp>
      <p:grpSp>
        <p:nvGrpSpPr>
          <p:cNvPr id="18446" name="Groep 75"/>
          <p:cNvGrpSpPr>
            <a:grpSpLocks/>
          </p:cNvGrpSpPr>
          <p:nvPr/>
        </p:nvGrpSpPr>
        <p:grpSpPr bwMode="auto">
          <a:xfrm rot="1440000">
            <a:off x="4932001" y="3535561"/>
            <a:ext cx="1026720" cy="384480"/>
            <a:chOff x="5647100" y="5592485"/>
            <a:chExt cx="1132783" cy="424708"/>
          </a:xfrm>
        </p:grpSpPr>
        <p:sp>
          <p:nvSpPr>
            <p:cNvPr id="77" name="Right Arrow 34"/>
            <p:cNvSpPr/>
            <p:nvPr/>
          </p:nvSpPr>
          <p:spPr>
            <a:xfrm>
              <a:off x="5647100" y="5592485"/>
              <a:ext cx="1132783" cy="42470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78" name="Rechthoek 77"/>
            <p:cNvSpPr/>
            <p:nvPr/>
          </p:nvSpPr>
          <p:spPr bwMode="auto">
            <a:xfrm>
              <a:off x="5902711" y="5706857"/>
              <a:ext cx="157286" cy="17656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79" name="Rechthoek 78"/>
            <p:cNvSpPr/>
            <p:nvPr/>
          </p:nvSpPr>
          <p:spPr bwMode="auto">
            <a:xfrm>
              <a:off x="6142105" y="5713322"/>
              <a:ext cx="157286" cy="17656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</p:grpSp>
      <p:grpSp>
        <p:nvGrpSpPr>
          <p:cNvPr id="18447" name="Groep 79"/>
          <p:cNvGrpSpPr>
            <a:grpSpLocks/>
          </p:cNvGrpSpPr>
          <p:nvPr/>
        </p:nvGrpSpPr>
        <p:grpSpPr bwMode="auto">
          <a:xfrm rot="20100000" flipH="1">
            <a:off x="2459521" y="3362761"/>
            <a:ext cx="940320" cy="374400"/>
            <a:chOff x="5647100" y="5592485"/>
            <a:chExt cx="1132783" cy="424708"/>
          </a:xfrm>
        </p:grpSpPr>
        <p:sp>
          <p:nvSpPr>
            <p:cNvPr id="81" name="Right Arrow 34"/>
            <p:cNvSpPr/>
            <p:nvPr/>
          </p:nvSpPr>
          <p:spPr>
            <a:xfrm>
              <a:off x="5647100" y="5592485"/>
              <a:ext cx="1132783" cy="42470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82" name="Rechthoek 81"/>
            <p:cNvSpPr/>
            <p:nvPr/>
          </p:nvSpPr>
          <p:spPr bwMode="auto">
            <a:xfrm>
              <a:off x="5917786" y="5710967"/>
              <a:ext cx="157860" cy="17805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83" name="Rechthoek 82"/>
            <p:cNvSpPr/>
            <p:nvPr/>
          </p:nvSpPr>
          <p:spPr bwMode="auto">
            <a:xfrm>
              <a:off x="6142788" y="5713102"/>
              <a:ext cx="157862" cy="17805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</p:grpSp>
      <p:sp>
        <p:nvSpPr>
          <p:cNvPr id="18448" name="Rechthoek 83"/>
          <p:cNvSpPr>
            <a:spLocks noChangeArrowheads="1"/>
          </p:cNvSpPr>
          <p:nvPr/>
        </p:nvSpPr>
        <p:spPr bwMode="auto">
          <a:xfrm>
            <a:off x="5379841" y="2402281"/>
            <a:ext cx="124128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command</a:t>
            </a:r>
          </a:p>
          <a:p>
            <a:pPr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injection</a:t>
            </a:r>
          </a:p>
        </p:txBody>
      </p:sp>
      <p:sp>
        <p:nvSpPr>
          <p:cNvPr id="18449" name="Rechthoek 84"/>
          <p:cNvSpPr>
            <a:spLocks noChangeArrowheads="1"/>
          </p:cNvSpPr>
          <p:nvPr/>
        </p:nvSpPr>
        <p:spPr bwMode="auto">
          <a:xfrm>
            <a:off x="4560482" y="1544041"/>
            <a:ext cx="787679" cy="34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446407"/>
            <a:r>
              <a:rPr lang="en-US" altLang="en-US" sz="1600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SQLi</a:t>
            </a:r>
            <a:endParaRPr lang="en-US" altLang="en-US" sz="16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4" name="Afgeronde rechthoek 33"/>
          <p:cNvSpPr/>
          <p:nvPr/>
        </p:nvSpPr>
        <p:spPr bwMode="auto">
          <a:xfrm>
            <a:off x="6374881" y="2775241"/>
            <a:ext cx="1255680" cy="69984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633" dirty="0">
                <a:solidFill>
                  <a:srgbClr val="000000"/>
                </a:solidFill>
                <a:latin typeface="Arial Rounded MT Bold"/>
              </a:rPr>
              <a:t>file 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814" dirty="0">
                <a:solidFill>
                  <a:srgbClr val="000000"/>
                </a:solidFill>
                <a:latin typeface="Arial Rounded MT Bold"/>
              </a:rPr>
              <a:t>system</a:t>
            </a:r>
          </a:p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endParaRPr lang="en-GB" sz="1814" dirty="0">
              <a:solidFill>
                <a:srgbClr val="000000"/>
              </a:solidFill>
              <a:latin typeface="Arial Rounded MT Bold"/>
            </a:endParaRPr>
          </a:p>
        </p:txBody>
      </p:sp>
      <p:grpSp>
        <p:nvGrpSpPr>
          <p:cNvPr id="18452" name="Groep 71"/>
          <p:cNvGrpSpPr>
            <a:grpSpLocks/>
          </p:cNvGrpSpPr>
          <p:nvPr/>
        </p:nvGrpSpPr>
        <p:grpSpPr bwMode="auto">
          <a:xfrm rot="20520000">
            <a:off x="5112001" y="2156041"/>
            <a:ext cx="1009440" cy="423360"/>
            <a:chOff x="5647100" y="5592485"/>
            <a:chExt cx="1132783" cy="424708"/>
          </a:xfrm>
        </p:grpSpPr>
        <p:sp>
          <p:nvSpPr>
            <p:cNvPr id="39" name="Right Arrow 34"/>
            <p:cNvSpPr/>
            <p:nvPr/>
          </p:nvSpPr>
          <p:spPr>
            <a:xfrm>
              <a:off x="5647100" y="5592485"/>
              <a:ext cx="1132783" cy="42470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46407">
                <a:defRPr/>
              </a:pPr>
              <a:endParaRPr lang="en-GB" sz="1633" dirty="0">
                <a:solidFill>
                  <a:srgbClr val="FFFFFF"/>
                </a:solidFill>
                <a:latin typeface="Arial Rounded MT Bold"/>
              </a:endParaRPr>
            </a:p>
          </p:txBody>
        </p:sp>
        <p:sp>
          <p:nvSpPr>
            <p:cNvPr id="40" name="Rechthoek 39"/>
            <p:cNvSpPr/>
            <p:nvPr/>
          </p:nvSpPr>
          <p:spPr bwMode="auto">
            <a:xfrm>
              <a:off x="5916061" y="5711082"/>
              <a:ext cx="158363" cy="17768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41" name="Rechthoek 40"/>
            <p:cNvSpPr/>
            <p:nvPr/>
          </p:nvSpPr>
          <p:spPr bwMode="auto">
            <a:xfrm>
              <a:off x="6142436" y="5710003"/>
              <a:ext cx="158363" cy="17768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1431" tIns="45715" rIns="91431" bIns="45715"/>
            <a:lstStyle/>
            <a:p>
              <a:pPr defTabSz="492074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n-GB">
                <a:solidFill>
                  <a:srgbClr val="FFFFFF"/>
                </a:solidFill>
                <a:latin typeface="Times New Roman" pitchFamily="16" charset="0"/>
                <a:cs typeface="Times New Roman" pitchFamily="16" charset="0"/>
              </a:endParaRPr>
            </a:p>
          </p:txBody>
        </p:sp>
      </p:grpSp>
      <p:sp>
        <p:nvSpPr>
          <p:cNvPr id="18453" name="Rechthoek 83"/>
          <p:cNvSpPr>
            <a:spLocks noChangeArrowheads="1"/>
          </p:cNvSpPr>
          <p:nvPr/>
        </p:nvSpPr>
        <p:spPr bwMode="auto">
          <a:xfrm>
            <a:off x="5513761" y="3162601"/>
            <a:ext cx="109296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path traversal</a:t>
            </a:r>
          </a:p>
        </p:txBody>
      </p:sp>
      <p:sp>
        <p:nvSpPr>
          <p:cNvPr id="18454" name="Rechthoek 85"/>
          <p:cNvSpPr>
            <a:spLocks noChangeArrowheads="1"/>
          </p:cNvSpPr>
          <p:nvPr/>
        </p:nvSpPr>
        <p:spPr bwMode="auto">
          <a:xfrm>
            <a:off x="4029120" y="3750121"/>
            <a:ext cx="158400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format</a:t>
            </a:r>
          </a:p>
          <a:p>
            <a:pPr algn="ctr" defTabSz="446407"/>
            <a:r>
              <a:rPr lang="en-US" altLang="en-US" sz="1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string attack</a:t>
            </a:r>
          </a:p>
        </p:txBody>
      </p:sp>
      <p:sp>
        <p:nvSpPr>
          <p:cNvPr id="44" name="Afgeronde rechthoek 43"/>
          <p:cNvSpPr/>
          <p:nvPr/>
        </p:nvSpPr>
        <p:spPr bwMode="auto">
          <a:xfrm>
            <a:off x="6000481" y="3900067"/>
            <a:ext cx="1316160" cy="45792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446407" eaLnBrk="1">
              <a:lnSpc>
                <a:spcPct val="116000"/>
              </a:lnSpc>
              <a:buClr>
                <a:srgbClr val="000000"/>
              </a:buClr>
              <a:buSzPct val="100000"/>
              <a:defRPr/>
            </a:pPr>
            <a:r>
              <a:rPr lang="en-GB" sz="1633" dirty="0">
                <a:solidFill>
                  <a:srgbClr val="000000"/>
                </a:solidFill>
                <a:latin typeface="Arial Rounded MT Bold"/>
              </a:rPr>
              <a:t>C library</a:t>
            </a:r>
          </a:p>
        </p:txBody>
      </p:sp>
    </p:spTree>
    <p:extLst>
      <p:ext uri="{BB962C8B-B14F-4D97-AF65-F5344CB8AC3E}">
        <p14:creationId xmlns:p14="http://schemas.microsoft.com/office/powerpoint/2010/main" val="197292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dirty="0" err="1" smtClean="0"/>
              <a:t>Where</a:t>
            </a:r>
            <a:r>
              <a:rPr lang="nl-NL" altLang="en-US" dirty="0" smtClean="0"/>
              <a:t> &amp; </a:t>
            </a:r>
            <a:r>
              <a:rPr lang="nl-NL" altLang="en-US" dirty="0" err="1" smtClean="0"/>
              <a:t>how</a:t>
            </a:r>
            <a:r>
              <a:rPr lang="nl-NL" altLang="en-US" dirty="0" smtClean="0"/>
              <a:t> </a:t>
            </a:r>
            <a:r>
              <a:rPr lang="nl-NL" altLang="en-US" dirty="0" err="1" smtClean="0"/>
              <a:t>to</a:t>
            </a:r>
            <a:r>
              <a:rPr lang="nl-NL" altLang="en-US" dirty="0" smtClean="0"/>
              <a:t> </a:t>
            </a:r>
            <a:r>
              <a:rPr lang="nl-NL" altLang="en-US" dirty="0" err="1" smtClean="0"/>
              <a:t>sanitise</a:t>
            </a:r>
            <a:r>
              <a:rPr lang="nl-NL" altLang="en-US" dirty="0" smtClean="0"/>
              <a:t>?</a:t>
            </a:r>
            <a:endParaRPr lang="en-GB" altLang="en-US" dirty="0" smtClean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altLang="en-US" dirty="0" err="1" smtClean="0">
                <a:solidFill>
                  <a:schemeClr val="tx1"/>
                </a:solidFill>
              </a:rPr>
              <a:t>Typical</a:t>
            </a:r>
            <a:r>
              <a:rPr lang="nl-NL" altLang="en-US" dirty="0" smtClean="0">
                <a:solidFill>
                  <a:schemeClr val="tx1"/>
                </a:solidFill>
              </a:rPr>
              <a:t> </a:t>
            </a:r>
            <a:r>
              <a:rPr lang="nl-NL" altLang="en-US" dirty="0" err="1" smtClean="0">
                <a:solidFill>
                  <a:schemeClr val="tx1"/>
                </a:solidFill>
              </a:rPr>
              <a:t>combination</a:t>
            </a:r>
            <a:endParaRPr lang="nl-NL" altLang="en-US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nl-NL" altLang="en-US" sz="1800" dirty="0" smtClean="0">
                <a:solidFill>
                  <a:schemeClr val="accent2"/>
                </a:solidFill>
              </a:rPr>
              <a:t>input </a:t>
            </a:r>
            <a:r>
              <a:rPr lang="nl-NL" altLang="en-US" sz="1800" dirty="0" err="1" smtClean="0">
                <a:solidFill>
                  <a:schemeClr val="accent2"/>
                </a:solidFill>
              </a:rPr>
              <a:t>validation</a:t>
            </a:r>
            <a:r>
              <a:rPr lang="nl-NL" altLang="en-US" sz="1800" dirty="0" smtClean="0">
                <a:solidFill>
                  <a:schemeClr val="accent2"/>
                </a:solidFill>
              </a:rPr>
              <a:t>:  </a:t>
            </a:r>
            <a:r>
              <a:rPr lang="nl-NL" altLang="en-US" sz="1800" dirty="0" err="1" smtClean="0">
                <a:solidFill>
                  <a:srgbClr val="339933"/>
                </a:solidFill>
              </a:rPr>
              <a:t>validate</a:t>
            </a:r>
            <a:r>
              <a:rPr lang="nl-NL" altLang="en-US" sz="1800" dirty="0" smtClean="0"/>
              <a:t> </a:t>
            </a:r>
            <a:r>
              <a:rPr lang="nl-NL" altLang="en-US" sz="1800" dirty="0" smtClean="0">
                <a:solidFill>
                  <a:srgbClr val="339933"/>
                </a:solidFill>
              </a:rPr>
              <a:t>input</a:t>
            </a:r>
            <a:r>
              <a:rPr lang="nl-NL" altLang="en-US" sz="1800" dirty="0" smtClean="0"/>
              <a:t> </a:t>
            </a:r>
            <a:r>
              <a:rPr lang="nl-NL" altLang="en-US" sz="1800" dirty="0" err="1" smtClean="0"/>
              <a:t>when</a:t>
            </a:r>
            <a:r>
              <a:rPr lang="nl-NL" altLang="en-US" sz="1800" dirty="0" smtClean="0"/>
              <a:t> </a:t>
            </a:r>
            <a:r>
              <a:rPr lang="nl-NL" altLang="en-US" sz="1800" dirty="0" err="1" smtClean="0"/>
              <a:t>it</a:t>
            </a:r>
            <a:r>
              <a:rPr lang="nl-NL" altLang="en-US" sz="1800" dirty="0" smtClean="0"/>
              <a:t> enters </a:t>
            </a:r>
            <a:r>
              <a:rPr lang="nl-NL" altLang="en-US" sz="1800" dirty="0" err="1" smtClean="0"/>
              <a:t>the</a:t>
            </a:r>
            <a:r>
              <a:rPr lang="nl-NL" altLang="en-US" sz="1800" dirty="0" smtClean="0"/>
              <a:t> </a:t>
            </a:r>
            <a:r>
              <a:rPr lang="nl-NL" altLang="en-US" sz="1800" dirty="0" err="1" smtClean="0"/>
              <a:t>application</a:t>
            </a:r>
            <a:r>
              <a:rPr lang="nl-NL" altLang="en-US" sz="1800" dirty="0" smtClean="0"/>
              <a:t>  &amp; </a:t>
            </a:r>
            <a:r>
              <a:rPr lang="nl-NL" altLang="en-US" sz="1800" dirty="0" err="1" smtClean="0"/>
              <a:t>reject</a:t>
            </a:r>
            <a:r>
              <a:rPr lang="nl-NL" altLang="en-US" sz="1800" dirty="0" smtClean="0"/>
              <a:t> </a:t>
            </a:r>
            <a:r>
              <a:rPr lang="nl-NL" altLang="en-US" sz="1800" dirty="0" err="1" smtClean="0"/>
              <a:t>illegal</a:t>
            </a:r>
            <a:r>
              <a:rPr lang="nl-NL" altLang="en-US" sz="1800" dirty="0" smtClean="0"/>
              <a:t> input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nl-NL" altLang="en-US" sz="1800" dirty="0" smtClean="0">
                <a:solidFill>
                  <a:schemeClr val="accent2"/>
                </a:solidFill>
              </a:rPr>
              <a:t>output </a:t>
            </a:r>
            <a:r>
              <a:rPr lang="nl-NL" altLang="en-US" sz="1800" dirty="0" err="1" smtClean="0">
                <a:solidFill>
                  <a:schemeClr val="accent2"/>
                </a:solidFill>
              </a:rPr>
              <a:t>sanitisation</a:t>
            </a:r>
            <a:r>
              <a:rPr lang="nl-NL" altLang="en-US" sz="1800" dirty="0" smtClean="0">
                <a:solidFill>
                  <a:schemeClr val="accent2"/>
                </a:solidFill>
              </a:rPr>
              <a:t>: </a:t>
            </a:r>
            <a:r>
              <a:rPr lang="nl-NL" altLang="en-US" sz="1800" dirty="0" smtClean="0">
                <a:solidFill>
                  <a:srgbClr val="339933"/>
                </a:solidFill>
              </a:rPr>
              <a:t>escape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smtClean="0">
                <a:solidFill>
                  <a:srgbClr val="339933"/>
                </a:solidFill>
              </a:rPr>
              <a:t>output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when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it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exits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application</a:t>
            </a:r>
            <a:r>
              <a:rPr lang="nl-NL" altLang="en-US" sz="1800" dirty="0" smtClean="0">
                <a:solidFill>
                  <a:schemeClr val="tx1"/>
                </a:solidFill>
              </a:rPr>
              <a:t>, eg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to</a:t>
            </a:r>
            <a:r>
              <a:rPr lang="nl-NL" altLang="en-US" sz="1800" dirty="0" smtClean="0">
                <a:solidFill>
                  <a:schemeClr val="tx1"/>
                </a:solidFill>
              </a:rPr>
              <a:t> SQL database or OS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nl-NL" alt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nl-NL" altLang="en-US" sz="1800" dirty="0" smtClean="0">
                <a:solidFill>
                  <a:schemeClr val="tx1"/>
                </a:solidFill>
              </a:rPr>
              <a:t>Input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sanitisation</a:t>
            </a:r>
            <a:r>
              <a:rPr lang="nl-NL" altLang="en-US" sz="1800" dirty="0" smtClean="0">
                <a:solidFill>
                  <a:schemeClr val="tx1"/>
                </a:solidFill>
              </a:rPr>
              <a:t> is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generally</a:t>
            </a:r>
            <a:r>
              <a:rPr lang="nl-NL" altLang="en-US" sz="1800" dirty="0" smtClean="0">
                <a:solidFill>
                  <a:schemeClr val="tx1"/>
                </a:solidFill>
              </a:rPr>
              <a:t> a bad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idea</a:t>
            </a:r>
            <a:endParaRPr lang="nl-NL" altLang="en-US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nl-NL" altLang="en-US" dirty="0" smtClean="0">
              <a:solidFill>
                <a:schemeClr val="tx1"/>
              </a:solidFill>
            </a:endParaRPr>
          </a:p>
          <a:p>
            <a:r>
              <a:rPr lang="nl-NL" altLang="en-US" sz="1800" dirty="0" err="1" smtClean="0">
                <a:solidFill>
                  <a:schemeClr val="tx1"/>
                </a:solidFill>
              </a:rPr>
              <a:t>There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remains</a:t>
            </a:r>
            <a:r>
              <a:rPr lang="nl-NL" altLang="en-US" sz="1800" dirty="0" smtClean="0">
                <a:solidFill>
                  <a:schemeClr val="tx1"/>
                </a:solidFill>
              </a:rPr>
              <a:t> a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fundamental</a:t>
            </a:r>
            <a:r>
              <a:rPr lang="nl-NL" altLang="en-US" sz="1800" dirty="0" smtClean="0">
                <a:solidFill>
                  <a:schemeClr val="tx1"/>
                </a:solidFill>
              </a:rPr>
              <a:t> dilemma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with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forwarding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flaws</a:t>
            </a:r>
            <a:endParaRPr lang="nl-NL" altLang="en-US" sz="18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nl-NL" altLang="en-US" sz="1800" i="1" u="sng" dirty="0" err="1" smtClean="0">
                <a:solidFill>
                  <a:srgbClr val="339933"/>
                </a:solidFill>
              </a:rPr>
              <a:t>What</a:t>
            </a:r>
            <a:r>
              <a:rPr lang="nl-NL" altLang="en-US" sz="1800" i="1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to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validate</a:t>
            </a:r>
            <a:r>
              <a:rPr lang="nl-NL" altLang="en-US" sz="1800" dirty="0" smtClean="0">
                <a:solidFill>
                  <a:schemeClr val="tx1"/>
                </a:solidFill>
              </a:rPr>
              <a:t> is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clearest</a:t>
            </a:r>
            <a:r>
              <a:rPr lang="nl-NL" altLang="en-US" sz="1800" dirty="0" smtClean="0">
                <a:solidFill>
                  <a:schemeClr val="tx1"/>
                </a:solidFill>
              </a:rPr>
              <a:t> at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i="1" dirty="0" smtClean="0">
                <a:solidFill>
                  <a:srgbClr val="339933"/>
                </a:solidFill>
              </a:rPr>
              <a:t>point of entry</a:t>
            </a:r>
            <a:r>
              <a:rPr lang="nl-NL" altLang="en-US" sz="1800" dirty="0" smtClean="0">
                <a:solidFill>
                  <a:schemeClr val="tx1"/>
                </a:solidFill>
              </a:rPr>
              <a:t>,                                          as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there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it</a:t>
            </a:r>
            <a:r>
              <a:rPr lang="nl-NL" altLang="en-US" sz="1800" dirty="0" smtClean="0">
                <a:solidFill>
                  <a:schemeClr val="tx1"/>
                </a:solidFill>
              </a:rPr>
              <a:t> is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clear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what</a:t>
            </a:r>
            <a:r>
              <a:rPr lang="nl-NL" altLang="en-US" sz="1800" dirty="0" smtClean="0">
                <a:solidFill>
                  <a:schemeClr val="tx1"/>
                </a:solidFill>
              </a:rPr>
              <a:t> is user input</a:t>
            </a:r>
          </a:p>
          <a:p>
            <a:pPr lvl="1">
              <a:lnSpc>
                <a:spcPct val="100000"/>
              </a:lnSpc>
            </a:pPr>
            <a:r>
              <a:rPr lang="nl-NL" altLang="en-US" sz="1800" i="1" u="sng" dirty="0">
                <a:solidFill>
                  <a:srgbClr val="339933"/>
                </a:solidFill>
              </a:rPr>
              <a:t>H</a:t>
            </a:r>
            <a:r>
              <a:rPr lang="nl-NL" altLang="en-US" sz="1800" i="1" u="sng" dirty="0" smtClean="0">
                <a:solidFill>
                  <a:srgbClr val="339933"/>
                </a:solidFill>
              </a:rPr>
              <a:t>ow</a:t>
            </a:r>
            <a:r>
              <a:rPr lang="nl-NL" altLang="en-US" sz="1800" dirty="0" smtClean="0">
                <a:solidFill>
                  <a:schemeClr val="tx1"/>
                </a:solidFill>
              </a:rPr>
              <a:t> 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to</a:t>
            </a:r>
            <a:r>
              <a:rPr lang="nl-NL" altLang="en-US" sz="1800" dirty="0" smtClean="0">
                <a:solidFill>
                  <a:schemeClr val="tx1"/>
                </a:solidFill>
              </a:rPr>
              <a:t> escape is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clearest</a:t>
            </a:r>
            <a:r>
              <a:rPr lang="nl-NL" altLang="en-US" sz="1800" dirty="0" smtClean="0">
                <a:solidFill>
                  <a:schemeClr val="tx1"/>
                </a:solidFill>
              </a:rPr>
              <a:t> at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i="1" dirty="0" smtClean="0">
                <a:solidFill>
                  <a:srgbClr val="339933"/>
                </a:solidFill>
              </a:rPr>
              <a:t>point of exit</a:t>
            </a:r>
            <a:r>
              <a:rPr lang="nl-NL" altLang="en-US" sz="1800" dirty="0" smtClean="0">
                <a:solidFill>
                  <a:schemeClr val="tx1"/>
                </a:solidFill>
              </a:rPr>
              <a:t>,  as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there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you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know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how</a:t>
            </a:r>
            <a:r>
              <a:rPr lang="nl-NL" altLang="en-US" sz="1800" dirty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en-US" sz="1800" dirty="0" smtClean="0">
                <a:solidFill>
                  <a:schemeClr val="tx1"/>
                </a:solidFill>
              </a:rPr>
              <a:t> data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will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be</a:t>
            </a:r>
            <a:r>
              <a:rPr lang="nl-NL" altLang="en-US" sz="1800" dirty="0" smtClean="0">
                <a:solidFill>
                  <a:schemeClr val="tx1"/>
                </a:solidFill>
              </a:rPr>
              <a:t> </a:t>
            </a:r>
            <a:r>
              <a:rPr lang="nl-NL" altLang="en-US" sz="1800" dirty="0" err="1" smtClean="0">
                <a:solidFill>
                  <a:schemeClr val="tx1"/>
                </a:solidFill>
              </a:rPr>
              <a:t>used</a:t>
            </a:r>
            <a:endParaRPr lang="nl-NL" altLang="en-US" sz="1800" dirty="0" smtClean="0">
              <a:solidFill>
                <a:schemeClr val="tx1"/>
              </a:solidFill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nl-NL" altLang="en-US" dirty="0" smtClean="0">
              <a:solidFill>
                <a:schemeClr val="tx1"/>
              </a:solidFill>
            </a:endParaRPr>
          </a:p>
          <a:p>
            <a:pPr lvl="1"/>
            <a:endParaRPr lang="nl-NL" altLang="en-US" dirty="0" smtClean="0">
              <a:solidFill>
                <a:schemeClr val="tx1"/>
              </a:solidFill>
            </a:endParaRPr>
          </a:p>
          <a:p>
            <a:endParaRPr lang="nl-NL" altLang="en-US" dirty="0" smtClean="0">
              <a:solidFill>
                <a:schemeClr val="accent2"/>
              </a:solidFill>
            </a:endParaRPr>
          </a:p>
          <a:p>
            <a:endParaRPr lang="en-GB" altLang="en-US" dirty="0" smtClean="0">
              <a:solidFill>
                <a:schemeClr val="accent2"/>
              </a:solidFill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194BF930-A873-43D6-ABAE-37DE0DBFE3FC}" type="slidenum">
              <a:rPr lang="en-GB" altLang="nl-NL" smtClean="0"/>
              <a:pPr/>
              <a:t>25</a:t>
            </a:fld>
            <a:endParaRPr lang="en-GB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dirty="0" err="1" smtClean="0"/>
              <a:t>History</a:t>
            </a:r>
            <a:r>
              <a:rPr lang="nl-NL" altLang="en-US" dirty="0" smtClean="0"/>
              <a:t> of </a:t>
            </a:r>
            <a:r>
              <a:rPr lang="nl-NL" altLang="en-US" i="1" dirty="0" smtClean="0"/>
              <a:t>input</a:t>
            </a:r>
            <a:r>
              <a:rPr lang="nl-NL" altLang="en-US" dirty="0" smtClean="0"/>
              <a:t>  </a:t>
            </a:r>
            <a:r>
              <a:rPr lang="nl-NL" altLang="en-US" dirty="0" err="1" smtClean="0"/>
              <a:t>sanitisation</a:t>
            </a:r>
            <a:r>
              <a:rPr lang="nl-NL" altLang="en-US" dirty="0" smtClean="0"/>
              <a:t> in PHP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nl-NL" sz="1800" dirty="0" err="1" smtClean="0"/>
              <a:t>Function</a:t>
            </a:r>
            <a:r>
              <a:rPr lang="nl-NL" sz="1800" dirty="0" smtClean="0"/>
              <a:t> </a:t>
            </a:r>
            <a:r>
              <a:rPr lang="nl-NL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addslashes</a:t>
            </a:r>
            <a:r>
              <a:rPr lang="nl-NL" sz="1800" dirty="0" smtClean="0"/>
              <a:t> </a:t>
            </a:r>
            <a:r>
              <a:rPr lang="nl-NL" sz="1800" dirty="0" err="1" smtClean="0"/>
              <a:t>to</a:t>
            </a:r>
            <a:r>
              <a:rPr lang="nl-NL" sz="1800" dirty="0" smtClean="0"/>
              <a:t> escape single </a:t>
            </a:r>
            <a:r>
              <a:rPr lang="nl-NL" sz="1800" dirty="0" err="1" smtClean="0"/>
              <a:t>and</a:t>
            </a:r>
            <a:r>
              <a:rPr lang="nl-NL" sz="1800" dirty="0" smtClean="0"/>
              <a:t> double quote </a:t>
            </a:r>
            <a:r>
              <a:rPr lang="nl-NL" sz="1800" dirty="0" err="1" smtClean="0"/>
              <a:t>and</a:t>
            </a:r>
            <a:r>
              <a:rPr lang="nl-NL" sz="1800" dirty="0" smtClean="0"/>
              <a:t> </a:t>
            </a:r>
            <a:r>
              <a:rPr lang="nl-NL" sz="1800" dirty="0" err="1" smtClean="0"/>
              <a:t>null</a:t>
            </a:r>
            <a:endParaRPr lang="nl-NL" sz="1800" dirty="0" smtClean="0"/>
          </a:p>
          <a:p>
            <a:pPr>
              <a:lnSpc>
                <a:spcPct val="100000"/>
              </a:lnSpc>
              <a:defRPr/>
            </a:pPr>
            <a:r>
              <a:rPr lang="nl-NL" sz="1800" dirty="0" smtClean="0">
                <a:solidFill>
                  <a:schemeClr val="accent2"/>
                </a:solidFill>
              </a:rPr>
              <a:t>Magic quotes </a:t>
            </a:r>
            <a:r>
              <a:rPr lang="nl-NL" sz="1800" dirty="0" err="1" smtClean="0">
                <a:solidFill>
                  <a:schemeClr val="accent2"/>
                </a:solidFill>
              </a:rPr>
              <a:t>introduced</a:t>
            </a:r>
            <a:r>
              <a:rPr lang="nl-NL" sz="1800" dirty="0" smtClean="0">
                <a:solidFill>
                  <a:schemeClr val="accent2"/>
                </a:solidFill>
              </a:rPr>
              <a:t> in PHP2</a:t>
            </a:r>
            <a:r>
              <a:rPr lang="nl-NL" sz="1800" dirty="0" smtClean="0"/>
              <a:t>, </a:t>
            </a:r>
            <a:r>
              <a:rPr lang="nl-NL" sz="1800" dirty="0" err="1" smtClean="0"/>
              <a:t>and</a:t>
            </a:r>
            <a:r>
              <a:rPr lang="nl-NL" sz="1800" dirty="0" smtClean="0"/>
              <a:t> default in PHP3 </a:t>
            </a:r>
            <a:r>
              <a:rPr lang="nl-NL" sz="1800" dirty="0" err="1" smtClean="0"/>
              <a:t>and</a:t>
            </a:r>
            <a:r>
              <a:rPr lang="nl-NL" sz="1800" dirty="0" smtClean="0"/>
              <a:t> 4:     </a:t>
            </a:r>
            <a:r>
              <a:rPr lang="nl-NL" sz="1800" dirty="0" err="1" smtClean="0"/>
              <a:t>all</a:t>
            </a:r>
            <a:r>
              <a:rPr lang="nl-NL" sz="1800" dirty="0" smtClean="0"/>
              <a:t> user parameters </a:t>
            </a:r>
            <a:r>
              <a:rPr lang="nl-NL" sz="1800" dirty="0" err="1" smtClean="0"/>
              <a:t>automatically</a:t>
            </a:r>
            <a:r>
              <a:rPr lang="nl-NL" sz="1800" dirty="0" smtClean="0"/>
              <a:t> </a:t>
            </a:r>
            <a:r>
              <a:rPr lang="nl-NL" sz="1800" dirty="0" err="1" smtClean="0"/>
              <a:t>escaped</a:t>
            </a:r>
            <a:r>
              <a:rPr lang="nl-NL" sz="1800" dirty="0" smtClean="0"/>
              <a:t> </a:t>
            </a:r>
            <a:r>
              <a:rPr lang="nl-NL" sz="1800" dirty="0" err="1" smtClean="0"/>
              <a:t>by</a:t>
            </a:r>
            <a:r>
              <a:rPr lang="nl-NL" sz="1800" dirty="0" smtClean="0"/>
              <a:t> </a:t>
            </a:r>
            <a:r>
              <a:rPr lang="nl-NL" sz="1800" dirty="0" err="1" smtClean="0"/>
              <a:t>calling</a:t>
            </a:r>
            <a:r>
              <a:rPr lang="nl-NL" sz="1800" dirty="0" smtClean="0"/>
              <a:t> </a:t>
            </a:r>
            <a:r>
              <a:rPr lang="nl-NL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addslashes</a:t>
            </a:r>
            <a:endParaRPr lang="nl-NL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defRPr/>
            </a:pPr>
            <a:endParaRPr lang="nl-NL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nl-NL" sz="1800" i="1" dirty="0" err="1" smtClean="0">
                <a:solidFill>
                  <a:schemeClr val="accent4"/>
                </a:solidFill>
              </a:rPr>
              <a:t>Why</a:t>
            </a:r>
            <a:r>
              <a:rPr lang="nl-NL" sz="1800" i="1" dirty="0" smtClean="0">
                <a:solidFill>
                  <a:schemeClr val="accent4"/>
                </a:solidFill>
              </a:rPr>
              <a:t> was </a:t>
            </a:r>
            <a:r>
              <a:rPr lang="nl-NL" sz="1800" i="1" dirty="0" err="1" smtClean="0">
                <a:solidFill>
                  <a:schemeClr val="accent4"/>
                </a:solidFill>
              </a:rPr>
              <a:t>this</a:t>
            </a:r>
            <a:r>
              <a:rPr lang="nl-NL" sz="1800" i="1" dirty="0" smtClean="0">
                <a:solidFill>
                  <a:schemeClr val="accent4"/>
                </a:solidFill>
              </a:rPr>
              <a:t> </a:t>
            </a:r>
            <a:r>
              <a:rPr lang="nl-NL" sz="1800" i="1" dirty="0" err="1" smtClean="0">
                <a:solidFill>
                  <a:schemeClr val="accent4"/>
                </a:solidFill>
              </a:rPr>
              <a:t>not</a:t>
            </a:r>
            <a:r>
              <a:rPr lang="nl-NL" sz="1800" i="1" dirty="0" smtClean="0">
                <a:solidFill>
                  <a:schemeClr val="accent4"/>
                </a:solidFill>
              </a:rPr>
              <a:t> a </a:t>
            </a:r>
            <a:r>
              <a:rPr lang="nl-NL" sz="1800" i="1" dirty="0" err="1" smtClean="0">
                <a:solidFill>
                  <a:schemeClr val="accent4"/>
                </a:solidFill>
              </a:rPr>
              <a:t>good</a:t>
            </a:r>
            <a:r>
              <a:rPr lang="nl-NL" sz="1800" i="1" dirty="0" smtClean="0">
                <a:solidFill>
                  <a:schemeClr val="accent4"/>
                </a:solidFill>
              </a:rPr>
              <a:t> </a:t>
            </a:r>
            <a:r>
              <a:rPr lang="nl-NL" sz="1800" i="1" dirty="0" err="1" smtClean="0">
                <a:solidFill>
                  <a:schemeClr val="accent4"/>
                </a:solidFill>
              </a:rPr>
              <a:t>idea</a:t>
            </a:r>
            <a:r>
              <a:rPr lang="nl-NL" sz="1800" i="1" dirty="0" smtClean="0">
                <a:solidFill>
                  <a:schemeClr val="accent4"/>
                </a:solidFill>
              </a:rPr>
              <a:t>?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nl-NL" sz="1800" dirty="0" smtClean="0">
                <a:solidFill>
                  <a:srgbClr val="339933"/>
                </a:solidFill>
              </a:rPr>
              <a:t>different </a:t>
            </a:r>
            <a:r>
              <a:rPr lang="nl-NL" sz="1800" dirty="0" err="1" smtClean="0">
                <a:solidFill>
                  <a:srgbClr val="339933"/>
                </a:solidFill>
              </a:rPr>
              <a:t>escaping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err="1" smtClean="0">
                <a:solidFill>
                  <a:srgbClr val="339933"/>
                </a:solidFill>
              </a:rPr>
              <a:t>needed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err="1" smtClean="0">
                <a:solidFill>
                  <a:srgbClr val="339933"/>
                </a:solidFill>
              </a:rPr>
              <a:t>for</a:t>
            </a:r>
            <a:r>
              <a:rPr lang="nl-NL" sz="1800" dirty="0" smtClean="0">
                <a:solidFill>
                  <a:srgbClr val="339933"/>
                </a:solidFill>
              </a:rPr>
              <a:t> different SQL </a:t>
            </a:r>
            <a:r>
              <a:rPr lang="nl-NL" sz="1800" dirty="0" err="1" smtClean="0">
                <a:solidFill>
                  <a:srgbClr val="339933"/>
                </a:solidFill>
              </a:rPr>
              <a:t>dialects</a:t>
            </a:r>
            <a:endParaRPr lang="nl-NL" sz="1800" dirty="0" smtClean="0">
              <a:solidFill>
                <a:srgbClr val="339933"/>
              </a:solidFill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nl-NL" sz="1800" dirty="0" smtClean="0"/>
              <a:t>eg  </a:t>
            </a:r>
            <a:r>
              <a:rPr lang="nl-NL" sz="18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my_sql_real_escape_string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800" dirty="0" err="1" smtClean="0"/>
              <a:t>for</a:t>
            </a:r>
            <a:r>
              <a:rPr lang="nl-NL" sz="1800" dirty="0" smtClean="0"/>
              <a:t> </a:t>
            </a:r>
            <a:r>
              <a:rPr lang="nl-NL" sz="1800" dirty="0" err="1" smtClean="0"/>
              <a:t>MySQL</a:t>
            </a:r>
            <a:endParaRPr lang="nl-NL" sz="1800" dirty="0" smtClean="0"/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pg_escape_string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nl-NL" sz="1800" dirty="0" err="1" smtClean="0"/>
              <a:t>for</a:t>
            </a:r>
            <a:r>
              <a:rPr lang="nl-NL" sz="1800" dirty="0" smtClean="0"/>
              <a:t> </a:t>
            </a:r>
            <a:r>
              <a:rPr lang="nl-NL" sz="1800" dirty="0" err="1" smtClean="0"/>
              <a:t>PostgreSQL</a:t>
            </a:r>
            <a:endParaRPr lang="nl-NL" sz="1800" dirty="0" smtClean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nl-NL" sz="1800" dirty="0" smtClean="0">
                <a:solidFill>
                  <a:srgbClr val="339933"/>
                </a:solidFill>
              </a:rPr>
              <a:t>different </a:t>
            </a:r>
            <a:r>
              <a:rPr lang="nl-NL" sz="1800" dirty="0" err="1" smtClean="0">
                <a:solidFill>
                  <a:srgbClr val="339933"/>
                </a:solidFill>
              </a:rPr>
              <a:t>escaping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err="1" smtClean="0">
                <a:solidFill>
                  <a:srgbClr val="339933"/>
                </a:solidFill>
              </a:rPr>
              <a:t>for</a:t>
            </a:r>
            <a:r>
              <a:rPr lang="nl-NL" sz="1800" dirty="0" smtClean="0">
                <a:solidFill>
                  <a:srgbClr val="339933"/>
                </a:solidFill>
              </a:rPr>
              <a:t> different </a:t>
            </a:r>
            <a:r>
              <a:rPr lang="nl-NL" sz="1800" dirty="0" err="1" smtClean="0">
                <a:solidFill>
                  <a:srgbClr val="339933"/>
                </a:solidFill>
              </a:rPr>
              <a:t>languages</a:t>
            </a:r>
            <a:endParaRPr lang="nl-NL" sz="1800" dirty="0" smtClean="0">
              <a:solidFill>
                <a:srgbClr val="339933"/>
              </a:solidFill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nl-NL" sz="1800" dirty="0" smtClean="0"/>
              <a:t>eg </a:t>
            </a:r>
            <a:r>
              <a:rPr lang="nl-NL" sz="1800" dirty="0" err="1" smtClean="0"/>
              <a:t>maybe</a:t>
            </a:r>
            <a:r>
              <a:rPr lang="nl-NL" sz="1800" dirty="0" smtClean="0"/>
              <a:t> </a:t>
            </a:r>
            <a:r>
              <a:rPr lang="nl-NL" sz="1800" dirty="0" err="1" smtClean="0"/>
              <a:t>an</a:t>
            </a:r>
            <a:r>
              <a:rPr lang="nl-NL" sz="1800" dirty="0" smtClean="0"/>
              <a:t> input </a:t>
            </a:r>
            <a:r>
              <a:rPr lang="nl-NL" sz="1800" dirty="0" err="1" smtClean="0"/>
              <a:t>needs</a:t>
            </a:r>
            <a:r>
              <a:rPr lang="nl-NL" sz="1800" dirty="0" smtClean="0"/>
              <a:t> </a:t>
            </a:r>
            <a:r>
              <a:rPr lang="nl-NL" sz="1800" dirty="0" err="1" smtClean="0"/>
              <a:t>to</a:t>
            </a:r>
            <a:r>
              <a:rPr lang="nl-NL" sz="1800" dirty="0" smtClean="0"/>
              <a:t> </a:t>
            </a:r>
            <a:r>
              <a:rPr lang="nl-NL" sz="1800" dirty="0" err="1" smtClean="0"/>
              <a:t>be</a:t>
            </a:r>
            <a:r>
              <a:rPr lang="nl-NL" sz="1800" dirty="0" smtClean="0"/>
              <a:t> </a:t>
            </a:r>
            <a:r>
              <a:rPr lang="nl-NL" sz="1800" dirty="0" err="1" smtClean="0"/>
              <a:t>escaped</a:t>
            </a:r>
            <a:r>
              <a:rPr lang="nl-NL" sz="1800" dirty="0" smtClean="0"/>
              <a:t> </a:t>
            </a:r>
            <a:r>
              <a:rPr lang="nl-NL" sz="1800" dirty="0" err="1" smtClean="0"/>
              <a:t>to</a:t>
            </a:r>
            <a:r>
              <a:rPr lang="nl-NL" sz="1800" dirty="0" smtClean="0"/>
              <a:t> </a:t>
            </a:r>
            <a:r>
              <a:rPr lang="nl-NL" sz="1800" dirty="0" err="1" smtClean="0"/>
              <a:t>prevent</a:t>
            </a:r>
            <a:r>
              <a:rPr lang="nl-NL" sz="1800" dirty="0" smtClean="0"/>
              <a:t> HTML </a:t>
            </a:r>
            <a:r>
              <a:rPr lang="nl-NL" sz="1800" dirty="0" err="1" smtClean="0"/>
              <a:t>injection</a:t>
            </a:r>
            <a:r>
              <a:rPr lang="nl-NL" sz="1800" dirty="0" smtClean="0"/>
              <a:t>, </a:t>
            </a:r>
            <a:r>
              <a:rPr lang="nl-NL" sz="1800" dirty="0" err="1" smtClean="0"/>
              <a:t>and</a:t>
            </a:r>
            <a:r>
              <a:rPr lang="nl-NL" sz="1800" dirty="0" smtClean="0"/>
              <a:t> </a:t>
            </a:r>
            <a:r>
              <a:rPr lang="nl-NL" sz="1800" dirty="0" err="1" smtClean="0"/>
              <a:t>not</a:t>
            </a:r>
            <a:r>
              <a:rPr lang="nl-NL" sz="1800" dirty="0" smtClean="0"/>
              <a:t> SQL </a:t>
            </a:r>
            <a:r>
              <a:rPr lang="nl-NL" sz="1800" dirty="0" err="1" smtClean="0"/>
              <a:t>injection</a:t>
            </a:r>
            <a:r>
              <a:rPr lang="nl-NL" sz="1800" dirty="0" smtClean="0"/>
              <a:t>?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nl-NL" sz="1800" dirty="0" err="1" smtClean="0">
                <a:solidFill>
                  <a:srgbClr val="339933"/>
                </a:solidFill>
              </a:rPr>
              <a:t>giving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err="1" smtClean="0">
                <a:solidFill>
                  <a:srgbClr val="339933"/>
                </a:solidFill>
              </a:rPr>
              <a:t>programmer</a:t>
            </a:r>
            <a:r>
              <a:rPr lang="nl-NL" sz="1800" dirty="0" smtClean="0">
                <a:solidFill>
                  <a:srgbClr val="339933"/>
                </a:solidFill>
              </a:rPr>
              <a:t> a </a:t>
            </a:r>
            <a:r>
              <a:rPr lang="nl-NL" sz="1800" dirty="0" err="1" smtClean="0">
                <a:solidFill>
                  <a:srgbClr val="339933"/>
                </a:solidFill>
              </a:rPr>
              <a:t>false</a:t>
            </a:r>
            <a:r>
              <a:rPr lang="nl-NL" sz="1800" dirty="0" smtClean="0">
                <a:solidFill>
                  <a:srgbClr val="339933"/>
                </a:solidFill>
              </a:rPr>
              <a:t> sense of security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  <a:defRPr/>
            </a:pPr>
            <a:endParaRPr lang="nl-NL" dirty="0" smtClean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nl-NL" dirty="0" smtClean="0">
                <a:solidFill>
                  <a:schemeClr val="accent2"/>
                </a:solidFill>
              </a:rPr>
              <a:t>Magic quotes </a:t>
            </a:r>
            <a:r>
              <a:rPr lang="nl-NL" dirty="0" err="1" smtClean="0">
                <a:solidFill>
                  <a:schemeClr val="accent2"/>
                </a:solidFill>
              </a:rPr>
              <a:t>were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removed</a:t>
            </a:r>
            <a:r>
              <a:rPr lang="nl-NL" dirty="0" smtClean="0">
                <a:solidFill>
                  <a:schemeClr val="accent2"/>
                </a:solidFill>
              </a:rPr>
              <a:t> in PHP5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F05C5277-9A9A-4E47-9AE7-160D6921F89B}" type="slidenum">
              <a:rPr lang="en-GB" altLang="nl-NL" smtClean="0"/>
              <a:pPr/>
              <a:t>26</a:t>
            </a:fld>
            <a:endParaRPr lang="en-GB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52793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 smtClean="0"/>
              <a:t>chokepoints, again</a:t>
            </a:r>
            <a:endParaRPr lang="en-GB" altLang="nl-NL" dirty="0" smtClean="0"/>
          </a:p>
        </p:txBody>
      </p:sp>
      <p:sp>
        <p:nvSpPr>
          <p:cNvPr id="139270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None/>
            </a:pPr>
            <a:fld id="{0A859937-2688-43AB-AC2B-F4B800566CF8}" type="slidenum">
              <a:rPr lang="en-GB" altLang="nl-NL" sz="1400" smtClean="0">
                <a:latin typeface="Arial Rounded MT Bold" panose="020F070403050403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27</a:t>
            </a:fld>
            <a:endParaRPr lang="en-GB" altLang="nl-NL" sz="1400" dirty="0" smtClean="0">
              <a:latin typeface="Arial Rounded MT Bold" panose="020F070403050403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995738" y="1557338"/>
            <a:ext cx="3882601" cy="9510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small interface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where </a:t>
            </a:r>
            <a:r>
              <a:rPr lang="en-US" sz="20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input validation </a:t>
            </a: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is done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close to where it enters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95738" y="4797425"/>
            <a:ext cx="3061736" cy="6647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additional </a:t>
            </a:r>
            <a:r>
              <a:rPr lang="en-US" sz="20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chokepoints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for </a:t>
            </a:r>
            <a:r>
              <a:rPr lang="en-US" sz="2000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output </a:t>
            </a:r>
            <a:r>
              <a:rPr lang="en-US" sz="2000" dirty="0" err="1" smtClean="0">
                <a:solidFill>
                  <a:schemeClr val="accent2"/>
                </a:solidFill>
                <a:latin typeface="Arial Rounded MT Bold" panose="020F0704030504030204" pitchFamily="34" charset="0"/>
              </a:rPr>
              <a:t>sanitisation</a:t>
            </a:r>
            <a:endParaRPr lang="en-GB" sz="2000" dirty="0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139269" name="Group 16"/>
          <p:cNvGrpSpPr>
            <a:grpSpLocks/>
          </p:cNvGrpSpPr>
          <p:nvPr/>
        </p:nvGrpSpPr>
        <p:grpSpPr bwMode="auto">
          <a:xfrm>
            <a:off x="611560" y="1341438"/>
            <a:ext cx="2572965" cy="4214812"/>
            <a:chOff x="3000375" y="1357313"/>
            <a:chExt cx="2428875" cy="4214812"/>
          </a:xfrm>
        </p:grpSpPr>
        <p:sp>
          <p:nvSpPr>
            <p:cNvPr id="44" name="Trapezoid 43"/>
            <p:cNvSpPr/>
            <p:nvPr/>
          </p:nvSpPr>
          <p:spPr bwMode="auto">
            <a:xfrm>
              <a:off x="3429000" y="5357813"/>
              <a:ext cx="571500" cy="214312"/>
            </a:xfrm>
            <a:prstGeom prst="trapezoid">
              <a:avLst>
                <a:gd name="adj" fmla="val 54773"/>
              </a:avLst>
            </a:prstGeom>
            <a:solidFill>
              <a:srgbClr val="FFFF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rgbClr val="FFFF00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4" name="Trapezoid 3"/>
            <p:cNvSpPr/>
            <p:nvPr/>
          </p:nvSpPr>
          <p:spPr bwMode="auto">
            <a:xfrm>
              <a:off x="3000375" y="2571750"/>
              <a:ext cx="2428875" cy="785813"/>
            </a:xfrm>
            <a:prstGeom prst="trapezoid">
              <a:avLst>
                <a:gd name="adj" fmla="val 137507"/>
              </a:avLst>
            </a:prstGeom>
            <a:solidFill>
              <a:srgbClr val="FFFF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chemeClr val="tx1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38" name="Trapezoid 37"/>
            <p:cNvSpPr/>
            <p:nvPr/>
          </p:nvSpPr>
          <p:spPr bwMode="auto">
            <a:xfrm flipV="1">
              <a:off x="3708400" y="1916113"/>
              <a:ext cx="1008063" cy="369887"/>
            </a:xfrm>
            <a:prstGeom prst="trapezoid">
              <a:avLst>
                <a:gd name="adj" fmla="val 78812"/>
              </a:avLst>
            </a:prstGeom>
            <a:solidFill>
              <a:srgbClr val="FFFF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rgbClr val="FFFF00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139274" name="Rectangle 38"/>
            <p:cNvSpPr>
              <a:spLocks noChangeArrowheads="1"/>
            </p:cNvSpPr>
            <p:nvPr/>
          </p:nvSpPr>
          <p:spPr bwMode="auto">
            <a:xfrm>
              <a:off x="3000375" y="3357563"/>
              <a:ext cx="2428875" cy="9144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nl-NL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39275" name="Rectangle 12"/>
            <p:cNvSpPr>
              <a:spLocks noChangeArrowheads="1"/>
            </p:cNvSpPr>
            <p:nvPr/>
          </p:nvSpPr>
          <p:spPr bwMode="auto">
            <a:xfrm>
              <a:off x="4071938" y="2286000"/>
              <a:ext cx="285750" cy="285750"/>
            </a:xfrm>
            <a:prstGeom prst="rect">
              <a:avLst/>
            </a:prstGeom>
            <a:solidFill>
              <a:srgbClr val="339933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nl-NL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4" name="Down Arrow 13"/>
            <p:cNvSpPr/>
            <p:nvPr/>
          </p:nvSpPr>
          <p:spPr bwMode="auto">
            <a:xfrm>
              <a:off x="3214688" y="1357313"/>
              <a:ext cx="2000250" cy="500062"/>
            </a:xfrm>
            <a:prstGeom prst="downArrow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n-US" sz="2000" dirty="0">
                  <a:solidFill>
                    <a:schemeClr val="tx2"/>
                  </a:solidFill>
                  <a:latin typeface="Arial Rounded MT Bold" panose="020F0704030504030204" pitchFamily="34" charset="0"/>
                  <a:cs typeface="Times New Roman" pitchFamily="16" charset="0"/>
                </a:rPr>
                <a:t> </a:t>
              </a:r>
              <a:r>
                <a:rPr lang="en-US" sz="1800" dirty="0">
                  <a:solidFill>
                    <a:schemeClr val="tx2"/>
                  </a:solidFill>
                  <a:latin typeface="Arial Rounded MT Bold" panose="020F0704030504030204" pitchFamily="34" charset="0"/>
                  <a:cs typeface="Times New Roman" pitchFamily="16" charset="0"/>
                </a:rPr>
                <a:t>input</a:t>
              </a:r>
              <a:endParaRPr lang="en-GB" sz="1600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26" name="Trapezoid 25"/>
            <p:cNvSpPr/>
            <p:nvPr/>
          </p:nvSpPr>
          <p:spPr bwMode="auto">
            <a:xfrm flipV="1">
              <a:off x="3000375" y="4286250"/>
              <a:ext cx="1500188" cy="785813"/>
            </a:xfrm>
            <a:prstGeom prst="trapezoid">
              <a:avLst>
                <a:gd name="adj" fmla="val 76904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chemeClr val="tx1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28" name="Trapezoid 27"/>
            <p:cNvSpPr/>
            <p:nvPr/>
          </p:nvSpPr>
          <p:spPr bwMode="auto">
            <a:xfrm flipV="1">
              <a:off x="4357688" y="4286250"/>
              <a:ext cx="1071562" cy="785813"/>
            </a:xfrm>
            <a:prstGeom prst="trapezoid">
              <a:avLst>
                <a:gd name="adj" fmla="val 49921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chemeClr val="tx1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  <p:sp>
          <p:nvSpPr>
            <p:cNvPr id="139279" name="Rectangle 28"/>
            <p:cNvSpPr>
              <a:spLocks noChangeArrowheads="1"/>
            </p:cNvSpPr>
            <p:nvPr/>
          </p:nvSpPr>
          <p:spPr bwMode="auto">
            <a:xfrm>
              <a:off x="3571875" y="5072063"/>
              <a:ext cx="285750" cy="285750"/>
            </a:xfrm>
            <a:prstGeom prst="rect">
              <a:avLst/>
            </a:prstGeom>
            <a:solidFill>
              <a:srgbClr val="339933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nl-NL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39280" name="Rectangle 33"/>
            <p:cNvSpPr>
              <a:spLocks noChangeArrowheads="1"/>
            </p:cNvSpPr>
            <p:nvPr/>
          </p:nvSpPr>
          <p:spPr bwMode="auto">
            <a:xfrm>
              <a:off x="4714875" y="5072063"/>
              <a:ext cx="285750" cy="285750"/>
            </a:xfrm>
            <a:prstGeom prst="rect">
              <a:avLst/>
            </a:prstGeom>
            <a:solidFill>
              <a:srgbClr val="339933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nl-NL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39281" name="Freeform 41"/>
            <p:cNvSpPr>
              <a:spLocks noChangeArrowheads="1"/>
            </p:cNvSpPr>
            <p:nvPr/>
          </p:nvSpPr>
          <p:spPr bwMode="auto">
            <a:xfrm>
              <a:off x="3094038" y="1935163"/>
              <a:ext cx="1179512" cy="3578225"/>
            </a:xfrm>
            <a:custGeom>
              <a:avLst/>
              <a:gdLst>
                <a:gd name="T0" fmla="*/ 510838 w 1179443"/>
                <a:gd name="T1" fmla="*/ 0 h 3578087"/>
                <a:gd name="T2" fmla="*/ 1081375 w 1179443"/>
                <a:gd name="T3" fmla="*/ 212203 h 3578087"/>
                <a:gd name="T4" fmla="*/ 1107921 w 1179443"/>
                <a:gd name="T5" fmla="*/ 490730 h 3578087"/>
                <a:gd name="T6" fmla="*/ 1081375 w 1179443"/>
                <a:gd name="T7" fmla="*/ 875358 h 3578087"/>
                <a:gd name="T8" fmla="*/ 577183 w 1179443"/>
                <a:gd name="T9" fmla="*/ 1445664 h 3578087"/>
                <a:gd name="T10" fmla="*/ 245459 w 1179443"/>
                <a:gd name="T11" fmla="*/ 1657867 h 3578087"/>
                <a:gd name="T12" fmla="*/ 484292 w 1179443"/>
                <a:gd name="T13" fmla="*/ 2307755 h 3578087"/>
                <a:gd name="T14" fmla="*/ 789470 w 1179443"/>
                <a:gd name="T15" fmla="*/ 1525240 h 3578087"/>
                <a:gd name="T16" fmla="*/ 948685 w 1179443"/>
                <a:gd name="T17" fmla="*/ 1485450 h 3578087"/>
                <a:gd name="T18" fmla="*/ 1094648 w 1179443"/>
                <a:gd name="T19" fmla="*/ 1856818 h 3578087"/>
                <a:gd name="T20" fmla="*/ 975231 w 1179443"/>
                <a:gd name="T21" fmla="*/ 2055755 h 3578087"/>
                <a:gd name="T22" fmla="*/ 749671 w 1179443"/>
                <a:gd name="T23" fmla="*/ 2453655 h 3578087"/>
                <a:gd name="T24" fmla="*/ 709863 w 1179443"/>
                <a:gd name="T25" fmla="*/ 2586275 h 3578087"/>
                <a:gd name="T26" fmla="*/ 338350 w 1179443"/>
                <a:gd name="T27" fmla="*/ 2559757 h 3578087"/>
                <a:gd name="T28" fmla="*/ 152589 w 1179443"/>
                <a:gd name="T29" fmla="*/ 2069021 h 3578087"/>
                <a:gd name="T30" fmla="*/ 19899 w 1179443"/>
                <a:gd name="T31" fmla="*/ 2281223 h 3578087"/>
                <a:gd name="T32" fmla="*/ 272005 w 1179443"/>
                <a:gd name="T33" fmla="*/ 2612807 h 3578087"/>
                <a:gd name="T34" fmla="*/ 603709 w 1179443"/>
                <a:gd name="T35" fmla="*/ 2891315 h 3578087"/>
                <a:gd name="T36" fmla="*/ 616982 w 1179443"/>
                <a:gd name="T37" fmla="*/ 3580985 h 35780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79443"/>
                <a:gd name="T58" fmla="*/ 0 h 3578087"/>
                <a:gd name="T59" fmla="*/ 1179443 w 1179443"/>
                <a:gd name="T60" fmla="*/ 3578087 h 35780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79443" h="3578087">
                  <a:moveTo>
                    <a:pt x="510208" y="0"/>
                  </a:moveTo>
                  <a:cubicBezTo>
                    <a:pt x="745434" y="65156"/>
                    <a:pt x="980661" y="130313"/>
                    <a:pt x="1080052" y="212035"/>
                  </a:cubicBezTo>
                  <a:cubicBezTo>
                    <a:pt x="1179443" y="293757"/>
                    <a:pt x="1106556" y="379896"/>
                    <a:pt x="1106556" y="490331"/>
                  </a:cubicBezTo>
                  <a:cubicBezTo>
                    <a:pt x="1106556" y="600766"/>
                    <a:pt x="1168400" y="715618"/>
                    <a:pt x="1080052" y="874644"/>
                  </a:cubicBezTo>
                  <a:cubicBezTo>
                    <a:pt x="991704" y="1033670"/>
                    <a:pt x="715617" y="1314174"/>
                    <a:pt x="576469" y="1444487"/>
                  </a:cubicBezTo>
                  <a:cubicBezTo>
                    <a:pt x="437321" y="1574800"/>
                    <a:pt x="260626" y="1512957"/>
                    <a:pt x="245165" y="1656522"/>
                  </a:cubicBezTo>
                  <a:cubicBezTo>
                    <a:pt x="229704" y="1800087"/>
                    <a:pt x="393148" y="2327966"/>
                    <a:pt x="483704" y="2305879"/>
                  </a:cubicBezTo>
                  <a:cubicBezTo>
                    <a:pt x="574260" y="2283792"/>
                    <a:pt x="711200" y="1660939"/>
                    <a:pt x="788504" y="1524000"/>
                  </a:cubicBezTo>
                  <a:cubicBezTo>
                    <a:pt x="865808" y="1387061"/>
                    <a:pt x="896730" y="1429027"/>
                    <a:pt x="947530" y="1484244"/>
                  </a:cubicBezTo>
                  <a:cubicBezTo>
                    <a:pt x="998330" y="1539461"/>
                    <a:pt x="1088887" y="1760331"/>
                    <a:pt x="1093304" y="1855305"/>
                  </a:cubicBezTo>
                  <a:cubicBezTo>
                    <a:pt x="1097721" y="1950279"/>
                    <a:pt x="1031460" y="1954696"/>
                    <a:pt x="974034" y="2054087"/>
                  </a:cubicBezTo>
                  <a:cubicBezTo>
                    <a:pt x="916608" y="2153478"/>
                    <a:pt x="792921" y="2363305"/>
                    <a:pt x="748747" y="2451653"/>
                  </a:cubicBezTo>
                  <a:cubicBezTo>
                    <a:pt x="704573" y="2540001"/>
                    <a:pt x="777461" y="2566504"/>
                    <a:pt x="708991" y="2584174"/>
                  </a:cubicBezTo>
                  <a:cubicBezTo>
                    <a:pt x="640521" y="2601844"/>
                    <a:pt x="430695" y="2643809"/>
                    <a:pt x="337930" y="2557670"/>
                  </a:cubicBezTo>
                  <a:cubicBezTo>
                    <a:pt x="245165" y="2471531"/>
                    <a:pt x="205409" y="2113723"/>
                    <a:pt x="152400" y="2067340"/>
                  </a:cubicBezTo>
                  <a:cubicBezTo>
                    <a:pt x="99391" y="2020957"/>
                    <a:pt x="0" y="2188818"/>
                    <a:pt x="19878" y="2279374"/>
                  </a:cubicBezTo>
                  <a:cubicBezTo>
                    <a:pt x="39756" y="2369931"/>
                    <a:pt x="174486" y="2509079"/>
                    <a:pt x="271669" y="2610679"/>
                  </a:cubicBezTo>
                  <a:cubicBezTo>
                    <a:pt x="368852" y="2712279"/>
                    <a:pt x="545548" y="2727739"/>
                    <a:pt x="602974" y="2888974"/>
                  </a:cubicBezTo>
                  <a:cubicBezTo>
                    <a:pt x="660400" y="3050209"/>
                    <a:pt x="609600" y="3461026"/>
                    <a:pt x="616226" y="3578087"/>
                  </a:cubicBezTo>
                </a:path>
              </a:pathLst>
            </a:cu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43" name="Trapezoid 42"/>
            <p:cNvSpPr/>
            <p:nvPr/>
          </p:nvSpPr>
          <p:spPr bwMode="auto">
            <a:xfrm>
              <a:off x="4572000" y="5357813"/>
              <a:ext cx="571500" cy="214312"/>
            </a:xfrm>
            <a:prstGeom prst="trapezoid">
              <a:avLst>
                <a:gd name="adj" fmla="val 54773"/>
              </a:avLst>
            </a:prstGeom>
            <a:solidFill>
              <a:srgbClr val="FFFF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dirty="0">
                <a:solidFill>
                  <a:srgbClr val="FFFF00"/>
                </a:solidFill>
                <a:latin typeface="Arial Rounded MT Bold" panose="020F0704030504030204" pitchFamily="34" charset="0"/>
                <a:cs typeface="Times New Roman" pitchFamily="16" charset="0"/>
              </a:endParaRPr>
            </a:p>
          </p:txBody>
        </p:sp>
      </p:grpSp>
      <p:sp>
        <p:nvSpPr>
          <p:cNvPr id="21" name="Down Arrow 13"/>
          <p:cNvSpPr/>
          <p:nvPr/>
        </p:nvSpPr>
        <p:spPr bwMode="auto">
          <a:xfrm>
            <a:off x="2077018" y="5627688"/>
            <a:ext cx="1306909" cy="500062"/>
          </a:xfrm>
          <a:prstGeom prst="downArrow">
            <a:avLst>
              <a:gd name="adj1" fmla="val 68853"/>
              <a:gd name="adj2" fmla="val 50000"/>
            </a:avLst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output</a:t>
            </a:r>
            <a:endParaRPr lang="en-GB" sz="1600" dirty="0">
              <a:solidFill>
                <a:schemeClr val="tx2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22" name="Down Arrow 13"/>
          <p:cNvSpPr/>
          <p:nvPr/>
        </p:nvSpPr>
        <p:spPr bwMode="auto">
          <a:xfrm>
            <a:off x="599032" y="5617369"/>
            <a:ext cx="1306909" cy="500062"/>
          </a:xfrm>
          <a:prstGeom prst="downArrow">
            <a:avLst>
              <a:gd name="adj1" fmla="val 68853"/>
              <a:gd name="adj2" fmla="val 50000"/>
            </a:avLst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Arial Rounded MT Bold" panose="020F0704030504030204" pitchFamily="34" charset="0"/>
                <a:cs typeface="Times New Roman" pitchFamily="16" charset="0"/>
              </a:rPr>
              <a:t>output</a:t>
            </a:r>
            <a:endParaRPr lang="en-GB" sz="1600" dirty="0">
              <a:solidFill>
                <a:schemeClr val="tx2"/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28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Trust-boundaries &amp; chokepoints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Identifying</a:t>
            </a:r>
            <a:r>
              <a:rPr lang="nl-NL" dirty="0" smtClean="0"/>
              <a:t> </a:t>
            </a:r>
            <a:r>
              <a:rPr lang="nl-NL" dirty="0" smtClean="0">
                <a:solidFill>
                  <a:schemeClr val="accent2"/>
                </a:solidFill>
              </a:rPr>
              <a:t>trust </a:t>
            </a:r>
            <a:r>
              <a:rPr lang="nl-NL" dirty="0" err="1" smtClean="0">
                <a:solidFill>
                  <a:schemeClr val="accent2"/>
                </a:solidFill>
              </a:rPr>
              <a:t>boundary</a:t>
            </a:r>
            <a:r>
              <a:rPr lang="nl-NL" dirty="0" smtClean="0">
                <a:solidFill>
                  <a:schemeClr val="accent2"/>
                </a:solidFill>
              </a:rPr>
              <a:t> </a:t>
            </a:r>
            <a:r>
              <a:rPr lang="nl-NL" dirty="0" err="1" smtClean="0"/>
              <a:t>useful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decide</a:t>
            </a:r>
            <a:r>
              <a:rPr lang="nl-NL" dirty="0" smtClean="0"/>
              <a:t> </a:t>
            </a:r>
            <a:r>
              <a:rPr lang="nl-NL" dirty="0" err="1" smtClean="0"/>
              <a:t>where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validate</a:t>
            </a:r>
            <a:endParaRPr lang="nl-NL" dirty="0" smtClean="0"/>
          </a:p>
          <a:p>
            <a:r>
              <a:rPr lang="nl-NL" dirty="0" smtClean="0"/>
              <a:t>in a </a:t>
            </a:r>
            <a:r>
              <a:rPr lang="nl-NL" dirty="0" err="1" smtClean="0">
                <a:solidFill>
                  <a:schemeClr val="accent2"/>
                </a:solidFill>
              </a:rPr>
              <a:t>network</a:t>
            </a:r>
            <a:r>
              <a:rPr lang="nl-NL" dirty="0" smtClean="0"/>
              <a:t>, on a </a:t>
            </a:r>
            <a:r>
              <a:rPr lang="nl-NL" dirty="0" smtClean="0">
                <a:solidFill>
                  <a:schemeClr val="accent2"/>
                </a:solidFill>
              </a:rPr>
              <a:t>computer</a:t>
            </a:r>
            <a:r>
              <a:rPr lang="nl-NL" dirty="0" smtClean="0"/>
              <a:t>, or </a:t>
            </a:r>
            <a:r>
              <a:rPr lang="nl-NL" dirty="0" err="1" smtClean="0"/>
              <a:t>within</a:t>
            </a:r>
            <a:r>
              <a:rPr lang="nl-NL" dirty="0" smtClean="0"/>
              <a:t>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chemeClr val="accent2"/>
                </a:solidFill>
              </a:rPr>
              <a:t>application</a:t>
            </a:r>
            <a:endParaRPr lang="nl-NL" dirty="0" smtClean="0">
              <a:solidFill>
                <a:schemeClr val="accent2"/>
              </a:solidFill>
            </a:endParaRPr>
          </a:p>
          <a:p>
            <a:endParaRPr lang="nl-NL" dirty="0">
              <a:solidFill>
                <a:schemeClr val="accent2"/>
              </a:solidFill>
            </a:endParaRPr>
          </a:p>
          <a:p>
            <a:endParaRPr lang="nl-NL" dirty="0" smtClean="0">
              <a:solidFill>
                <a:schemeClr val="accent2"/>
              </a:solidFill>
            </a:endParaRPr>
          </a:p>
          <a:p>
            <a:endParaRPr lang="nl-NL" dirty="0">
              <a:solidFill>
                <a:schemeClr val="accent2"/>
              </a:solidFill>
            </a:endParaRPr>
          </a:p>
          <a:p>
            <a:endParaRPr lang="nl-NL" dirty="0" smtClean="0">
              <a:solidFill>
                <a:schemeClr val="accent2"/>
              </a:solidFill>
            </a:endParaRPr>
          </a:p>
          <a:p>
            <a:endParaRPr lang="nl-NL" dirty="0">
              <a:solidFill>
                <a:schemeClr val="accent2"/>
              </a:solidFill>
            </a:endParaRPr>
          </a:p>
          <a:p>
            <a:endParaRPr lang="nl-NL" dirty="0" smtClean="0">
              <a:solidFill>
                <a:schemeClr val="accent2"/>
              </a:solidFill>
            </a:endParaRPr>
          </a:p>
          <a:p>
            <a:endParaRPr lang="nl-NL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nl-NL" sz="1800" dirty="0" smtClean="0">
                <a:solidFill>
                  <a:schemeClr val="tx1"/>
                </a:solidFill>
              </a:rPr>
              <a:t>But beware of data </a:t>
            </a:r>
            <a:r>
              <a:rPr lang="nl-NL" sz="1800" dirty="0" err="1" smtClean="0">
                <a:solidFill>
                  <a:schemeClr val="tx1"/>
                </a:solidFill>
              </a:rPr>
              <a:t>coming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from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nl-NL" sz="1800" dirty="0" err="1" smtClean="0">
                <a:solidFill>
                  <a:schemeClr val="tx1"/>
                </a:solidFill>
              </a:rPr>
              <a:t>trusted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places</a:t>
            </a:r>
            <a:r>
              <a:rPr lang="nl-NL" sz="1800" dirty="0" smtClean="0">
                <a:solidFill>
                  <a:schemeClr val="tx1"/>
                </a:solidFill>
              </a:rPr>
              <a:t>, as eg. 2nd order</a:t>
            </a:r>
          </a:p>
          <a:p>
            <a:pPr marL="0" indent="0">
              <a:buNone/>
            </a:pPr>
            <a:r>
              <a:rPr lang="nl-NL" sz="1800" dirty="0" err="1" smtClean="0">
                <a:solidFill>
                  <a:schemeClr val="tx1"/>
                </a:solidFill>
              </a:rPr>
              <a:t>injection</a:t>
            </a:r>
            <a:r>
              <a:rPr lang="nl-NL" sz="1800" dirty="0" smtClean="0">
                <a:solidFill>
                  <a:schemeClr val="tx1"/>
                </a:solidFill>
              </a:rPr>
              <a:t> attacks show</a:t>
            </a:r>
          </a:p>
          <a:p>
            <a:endParaRPr lang="nl-NL" sz="1800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28</a:t>
            </a:fld>
            <a:endParaRPr lang="en-GB" altLang="nl-NL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952" y="2780929"/>
            <a:ext cx="4061579" cy="32875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61"/>
          <a:stretch/>
        </p:blipFill>
        <p:spPr>
          <a:xfrm>
            <a:off x="431691" y="2276872"/>
            <a:ext cx="4235925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Example: 2</a:t>
            </a:r>
            <a:r>
              <a:rPr lang="nl-NL" baseline="30000" dirty="0" smtClean="0"/>
              <a:t>nd</a:t>
            </a:r>
            <a:r>
              <a:rPr lang="nl-NL" dirty="0" smtClean="0"/>
              <a:t> order SQL injection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 smtClean="0"/>
              <a:t>Suppose I want to access tanja's account</a:t>
            </a:r>
          </a:p>
          <a:p>
            <a:pPr>
              <a:buFont typeface="+mj-lt"/>
              <a:buAutoNum type="arabicPeriod"/>
            </a:pPr>
            <a:r>
              <a:rPr lang="nl-NL" sz="1800" dirty="0" smtClean="0"/>
              <a:t>I register an account myself with the name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tanja' -- </a:t>
            </a:r>
          </a:p>
          <a:p>
            <a:pPr>
              <a:buFont typeface="+mj-lt"/>
              <a:buAutoNum type="arabicPeriod"/>
            </a:pPr>
            <a:r>
              <a:rPr lang="nl-NL" sz="1800" dirty="0" smtClean="0"/>
              <a:t>I log in as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tanja</a:t>
            </a:r>
            <a:r>
              <a:rPr lang="nl-NL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-- </a:t>
            </a:r>
            <a:r>
              <a:rPr lang="nl-NL" sz="1800" dirty="0" smtClean="0"/>
              <a:t>and change my password </a:t>
            </a:r>
          </a:p>
          <a:p>
            <a:pPr>
              <a:buFont typeface="+mj-lt"/>
              <a:buAutoNum type="arabicPeriod"/>
            </a:pPr>
            <a:r>
              <a:rPr lang="nl-NL" sz="1800" dirty="0" smtClean="0"/>
              <a:t>If the password change is done with the SQL statement  </a:t>
            </a:r>
          </a:p>
          <a:p>
            <a:pPr marL="857250" lvl="2" indent="0">
              <a:lnSpc>
                <a:spcPct val="100000"/>
              </a:lnSpc>
              <a:buNone/>
            </a:pP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UPDATE users                                                     </a:t>
            </a:r>
          </a:p>
          <a:p>
            <a:pPr marL="857250" lvl="2" indent="0">
              <a:lnSpc>
                <a:spcPct val="100000"/>
              </a:lnSpc>
              <a:buNone/>
            </a:pPr>
            <a:r>
              <a:rPr lang="en-GB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SET </a:t>
            </a:r>
            <a:r>
              <a:rPr lang="en-GB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password=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'abcd1234'                                  </a:t>
            </a:r>
          </a:p>
          <a:p>
            <a:pPr marL="857250" lvl="2" indent="0">
              <a:lnSpc>
                <a:spcPct val="100000"/>
              </a:lnSpc>
              <a:buNone/>
            </a:pPr>
            <a:r>
              <a:rPr lang="en-GB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GB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username=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GB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tanja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en-GB" sz="1800" b="1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--' </a:t>
            </a:r>
            <a:r>
              <a:rPr lang="en-GB" sz="18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password='</a:t>
            </a:r>
            <a:r>
              <a:rPr lang="en-GB" sz="18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GB" sz="1800" b="1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457200" lvl="1" indent="0">
              <a:buNone/>
            </a:pPr>
            <a:r>
              <a:rPr lang="nl-NL" sz="1800" dirty="0" smtClean="0"/>
              <a:t>then I have reset tanja's password</a:t>
            </a:r>
          </a:p>
          <a:p>
            <a:pPr lvl="1"/>
            <a:r>
              <a:rPr lang="nl-NL" sz="1800" dirty="0" smtClean="0"/>
              <a:t>Here </a:t>
            </a:r>
            <a:r>
              <a:rPr lang="nl-NL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abcd1234 </a:t>
            </a:r>
            <a:r>
              <a:rPr lang="nl-NL" sz="1800" dirty="0" smtClean="0"/>
              <a:t>is user input, but </a:t>
            </a:r>
            <a:r>
              <a:rPr lang="nl-NL" sz="1800" dirty="0" smtClean="0">
                <a:solidFill>
                  <a:srgbClr val="FF0000"/>
                </a:solidFill>
              </a:rPr>
              <a:t>the dangerous input to the statement comes from the server's own database</a:t>
            </a:r>
            <a:r>
              <a:rPr lang="nl-NL" sz="1800" dirty="0" smtClean="0"/>
              <a:t>, </a:t>
            </a:r>
            <a:r>
              <a:rPr lang="nl-NL" sz="1800" dirty="0" err="1" smtClean="0"/>
              <a:t>where</a:t>
            </a:r>
            <a:r>
              <a:rPr lang="nl-NL" sz="1800" dirty="0" smtClean="0"/>
              <a:t> </a:t>
            </a:r>
            <a:r>
              <a:rPr lang="nl-NL" sz="1800" dirty="0" err="1" smtClean="0"/>
              <a:t>it</a:t>
            </a:r>
            <a:r>
              <a:rPr lang="nl-NL" sz="1800" dirty="0" smtClean="0"/>
              <a:t> was </a:t>
            </a:r>
            <a:r>
              <a:rPr lang="nl-NL" sz="1800" dirty="0" err="1" smtClean="0"/>
              <a:t>injected</a:t>
            </a:r>
            <a:r>
              <a:rPr lang="nl-NL" sz="1800" dirty="0" smtClean="0"/>
              <a:t> </a:t>
            </a:r>
            <a:r>
              <a:rPr lang="nl-NL" sz="1800" dirty="0" err="1" smtClean="0"/>
              <a:t>earlier</a:t>
            </a:r>
            <a:endParaRPr lang="nl-NL" sz="1800" dirty="0" smtClean="0"/>
          </a:p>
          <a:p>
            <a:pPr marL="57150" indent="0">
              <a:buNone/>
            </a:pPr>
            <a:r>
              <a:rPr lang="nl-NL" sz="1800" dirty="0" smtClean="0"/>
              <a:t>The moral of the story:  </a:t>
            </a:r>
            <a:r>
              <a:rPr lang="nl-NL" sz="1800" dirty="0" err="1" smtClean="0">
                <a:solidFill>
                  <a:schemeClr val="accent2"/>
                </a:solidFill>
              </a:rPr>
              <a:t>don't</a:t>
            </a:r>
            <a:r>
              <a:rPr lang="nl-NL" sz="1800" dirty="0" smtClean="0">
                <a:solidFill>
                  <a:schemeClr val="accent2"/>
                </a:solidFill>
              </a:rPr>
              <a:t> trust </a:t>
            </a:r>
            <a:r>
              <a:rPr lang="nl-NL" sz="1800" i="1" dirty="0" smtClean="0">
                <a:solidFill>
                  <a:schemeClr val="accent2"/>
                </a:solidFill>
              </a:rPr>
              <a:t>any</a:t>
            </a:r>
            <a:r>
              <a:rPr lang="nl-NL" sz="1800" dirty="0" smtClean="0">
                <a:solidFill>
                  <a:schemeClr val="accent2"/>
                </a:solidFill>
              </a:rPr>
              <a:t> input, not even data coming from sources you think can trust</a:t>
            </a:r>
            <a:endParaRPr lang="nl-NL" sz="18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endParaRPr lang="en-GB" b="1" dirty="0">
              <a:solidFill>
                <a:schemeClr val="bg1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29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12074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Countermeasures to input attacks: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Input validation &amp; sanitisation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Reducing expressive power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Sandboxing</a:t>
            </a:r>
          </a:p>
          <a:p>
            <a:endParaRPr lang="en-GB" dirty="0" smtClean="0">
              <a:solidFill>
                <a:schemeClr val="accent2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4A9004D-2E4E-45C3-A21A-70BF82E4DD2D}" type="slidenum">
              <a:rPr lang="en-GB" altLang="nl-NL" smtClean="0"/>
              <a:pPr>
                <a:defRPr/>
              </a:pPr>
              <a:t>3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97111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Web Application Firewall (WAF)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l-NL" sz="1800" dirty="0" smtClean="0"/>
              <a:t>A separate firewall in front of a web-application to stop malicious inputs </a:t>
            </a:r>
          </a:p>
          <a:p>
            <a:pPr>
              <a:lnSpc>
                <a:spcPct val="100000"/>
              </a:lnSpc>
            </a:pPr>
            <a:r>
              <a:rPr lang="nl-NL" sz="1800" dirty="0"/>
              <a:t>F</a:t>
            </a:r>
            <a:r>
              <a:rPr lang="nl-NL" sz="1800" dirty="0" smtClean="0"/>
              <a:t>undamental problem: </a:t>
            </a:r>
            <a:r>
              <a:rPr lang="nl-NL" sz="1800" i="1" dirty="0" smtClean="0">
                <a:solidFill>
                  <a:schemeClr val="accent2"/>
                </a:solidFill>
              </a:rPr>
              <a:t>WAF has no </a:t>
            </a:r>
            <a:r>
              <a:rPr lang="nl-NL" sz="1800" i="1" dirty="0" err="1" smtClean="0">
                <a:solidFill>
                  <a:schemeClr val="accent2"/>
                </a:solidFill>
              </a:rPr>
              <a:t>clue</a:t>
            </a:r>
            <a:r>
              <a:rPr lang="nl-NL" sz="1800" i="1" dirty="0" smtClean="0">
                <a:solidFill>
                  <a:schemeClr val="accent2"/>
                </a:solidFill>
              </a:rPr>
              <a:t> what the web application is doing, and what it expects as </a:t>
            </a:r>
            <a:r>
              <a:rPr lang="nl-NL" sz="1800" i="1" dirty="0" err="1" smtClean="0">
                <a:solidFill>
                  <a:schemeClr val="accent2"/>
                </a:solidFill>
              </a:rPr>
              <a:t>valid</a:t>
            </a:r>
            <a:r>
              <a:rPr lang="nl-NL" sz="1800" i="1" dirty="0" smtClean="0">
                <a:solidFill>
                  <a:schemeClr val="accent2"/>
                </a:solidFill>
              </a:rPr>
              <a:t> </a:t>
            </a:r>
            <a:r>
              <a:rPr lang="nl-NL" sz="1800" i="1" dirty="0" err="1" smtClean="0">
                <a:solidFill>
                  <a:schemeClr val="accent2"/>
                </a:solidFill>
              </a:rPr>
              <a:t>inputs</a:t>
            </a:r>
            <a:endParaRPr lang="nl-NL" sz="1800" i="1" dirty="0" smtClean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1800" dirty="0" err="1" smtClean="0"/>
              <a:t>Therefore</a:t>
            </a:r>
            <a:endParaRPr lang="nl-NL" sz="1800" dirty="0" smtClean="0"/>
          </a:p>
          <a:p>
            <a:pPr lvl="1">
              <a:lnSpc>
                <a:spcPct val="100000"/>
              </a:lnSpc>
            </a:pPr>
            <a:r>
              <a:rPr lang="nl-NL" sz="1800" dirty="0" smtClean="0"/>
              <a:t>WAF can only stop very generic problems</a:t>
            </a:r>
          </a:p>
          <a:p>
            <a:pPr lvl="1">
              <a:lnSpc>
                <a:spcPct val="100000"/>
              </a:lnSpc>
            </a:pPr>
            <a:r>
              <a:rPr lang="nl-NL" sz="1800" dirty="0" err="1" smtClean="0"/>
              <a:t>To</a:t>
            </a:r>
            <a:r>
              <a:rPr lang="nl-NL" sz="1800" dirty="0" smtClean="0"/>
              <a:t> </a:t>
            </a:r>
            <a:r>
              <a:rPr lang="nl-NL" sz="1800" dirty="0" err="1" smtClean="0"/>
              <a:t>improve</a:t>
            </a:r>
            <a:r>
              <a:rPr lang="nl-NL" sz="1800" dirty="0" smtClean="0"/>
              <a:t> </a:t>
            </a:r>
            <a:r>
              <a:rPr lang="nl-NL" sz="1800" dirty="0" err="1" smtClean="0"/>
              <a:t>this</a:t>
            </a:r>
            <a:r>
              <a:rPr lang="nl-NL" sz="1800" dirty="0" smtClean="0"/>
              <a:t>, some WAFs can be </a:t>
            </a:r>
            <a:r>
              <a:rPr lang="nl-NL" sz="1800" dirty="0" smtClean="0">
                <a:solidFill>
                  <a:schemeClr val="accent2"/>
                </a:solidFill>
              </a:rPr>
              <a:t>trained </a:t>
            </a:r>
            <a:r>
              <a:rPr lang="nl-NL" sz="1800" dirty="0" smtClean="0"/>
              <a:t>to learn what normal inputs looks like</a:t>
            </a:r>
          </a:p>
          <a:p>
            <a:pPr marL="0" indent="0">
              <a:lnSpc>
                <a:spcPct val="100000"/>
              </a:lnSpc>
              <a:buNone/>
            </a:pPr>
            <a:endParaRPr lang="nl-NL" sz="1800" dirty="0" smtClean="0"/>
          </a:p>
          <a:p>
            <a:pPr>
              <a:lnSpc>
                <a:spcPct val="100000"/>
              </a:lnSpc>
            </a:pPr>
            <a:r>
              <a:rPr lang="nl-NL" sz="1800" i="1" dirty="0" err="1" smtClean="0"/>
              <a:t>So</a:t>
            </a:r>
            <a:r>
              <a:rPr lang="nl-NL" sz="1800" i="1" dirty="0" smtClean="0"/>
              <a:t> proper input </a:t>
            </a:r>
            <a:r>
              <a:rPr lang="nl-NL" sz="1800" i="1" dirty="0" err="1" smtClean="0"/>
              <a:t>validation</a:t>
            </a:r>
            <a:r>
              <a:rPr lang="nl-NL" sz="1800" i="1" dirty="0" smtClean="0"/>
              <a:t> </a:t>
            </a:r>
            <a:r>
              <a:rPr lang="nl-NL" sz="1800" b="1" i="1" u="sng" dirty="0" err="1" smtClean="0"/>
              <a:t>still</a:t>
            </a:r>
            <a:r>
              <a:rPr lang="nl-NL" sz="1800" i="1" dirty="0" smtClean="0"/>
              <a:t> has </a:t>
            </a:r>
            <a:r>
              <a:rPr lang="nl-NL" sz="1800" i="1" dirty="0" err="1" smtClean="0"/>
              <a:t>to</a:t>
            </a:r>
            <a:r>
              <a:rPr lang="nl-NL" sz="1800" i="1" dirty="0" smtClean="0"/>
              <a:t> </a:t>
            </a:r>
            <a:r>
              <a:rPr lang="nl-NL" sz="1800" i="1" dirty="0" err="1" smtClean="0"/>
              <a:t>done</a:t>
            </a:r>
            <a:r>
              <a:rPr lang="nl-NL" sz="1800" i="1" dirty="0" smtClean="0"/>
              <a:t> in </a:t>
            </a:r>
            <a:r>
              <a:rPr lang="nl-NL" sz="1800" i="1" dirty="0" err="1" smtClean="0"/>
              <a:t>the</a:t>
            </a:r>
            <a:r>
              <a:rPr lang="nl-NL" sz="1800" i="1" dirty="0" smtClean="0"/>
              <a:t> web </a:t>
            </a:r>
            <a:r>
              <a:rPr lang="nl-NL" sz="1800" i="1" dirty="0" err="1" smtClean="0"/>
              <a:t>application</a:t>
            </a:r>
            <a:r>
              <a:rPr lang="nl-NL" sz="1800" i="1" dirty="0" smtClean="0"/>
              <a:t> </a:t>
            </a:r>
            <a:r>
              <a:rPr lang="nl-NL" sz="1800" i="1" dirty="0" err="1" smtClean="0"/>
              <a:t>itself</a:t>
            </a:r>
            <a:r>
              <a:rPr lang="nl-NL" sz="1800" i="1" dirty="0" smtClean="0"/>
              <a:t>!</a:t>
            </a:r>
          </a:p>
          <a:p>
            <a:pPr>
              <a:lnSpc>
                <a:spcPct val="100000"/>
              </a:lnSpc>
            </a:pPr>
            <a:r>
              <a:rPr lang="nl-NL" sz="1800" i="1" dirty="0" smtClean="0"/>
              <a:t>Is </a:t>
            </a:r>
            <a:r>
              <a:rPr lang="nl-NL" sz="1800" i="1" dirty="0" err="1" smtClean="0"/>
              <a:t>it</a:t>
            </a:r>
            <a:r>
              <a:rPr lang="nl-NL" sz="1800" i="1" dirty="0" smtClean="0"/>
              <a:t> a </a:t>
            </a:r>
            <a:r>
              <a:rPr lang="nl-NL" sz="1800" i="1" dirty="0" err="1" smtClean="0"/>
              <a:t>useful</a:t>
            </a:r>
            <a:r>
              <a:rPr lang="nl-NL" sz="1800" i="1" dirty="0" smtClean="0"/>
              <a:t> extra line of defence? Or does </a:t>
            </a:r>
            <a:r>
              <a:rPr lang="nl-NL" sz="1800" i="1" dirty="0" err="1" smtClean="0"/>
              <a:t>it</a:t>
            </a:r>
            <a:r>
              <a:rPr lang="nl-NL" sz="1800" i="1" dirty="0" smtClean="0"/>
              <a:t> </a:t>
            </a:r>
            <a:r>
              <a:rPr lang="nl-NL" sz="1800" i="1" dirty="0" err="1" smtClean="0"/>
              <a:t>lull</a:t>
            </a:r>
            <a:r>
              <a:rPr lang="nl-NL" sz="1800" i="1" dirty="0" smtClean="0"/>
              <a:t> programmers into a false sense of security?</a:t>
            </a:r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30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57837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Reducing expressive power</a:t>
            </a:r>
            <a:endParaRPr lang="en-GB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31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93024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Recall forwarding flaws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116013"/>
            <a:ext cx="7990656" cy="4968875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sz="1800" dirty="0" smtClean="0"/>
              <a:t>The service </a:t>
            </a:r>
            <a:r>
              <a:rPr lang="en-GB" sz="1800" dirty="0" smtClean="0">
                <a:solidFill>
                  <a:schemeClr val="accent2"/>
                </a:solidFill>
              </a:rPr>
              <a:t>provides a very powerful interface </a:t>
            </a:r>
            <a:r>
              <a:rPr lang="en-GB" sz="1800" dirty="0" smtClean="0"/>
              <a:t>to the application, and hence to the attacker</a:t>
            </a:r>
          </a:p>
          <a:p>
            <a:r>
              <a:rPr lang="en-GB" sz="1800" dirty="0"/>
              <a:t>U</a:t>
            </a:r>
            <a:r>
              <a:rPr lang="en-GB" sz="1800" dirty="0" smtClean="0"/>
              <a:t>sually, the interface takes a                    and the service executes </a:t>
            </a:r>
            <a:r>
              <a:rPr lang="en-GB" sz="1800" i="1" dirty="0" smtClean="0"/>
              <a:t>any</a:t>
            </a:r>
            <a:r>
              <a:rPr lang="en-GB" sz="1800" dirty="0" smtClean="0"/>
              <a:t>  OS command, access </a:t>
            </a:r>
            <a:r>
              <a:rPr lang="en-GB" sz="1800" i="1" dirty="0" smtClean="0"/>
              <a:t>any</a:t>
            </a:r>
            <a:r>
              <a:rPr lang="en-GB" sz="1800" dirty="0" smtClean="0"/>
              <a:t>  file, execute </a:t>
            </a:r>
            <a:r>
              <a:rPr lang="en-GB" sz="1800" i="1" dirty="0" smtClean="0"/>
              <a:t>any</a:t>
            </a:r>
            <a:r>
              <a:rPr lang="en-GB" sz="1800" dirty="0" smtClean="0"/>
              <a:t> SQL command, …</a:t>
            </a:r>
          </a:p>
          <a:p>
            <a:r>
              <a:rPr lang="en-GB" sz="1800" dirty="0" smtClean="0"/>
              <a:t>Even though the application may only requires a fraction of this power</a:t>
            </a:r>
          </a:p>
          <a:p>
            <a:pPr marL="0" indent="0">
              <a:buNone/>
            </a:pPr>
            <a:r>
              <a:rPr lang="en-GB" sz="1800" i="1" dirty="0" smtClean="0"/>
              <a:t>	Maybe the service should  simply not offer all this power?</a:t>
            </a:r>
          </a:p>
          <a:p>
            <a:pPr lvl="1"/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32</a:t>
            </a:fld>
            <a:endParaRPr lang="en-GB" altLang="nl-NL" dirty="0"/>
          </a:p>
        </p:txBody>
      </p:sp>
      <p:grpSp>
        <p:nvGrpSpPr>
          <p:cNvPr id="5" name="Groep 4"/>
          <p:cNvGrpSpPr/>
          <p:nvPr/>
        </p:nvGrpSpPr>
        <p:grpSpPr>
          <a:xfrm>
            <a:off x="827584" y="1148270"/>
            <a:ext cx="6870436" cy="2036067"/>
            <a:chOff x="1074187" y="3855199"/>
            <a:chExt cx="7186985" cy="2410731"/>
          </a:xfrm>
        </p:grpSpPr>
        <p:sp>
          <p:nvSpPr>
            <p:cNvPr id="6" name="Right Arrow 34"/>
            <p:cNvSpPr/>
            <p:nvPr/>
          </p:nvSpPr>
          <p:spPr>
            <a:xfrm>
              <a:off x="5276982" y="4860655"/>
              <a:ext cx="1027640" cy="38528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7" name="L-Shape 32"/>
            <p:cNvSpPr/>
            <p:nvPr/>
          </p:nvSpPr>
          <p:spPr>
            <a:xfrm>
              <a:off x="6379909" y="4134469"/>
              <a:ext cx="1881263" cy="2131461"/>
            </a:xfrm>
            <a:prstGeom prst="corner">
              <a:avLst>
                <a:gd name="adj1" fmla="val 30464"/>
                <a:gd name="adj2" fmla="val 288889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800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endParaRPr lang="en-US" sz="1800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endParaRPr lang="en-US" sz="1800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“Service”, </a:t>
              </a:r>
              <a:r>
                <a:rPr lang="en-US" sz="1800" dirty="0" err="1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eg</a:t>
              </a:r>
              <a:endParaRPr lang="en-US" sz="1800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OS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file system</a:t>
              </a:r>
              <a:endParaRPr lang="en-US" sz="1800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database</a:t>
              </a:r>
              <a:endParaRPr lang="en-US" sz="1800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library</a:t>
              </a:r>
            </a:p>
            <a:p>
              <a:pPr>
                <a:defRPr/>
              </a:pPr>
              <a:endParaRPr lang="en-US" sz="1800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endParaRPr lang="en-US" sz="1800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endParaRPr lang="en-US" sz="1800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>
                <a:defRPr/>
              </a:pPr>
              <a:endParaRPr lang="en-US" sz="1800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</p:txBody>
        </p:sp>
        <p:pic>
          <p:nvPicPr>
            <p:cNvPr id="8" name="Picture 2" descr="C:\Users\erikpoll\Desktop\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4187" y="4318804"/>
              <a:ext cx="883459" cy="883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ight Arrow 28"/>
            <p:cNvSpPr/>
            <p:nvPr/>
          </p:nvSpPr>
          <p:spPr>
            <a:xfrm>
              <a:off x="2210476" y="4512642"/>
              <a:ext cx="978468" cy="26207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0" name="TextBox 36"/>
            <p:cNvSpPr txBox="1"/>
            <p:nvPr/>
          </p:nvSpPr>
          <p:spPr>
            <a:xfrm>
              <a:off x="2128153" y="3855199"/>
              <a:ext cx="151765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malicious</a:t>
              </a:r>
            </a:p>
            <a:p>
              <a:pPr>
                <a:defRPr/>
              </a:pPr>
              <a:r>
                <a:rPr lang="en-US" sz="1800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input</a:t>
              </a:r>
              <a:endParaRPr lang="en-GB" sz="1800" dirty="0">
                <a:solidFill>
                  <a:srgbClr val="FF0000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1" name="Rectangle 7"/>
            <p:cNvSpPr/>
            <p:nvPr/>
          </p:nvSpPr>
          <p:spPr>
            <a:xfrm>
              <a:off x="3521715" y="3933917"/>
              <a:ext cx="1653532" cy="17796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  <a:latin typeface="Arial Rounded MT Bold" panose="020F0704030504030204" pitchFamily="34" charset="0"/>
                </a:rPr>
                <a:t>application</a:t>
              </a:r>
              <a:endParaRPr lang="en-US" sz="2000" b="1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>
                <a:defRPr/>
              </a:pPr>
              <a:endParaRPr lang="en-US" sz="2000" b="1" dirty="0" smtClean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  <a:p>
              <a:pPr algn="ctr">
                <a:defRPr/>
              </a:pPr>
              <a:endParaRPr lang="en-GB" sz="2000" b="1" dirty="0">
                <a:solidFill>
                  <a:schemeClr val="tx1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3" name="Rechthoek 12"/>
            <p:cNvSpPr/>
            <p:nvPr/>
          </p:nvSpPr>
          <p:spPr bwMode="auto">
            <a:xfrm>
              <a:off x="5316469" y="4972812"/>
              <a:ext cx="143326" cy="16097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92125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14" name="Rechthoek 13"/>
            <p:cNvSpPr/>
            <p:nvPr/>
          </p:nvSpPr>
          <p:spPr bwMode="auto">
            <a:xfrm>
              <a:off x="5522013" y="4970196"/>
              <a:ext cx="143326" cy="16097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92125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15" name="Rechthoek 14"/>
            <p:cNvSpPr/>
            <p:nvPr/>
          </p:nvSpPr>
          <p:spPr bwMode="auto">
            <a:xfrm>
              <a:off x="5727557" y="4970196"/>
              <a:ext cx="143326" cy="16097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92125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16" name="Rechthoek 15"/>
            <p:cNvSpPr/>
            <p:nvPr/>
          </p:nvSpPr>
          <p:spPr bwMode="auto">
            <a:xfrm>
              <a:off x="5921751" y="4970196"/>
              <a:ext cx="143326" cy="160972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92125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Times New Roman" pitchFamily="16" charset="0"/>
              </a:endParaRPr>
            </a:p>
          </p:txBody>
        </p:sp>
        <p:sp>
          <p:nvSpPr>
            <p:cNvPr id="12" name="Explosie 2 11"/>
            <p:cNvSpPr/>
            <p:nvPr/>
          </p:nvSpPr>
          <p:spPr bwMode="auto">
            <a:xfrm>
              <a:off x="5665339" y="4402177"/>
              <a:ext cx="817565" cy="483002"/>
            </a:xfrm>
            <a:prstGeom prst="irregularSeal2">
              <a:avLst/>
            </a:prstGeom>
            <a:solidFill>
              <a:srgbClr val="FF66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92125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Times New Roman" pitchFamily="16" charset="0"/>
              </a:endParaRPr>
            </a:p>
          </p:txBody>
        </p:sp>
      </p:grpSp>
      <p:pic>
        <p:nvPicPr>
          <p:cNvPr id="17" name="Afbeelding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961" y="3939864"/>
            <a:ext cx="997050" cy="42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13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/>
            </a:pPr>
            <a:r>
              <a:rPr lang="en-GB" altLang="nl-NL" dirty="0" smtClean="0"/>
              <a:t>Prepared statements: the basic idea</a:t>
            </a:r>
            <a:endParaRPr lang="en-GB" altLang="nl-NL" sz="2000" dirty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116013"/>
            <a:ext cx="7918648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99"/>
              </a:spcBef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800" dirty="0" smtClean="0">
                <a:solidFill>
                  <a:schemeClr val="tx1"/>
                </a:solidFill>
              </a:rPr>
              <a:t>Instead of a </a:t>
            </a:r>
            <a:r>
              <a:rPr lang="en-GB" altLang="nl-NL" sz="1800" dirty="0" smtClean="0">
                <a:solidFill>
                  <a:schemeClr val="tx2"/>
                </a:solidFill>
              </a:rPr>
              <a:t>raw string </a:t>
            </a:r>
            <a:r>
              <a:rPr lang="en-GB" altLang="nl-NL" sz="1800" dirty="0" smtClean="0">
                <a:solidFill>
                  <a:schemeClr val="tx1"/>
                </a:solidFill>
              </a:rPr>
              <a:t>as single input </a:t>
            </a:r>
            <a:r>
              <a:rPr lang="en-GB" altLang="nl-NL" sz="1800" dirty="0" smtClean="0">
                <a:solidFill>
                  <a:schemeClr val="tx2"/>
                </a:solidFill>
              </a:rPr>
              <a:t>(aka </a:t>
            </a:r>
            <a:r>
              <a:rPr lang="en-GB" altLang="nl-NL" sz="1800" dirty="0" smtClean="0">
                <a:solidFill>
                  <a:schemeClr val="accent2"/>
                </a:solidFill>
              </a:rPr>
              <a:t>dynamic SQL</a:t>
            </a:r>
            <a:r>
              <a:rPr lang="en-GB" altLang="nl-NL" sz="1800" dirty="0" smtClean="0">
                <a:solidFill>
                  <a:schemeClr val="tx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ts val="499"/>
              </a:spcBef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endParaRPr lang="en-GB" altLang="nl-NL" b="1" dirty="0" smtClean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0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633" b="1" dirty="0" smtClean="0">
                <a:latin typeface="Courier New" panose="02070309020205020404" pitchFamily="49" charset="0"/>
              </a:rPr>
              <a:t> "</a:t>
            </a:r>
            <a:r>
              <a:rPr lang="en-GB" altLang="nl-NL" sz="1633" b="1" dirty="0">
                <a:latin typeface="Courier New" panose="02070309020205020404" pitchFamily="49" charset="0"/>
              </a:rPr>
              <a:t>SELECT * FROM Account WHERE Username = " + $username </a:t>
            </a:r>
          </a:p>
          <a:p>
            <a:pPr lvl="1" eaLnBrk="1" hangingPunct="1">
              <a:lnSpc>
                <a:spcPct val="10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633" b="1" dirty="0" smtClean="0">
                <a:latin typeface="Courier New" panose="02070309020205020404" pitchFamily="49" charset="0"/>
              </a:rPr>
              <a:t>                       </a:t>
            </a:r>
            <a:r>
              <a:rPr lang="en-GB" altLang="nl-NL" sz="1633" b="1" dirty="0">
                <a:latin typeface="Courier New" panose="02070309020205020404" pitchFamily="49" charset="0"/>
              </a:rPr>
              <a:t>+ "AND Password = " + $password</a:t>
            </a:r>
            <a:r>
              <a:rPr lang="en-GB" altLang="nl-NL" sz="1633" b="1" dirty="0" smtClean="0">
                <a:latin typeface="Courier New" panose="02070309020205020404" pitchFamily="49" charset="0"/>
              </a:rPr>
              <a:t>; </a:t>
            </a:r>
          </a:p>
          <a:p>
            <a:pPr lvl="1" eaLnBrk="1" hangingPunct="1">
              <a:lnSpc>
                <a:spcPct val="10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endParaRPr lang="en-GB" altLang="nl-NL" sz="1633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800" dirty="0" smtClean="0">
                <a:solidFill>
                  <a:schemeClr val="tx1"/>
                </a:solidFill>
              </a:rPr>
              <a:t>give a </a:t>
            </a:r>
            <a:r>
              <a:rPr lang="en-GB" altLang="nl-NL" sz="1800" dirty="0" smtClean="0">
                <a:solidFill>
                  <a:srgbClr val="009900"/>
                </a:solidFill>
              </a:rPr>
              <a:t>string with placeholders </a:t>
            </a:r>
            <a:r>
              <a:rPr lang="en-GB" altLang="nl-NL" sz="1800" dirty="0" smtClean="0">
                <a:solidFill>
                  <a:schemeClr val="tx1"/>
                </a:solidFill>
              </a:rPr>
              <a:t>and </a:t>
            </a:r>
            <a:r>
              <a:rPr lang="en-GB" altLang="nl-NL" sz="1800" dirty="0" smtClean="0">
                <a:solidFill>
                  <a:srgbClr val="009900"/>
                </a:solidFill>
              </a:rPr>
              <a:t>parameters</a:t>
            </a:r>
            <a:r>
              <a:rPr lang="en-GB" altLang="nl-NL" sz="1800" dirty="0" smtClean="0">
                <a:solidFill>
                  <a:schemeClr val="tx1"/>
                </a:solidFill>
              </a:rPr>
              <a:t>  as separate inputs</a:t>
            </a:r>
          </a:p>
          <a:p>
            <a:pPr eaLnBrk="1" hangingPunct="1">
              <a:lnSpc>
                <a:spcPct val="10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dirty="0" smtClean="0">
                <a:solidFill>
                  <a:schemeClr val="tx1"/>
                </a:solidFill>
              </a:rPr>
              <a:t> </a:t>
            </a:r>
            <a:endParaRPr lang="en-GB" altLang="nl-NL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15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633" b="1" dirty="0">
                <a:solidFill>
                  <a:schemeClr val="accent2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sz="1633" b="1" dirty="0" smtClean="0">
                <a:latin typeface="Courier New" panose="02070309020205020404" pitchFamily="49" charset="0"/>
              </a:rPr>
              <a:t>  "</a:t>
            </a:r>
            <a:r>
              <a:rPr lang="en-GB" altLang="nl-NL" sz="1633" b="1" dirty="0">
                <a:latin typeface="Courier New" panose="02070309020205020404" pitchFamily="49" charset="0"/>
              </a:rPr>
              <a:t>SELECT * FROM Account WHERE Username = </a:t>
            </a:r>
            <a:r>
              <a:rPr lang="en-GB" altLang="nl-NL" sz="1633" b="1" dirty="0">
                <a:solidFill>
                  <a:srgbClr val="339933"/>
                </a:solidFill>
                <a:latin typeface="Courier New" panose="02070309020205020404" pitchFamily="49" charset="0"/>
              </a:rPr>
              <a:t>?</a:t>
            </a:r>
            <a:r>
              <a:rPr lang="en-GB" altLang="nl-NL" sz="1633" b="1" dirty="0">
                <a:latin typeface="Courier New" panose="02070309020205020404" pitchFamily="49" charset="0"/>
              </a:rPr>
              <a:t> AND Password = </a:t>
            </a:r>
            <a:r>
              <a:rPr lang="en-GB" altLang="nl-NL" sz="1633" b="1" dirty="0">
                <a:solidFill>
                  <a:srgbClr val="339933"/>
                </a:solidFill>
                <a:latin typeface="Courier New" panose="02070309020205020404" pitchFamily="49" charset="0"/>
              </a:rPr>
              <a:t>?</a:t>
            </a:r>
            <a:r>
              <a:rPr lang="en-GB" altLang="nl-NL" sz="1633" b="1" dirty="0">
                <a:latin typeface="Courier New" panose="02070309020205020404" pitchFamily="49" charset="0"/>
              </a:rPr>
              <a:t>"  </a:t>
            </a:r>
            <a:endParaRPr lang="en-GB" altLang="nl-NL" sz="1633" b="1" dirty="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5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633" b="1" dirty="0" smtClean="0">
                <a:latin typeface="Courier New" panose="02070309020205020404" pitchFamily="49" charset="0"/>
              </a:rPr>
              <a:t>    $</a:t>
            </a:r>
            <a:r>
              <a:rPr lang="en-GB" altLang="nl-NL" sz="1633" b="1" dirty="0">
                <a:latin typeface="Courier New" panose="02070309020205020404" pitchFamily="49" charset="0"/>
              </a:rPr>
              <a:t>username </a:t>
            </a:r>
            <a:endParaRPr lang="en-GB" altLang="nl-NL" sz="1633" b="1" dirty="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50000"/>
              </a:lnSpc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GB" altLang="nl-NL" sz="1633" b="1" dirty="0" smtClean="0">
                <a:latin typeface="Courier New" panose="02070309020205020404" pitchFamily="49" charset="0"/>
              </a:rPr>
              <a:t>    $</a:t>
            </a:r>
            <a:r>
              <a:rPr lang="en-GB" altLang="nl-NL" sz="1633" b="1" dirty="0">
                <a:latin typeface="Courier New" panose="02070309020205020404" pitchFamily="49" charset="0"/>
              </a:rPr>
              <a:t>password   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340" indent="-228577" defTabSz="492074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492" indent="-228577" defTabSz="492074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8645" indent="-228577" defTabSz="492074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5797" indent="-228577" defTabSz="492074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153" algn="l"/>
                <a:tab pos="914305" algn="l"/>
                <a:tab pos="1371458" algn="l"/>
                <a:tab pos="1828610" algn="l"/>
                <a:tab pos="2285763" algn="l"/>
                <a:tab pos="2742915" algn="l"/>
                <a:tab pos="3200068" algn="l"/>
                <a:tab pos="3657220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5" algn="l"/>
                <a:tab pos="8228747" algn="l"/>
                <a:tab pos="8685900" algn="l"/>
                <a:tab pos="9143052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None/>
              <a:defRPr/>
            </a:pPr>
            <a:fld id="{7EAD3E82-A49F-41B4-8E03-BFC3A5A66C5A}" type="slidenum">
              <a:rPr lang="en-GB" altLang="nl-NL" sz="1400" smtClean="0">
                <a:latin typeface="Arial Rounded MT Bold" panose="020F070403050403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 typeface="Times New Roman" panose="02020603050405020304" pitchFamily="18" charset="0"/>
                <a:buNone/>
                <a:defRPr/>
              </a:pPr>
              <a:t>33</a:t>
            </a:fld>
            <a:endParaRPr lang="en-GB" altLang="nl-NL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4575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2" y="276225"/>
            <a:ext cx="8280920" cy="99218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nl-NL" dirty="0" smtClean="0"/>
              <a:t>Prepared statements </a:t>
            </a:r>
            <a:r>
              <a:rPr lang="en-GB" altLang="nl-NL" sz="2000" dirty="0" smtClean="0">
                <a:solidFill>
                  <a:schemeClr val="tx1"/>
                </a:solidFill>
              </a:rPr>
              <a:t>(aka </a:t>
            </a:r>
            <a:r>
              <a:rPr lang="en-GB" altLang="nl-NL" sz="2000" dirty="0" smtClean="0"/>
              <a:t>parameterised queries</a:t>
            </a:r>
            <a:r>
              <a:rPr lang="en-GB" altLang="nl-NL" sz="20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800" dirty="0" smtClean="0">
                <a:solidFill>
                  <a:schemeClr val="tx1"/>
                </a:solidFill>
              </a:rPr>
              <a:t>Code vulnerable to SQL injection, using so-called </a:t>
            </a:r>
            <a:r>
              <a:rPr lang="en-GB" altLang="nl-NL" sz="1800" dirty="0">
                <a:solidFill>
                  <a:schemeClr val="accent2"/>
                </a:solidFill>
              </a:rPr>
              <a:t>d</a:t>
            </a:r>
            <a:r>
              <a:rPr lang="en-GB" altLang="nl-NL" sz="1800" dirty="0" smtClean="0">
                <a:solidFill>
                  <a:schemeClr val="accent2"/>
                </a:solidFill>
              </a:rPr>
              <a:t>ynamic SQL</a:t>
            </a:r>
          </a:p>
          <a:p>
            <a:pPr lvl="1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String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updateString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=                        </a:t>
            </a:r>
          </a:p>
          <a:p>
            <a:pPr lvl="1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>
                <a:latin typeface="Courier New" panose="02070309020205020404" pitchFamily="49" charset="0"/>
              </a:rPr>
              <a:t> 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  "SELECT * FROM Account WHERE Username" </a:t>
            </a:r>
          </a:p>
          <a:p>
            <a:pPr lvl="1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>
                <a:latin typeface="Courier New" panose="02070309020205020404" pitchFamily="49" charset="0"/>
              </a:rPr>
              <a:t> 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   + username + "AND Password =" + password;                     </a:t>
            </a:r>
          </a:p>
          <a:p>
            <a:pPr lvl="1"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>
                <a:latin typeface="Courier New" panose="02070309020205020404" pitchFamily="49" charset="0"/>
              </a:rPr>
              <a:t> 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stmt.executeUpdate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updateString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);</a:t>
            </a:r>
            <a:r>
              <a:rPr lang="en-GB" altLang="nl-NL" sz="1600" dirty="0" smtClean="0"/>
              <a:t>    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dirty="0" smtClean="0"/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800" dirty="0" smtClean="0">
                <a:solidFill>
                  <a:schemeClr val="tx1"/>
                </a:solidFill>
              </a:rPr>
              <a:t>Code </a:t>
            </a:r>
            <a:r>
              <a:rPr lang="en-GB" altLang="nl-NL" sz="1800" i="1" dirty="0" smtClean="0">
                <a:solidFill>
                  <a:schemeClr val="tx1"/>
                </a:solidFill>
              </a:rPr>
              <a:t>not</a:t>
            </a:r>
            <a:r>
              <a:rPr lang="en-GB" altLang="nl-NL" sz="1800" dirty="0" smtClean="0">
                <a:solidFill>
                  <a:schemeClr val="tx1"/>
                </a:solidFill>
              </a:rPr>
              <a:t>  vulnerable to SQL injection using </a:t>
            </a:r>
            <a:r>
              <a:rPr lang="en-GB" altLang="nl-NL" sz="1800" dirty="0" smtClean="0">
                <a:solidFill>
                  <a:schemeClr val="accent2"/>
                </a:solidFill>
              </a:rPr>
              <a:t>prepared </a:t>
            </a:r>
            <a:r>
              <a:rPr lang="en-GB" altLang="nl-NL" sz="1800" dirty="0">
                <a:solidFill>
                  <a:schemeClr val="accent2"/>
                </a:solidFill>
              </a:rPr>
              <a:t>s</a:t>
            </a:r>
            <a:r>
              <a:rPr lang="en-GB" altLang="nl-NL" sz="1800" dirty="0" smtClean="0">
                <a:solidFill>
                  <a:schemeClr val="accent2"/>
                </a:solidFill>
              </a:rPr>
              <a:t>tatements </a:t>
            </a:r>
            <a:r>
              <a:rPr lang="en-GB" altLang="nl-NL" sz="1800" dirty="0" smtClean="0">
                <a:solidFill>
                  <a:schemeClr val="tx1"/>
                </a:solidFill>
              </a:rPr>
              <a:t> </a:t>
            </a:r>
            <a:endParaRPr lang="en-GB" altLang="nl-NL" sz="1800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b="1" dirty="0" smtClean="0">
                <a:latin typeface="Courier New" panose="02070309020205020404" pitchFamily="49" charset="0"/>
              </a:rPr>
              <a:t>  </a:t>
            </a:r>
            <a:r>
              <a:rPr lang="en-GB" altLang="nl-NL" sz="1600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PreparedStatement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login =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con.preparedStatement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("SELECT * FROM Account   </a:t>
            </a:r>
          </a:p>
          <a:p>
            <a:pPr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       WHERE Username = </a:t>
            </a:r>
            <a:r>
              <a:rPr lang="en-GB" alt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?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AND Password = </a:t>
            </a:r>
            <a:r>
              <a:rPr lang="en-GB" alt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?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" );</a:t>
            </a:r>
          </a:p>
          <a:p>
            <a:pPr lvl="1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login.setString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</a:t>
            </a:r>
            <a:r>
              <a:rPr lang="en-GB" alt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1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, username); </a:t>
            </a:r>
          </a:p>
          <a:p>
            <a:pPr lvl="1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login.setString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</a:t>
            </a:r>
            <a:r>
              <a:rPr lang="en-GB" altLang="nl-NL" sz="1600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2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, password);</a:t>
            </a:r>
          </a:p>
          <a:p>
            <a:pPr lvl="1"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login.executeUpdate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();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None/>
            </a:pPr>
            <a:fld id="{DB0AD151-D672-4349-B612-52B3593EB3DE}" type="slidenum">
              <a:rPr lang="en-GB" altLang="nl-NL" sz="1400" smtClean="0">
                <a:latin typeface="Arial Rounded MT Bold" panose="020F070403050403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34</a:t>
            </a:fld>
            <a:endParaRPr lang="en-GB" altLang="nl-NL" sz="1400" dirty="0" smtClean="0">
              <a:latin typeface="Arial Rounded MT Bold" panose="020F0704030504030204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12304" y="5278771"/>
            <a:ext cx="162984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1800" dirty="0">
                <a:solidFill>
                  <a:srgbClr val="339933"/>
                </a:solidFill>
                <a:latin typeface="Arial Rounded MT Bold" panose="020F0704030504030204" pitchFamily="34" charset="0"/>
              </a:rPr>
              <a:t>bind variable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 flipV="1">
            <a:off x="3690276" y="4893891"/>
            <a:ext cx="1876076" cy="38488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The </a:t>
            </a:r>
            <a:r>
              <a:rPr lang="nl-NL" altLang="nl-NL" dirty="0" err="1" smtClean="0"/>
              <a:t>idea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behind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parameterised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queries</a:t>
            </a:r>
            <a:endParaRPr lang="nl-NL" altLang="nl-NL" dirty="0" smtClean="0"/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685800" y="3847729"/>
            <a:ext cx="7761288" cy="1371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altLang="nl-NL" sz="1800" dirty="0" err="1" smtClean="0">
                <a:solidFill>
                  <a:schemeClr val="tx1"/>
                </a:solidFill>
              </a:rPr>
              <a:t>With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dynamic</a:t>
            </a:r>
            <a:r>
              <a:rPr lang="nl-NL" altLang="nl-NL" sz="1800" dirty="0" smtClean="0">
                <a:solidFill>
                  <a:schemeClr val="tx1"/>
                </a:solidFill>
              </a:rPr>
              <a:t> SQL, parameters are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substituted</a:t>
            </a:r>
            <a:r>
              <a:rPr lang="nl-NL" altLang="nl-NL" sz="1800" dirty="0" smtClean="0">
                <a:solidFill>
                  <a:schemeClr val="tx1"/>
                </a:solidFill>
              </a:rPr>
              <a:t> in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nl-NL" sz="1800" dirty="0" smtClean="0">
                <a:solidFill>
                  <a:schemeClr val="tx1"/>
                </a:solidFill>
              </a:rPr>
              <a:t> query string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and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then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result</a:t>
            </a:r>
            <a:r>
              <a:rPr lang="nl-NL" altLang="nl-NL" sz="1800" dirty="0" smtClean="0">
                <a:solidFill>
                  <a:schemeClr val="tx1"/>
                </a:solidFill>
              </a:rPr>
              <a:t> is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parsed</a:t>
            </a:r>
            <a:r>
              <a:rPr lang="nl-NL" altLang="nl-NL" sz="1800" dirty="0" smtClean="0">
                <a:solidFill>
                  <a:schemeClr val="tx1"/>
                </a:solidFill>
              </a:rPr>
              <a:t> &amp;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processed</a:t>
            </a:r>
            <a:r>
              <a:rPr lang="nl-NL" altLang="nl-NL" sz="18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00000"/>
              </a:lnSpc>
            </a:pPr>
            <a:r>
              <a:rPr lang="nl-NL" altLang="nl-NL" sz="1800" dirty="0" err="1" smtClean="0">
                <a:solidFill>
                  <a:schemeClr val="tx1"/>
                </a:solidFill>
              </a:rPr>
              <a:t>With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accent2"/>
                </a:solidFill>
              </a:rPr>
              <a:t>parameterised</a:t>
            </a:r>
            <a:r>
              <a:rPr lang="nl-NL" altLang="nl-NL" sz="1800" dirty="0" smtClean="0">
                <a:solidFill>
                  <a:schemeClr val="accent2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accent2"/>
                </a:solidFill>
              </a:rPr>
              <a:t>queries</a:t>
            </a:r>
            <a:r>
              <a:rPr lang="nl-NL" altLang="nl-NL" sz="1800" dirty="0" smtClean="0">
                <a:solidFill>
                  <a:schemeClr val="tx1"/>
                </a:solidFill>
              </a:rPr>
              <a:t>,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nl-NL" sz="1800" dirty="0" smtClean="0">
                <a:solidFill>
                  <a:schemeClr val="tx1"/>
                </a:solidFill>
              </a:rPr>
              <a:t> query is </a:t>
            </a:r>
            <a:r>
              <a:rPr lang="nl-NL" altLang="nl-NL" sz="1800" dirty="0" err="1" smtClean="0">
                <a:solidFill>
                  <a:schemeClr val="accent2"/>
                </a:solidFill>
              </a:rPr>
              <a:t>parsed</a:t>
            </a:r>
            <a:r>
              <a:rPr lang="nl-NL" altLang="nl-NL" sz="1800" dirty="0" smtClean="0">
                <a:solidFill>
                  <a:schemeClr val="accent2"/>
                </a:solidFill>
              </a:rPr>
              <a:t> </a:t>
            </a:r>
            <a:r>
              <a:rPr lang="nl-NL" altLang="nl-NL" sz="1800" i="1" dirty="0" smtClean="0">
                <a:solidFill>
                  <a:schemeClr val="accent2"/>
                </a:solidFill>
              </a:rPr>
              <a:t>first</a:t>
            </a:r>
            <a:r>
              <a:rPr lang="nl-NL" altLang="nl-NL" sz="1800" dirty="0" smtClean="0">
                <a:solidFill>
                  <a:schemeClr val="accent2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and</a:t>
            </a:r>
            <a:r>
              <a:rPr lang="nl-NL" altLang="nl-NL" sz="1800" dirty="0" smtClean="0">
                <a:solidFill>
                  <a:schemeClr val="tx1"/>
                </a:solidFill>
              </a:rPr>
              <a:t> 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and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then</a:t>
            </a:r>
            <a:r>
              <a:rPr lang="nl-NL" altLang="nl-NL" sz="1800" dirty="0" smtClean="0">
                <a:solidFill>
                  <a:schemeClr val="tx1"/>
                </a:solidFill>
              </a:rPr>
              <a:t> parameters are </a:t>
            </a:r>
            <a:r>
              <a:rPr lang="nl-NL" altLang="nl-NL" sz="1800" dirty="0" err="1" smtClean="0">
                <a:solidFill>
                  <a:schemeClr val="accent2"/>
                </a:solidFill>
              </a:rPr>
              <a:t>substituted</a:t>
            </a:r>
            <a:r>
              <a:rPr lang="nl-NL" altLang="nl-NL" sz="1800" dirty="0" smtClean="0">
                <a:solidFill>
                  <a:schemeClr val="accent2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accent2"/>
                </a:solidFill>
              </a:rPr>
              <a:t>afterwards</a:t>
            </a:r>
            <a:endParaRPr lang="nl-NL" altLang="nl-NL" sz="1800" dirty="0" smtClean="0">
              <a:solidFill>
                <a:schemeClr val="accent2"/>
              </a:solidFill>
            </a:endParaRPr>
          </a:p>
          <a:p>
            <a:pPr lvl="1">
              <a:lnSpc>
                <a:spcPct val="100000"/>
              </a:lnSpc>
            </a:pPr>
            <a:r>
              <a:rPr lang="nl-NL" altLang="nl-NL" sz="1800" dirty="0" smtClean="0">
                <a:solidFill>
                  <a:schemeClr val="tx1"/>
                </a:solidFill>
              </a:rPr>
              <a:t>The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substitution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then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becomes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>
                <a:solidFill>
                  <a:schemeClr val="tx1"/>
                </a:solidFill>
              </a:rPr>
              <a:t>less</a:t>
            </a:r>
            <a:r>
              <a:rPr lang="nl-NL" altLang="nl-NL" sz="1800" dirty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dangerous</a:t>
            </a:r>
            <a:r>
              <a:rPr lang="nl-NL" altLang="nl-NL" sz="1800" dirty="0" smtClean="0">
                <a:solidFill>
                  <a:schemeClr val="tx1"/>
                </a:solidFill>
              </a:rPr>
              <a:t>, as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nl-NL" sz="1800" dirty="0" smtClean="0">
                <a:solidFill>
                  <a:schemeClr val="tx1"/>
                </a:solidFill>
              </a:rPr>
              <a:t> impact on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altLang="nl-NL" sz="1800" dirty="0" smtClean="0">
                <a:solidFill>
                  <a:schemeClr val="tx1"/>
                </a:solidFill>
              </a:rPr>
              <a:t>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meaning</a:t>
            </a:r>
            <a:r>
              <a:rPr lang="nl-NL" altLang="nl-NL" sz="1800" dirty="0" smtClean="0">
                <a:solidFill>
                  <a:schemeClr val="tx1"/>
                </a:solidFill>
              </a:rPr>
              <a:t> is </a:t>
            </a:r>
            <a:r>
              <a:rPr lang="nl-NL" altLang="nl-NL" sz="1800" dirty="0" err="1" smtClean="0">
                <a:solidFill>
                  <a:schemeClr val="tx1"/>
                </a:solidFill>
              </a:rPr>
              <a:t>reduced</a:t>
            </a:r>
            <a:endParaRPr lang="nl-NL" altLang="nl-NL" sz="1800" dirty="0" smtClean="0">
              <a:solidFill>
                <a:schemeClr val="tx1"/>
              </a:solidFill>
            </a:endParaRPr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FC6B24DE-B380-4D55-81D6-B325C89FE1A8}" type="slidenum">
              <a:rPr lang="en-GB" altLang="nl-NL" smtClean="0"/>
              <a:pPr/>
              <a:t>35</a:t>
            </a:fld>
            <a:endParaRPr lang="en-GB" altLang="nl-NL" dirty="0" smtClean="0"/>
          </a:p>
        </p:txBody>
      </p:sp>
      <p:grpSp>
        <p:nvGrpSpPr>
          <p:cNvPr id="62469" name="Group 34"/>
          <p:cNvGrpSpPr>
            <a:grpSpLocks/>
          </p:cNvGrpSpPr>
          <p:nvPr/>
        </p:nvGrpSpPr>
        <p:grpSpPr bwMode="auto">
          <a:xfrm>
            <a:off x="1108701" y="1293129"/>
            <a:ext cx="6537964" cy="2395670"/>
            <a:chOff x="822884" y="1769321"/>
            <a:chExt cx="6537141" cy="3177141"/>
          </a:xfrm>
        </p:grpSpPr>
        <p:sp>
          <p:nvSpPr>
            <p:cNvPr id="62470" name="TextBox 5"/>
            <p:cNvSpPr txBox="1">
              <a:spLocks noChangeArrowheads="1"/>
            </p:cNvSpPr>
            <p:nvPr/>
          </p:nvSpPr>
          <p:spPr bwMode="auto">
            <a:xfrm>
              <a:off x="822884" y="1769321"/>
              <a:ext cx="4457711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nl-NL" altLang="nl-NL" sz="1800" b="1" dirty="0" smtClean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SELECT </a:t>
              </a:r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... FROM ... </a:t>
              </a:r>
              <a:r>
                <a:rPr lang="nl-NL" altLang="nl-NL" sz="1800" b="1" dirty="0" smtClean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WHERE </a:t>
              </a:r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...</a:t>
              </a:r>
            </a:p>
          </p:txBody>
        </p:sp>
        <p:sp>
          <p:nvSpPr>
            <p:cNvPr id="62471" name="TextBox 6"/>
            <p:cNvSpPr txBox="1">
              <a:spLocks noChangeArrowheads="1"/>
            </p:cNvSpPr>
            <p:nvPr/>
          </p:nvSpPr>
          <p:spPr bwMode="auto">
            <a:xfrm>
              <a:off x="2770800" y="2677502"/>
              <a:ext cx="1287370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Accounts</a:t>
              </a:r>
              <a:endParaRPr lang="nl-NL" altLang="nl-NL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62472" name="TextBox 7"/>
            <p:cNvSpPr txBox="1">
              <a:spLocks noChangeArrowheads="1"/>
            </p:cNvSpPr>
            <p:nvPr/>
          </p:nvSpPr>
          <p:spPr bwMode="auto">
            <a:xfrm>
              <a:off x="4682429" y="2725181"/>
              <a:ext cx="598166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AND</a:t>
              </a:r>
              <a:endParaRPr lang="nl-NL" altLang="nl-NL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2473" name="TextBox 8"/>
            <p:cNvSpPr txBox="1">
              <a:spLocks noChangeArrowheads="1"/>
            </p:cNvSpPr>
            <p:nvPr/>
          </p:nvSpPr>
          <p:spPr bwMode="auto">
            <a:xfrm>
              <a:off x="2024844" y="2735899"/>
              <a:ext cx="3385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20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</a:t>
              </a:r>
              <a:endParaRPr lang="nl-NL" altLang="nl-NL" sz="2000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62474" name="TextBox 10"/>
            <p:cNvSpPr txBox="1">
              <a:spLocks noChangeArrowheads="1"/>
            </p:cNvSpPr>
            <p:nvPr/>
          </p:nvSpPr>
          <p:spPr bwMode="auto">
            <a:xfrm>
              <a:off x="3284564" y="3583456"/>
              <a:ext cx="338511" cy="530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20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=</a:t>
              </a:r>
              <a:endParaRPr lang="nl-NL" altLang="nl-NL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408018" y="3888608"/>
              <a:ext cx="607935" cy="476142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328654" y="3050599"/>
              <a:ext cx="609523" cy="477728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3603258" y="3060121"/>
              <a:ext cx="1112698" cy="587241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3360316" y="2153742"/>
              <a:ext cx="14285" cy="557085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4992896" y="2222185"/>
              <a:ext cx="12698" cy="557085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>
              <a:off x="2188919" y="2169681"/>
              <a:ext cx="14286" cy="555499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2481" name="TextBox 24"/>
            <p:cNvSpPr txBox="1">
              <a:spLocks noChangeArrowheads="1"/>
            </p:cNvSpPr>
            <p:nvPr/>
          </p:nvSpPr>
          <p:spPr bwMode="auto">
            <a:xfrm>
              <a:off x="6012147" y="3505961"/>
              <a:ext cx="338511" cy="530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20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=</a:t>
              </a:r>
              <a:endParaRPr lang="nl-NL" altLang="nl-NL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2482" name="TextBox 25"/>
            <p:cNvSpPr txBox="1">
              <a:spLocks noChangeArrowheads="1"/>
            </p:cNvSpPr>
            <p:nvPr/>
          </p:nvSpPr>
          <p:spPr bwMode="auto">
            <a:xfrm>
              <a:off x="1458905" y="4456653"/>
              <a:ext cx="1287370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Username</a:t>
              </a:r>
              <a:endParaRPr lang="nl-NL" altLang="nl-NL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62483" name="TextBox 28"/>
            <p:cNvSpPr txBox="1">
              <a:spLocks noChangeArrowheads="1"/>
            </p:cNvSpPr>
            <p:nvPr/>
          </p:nvSpPr>
          <p:spPr bwMode="auto">
            <a:xfrm>
              <a:off x="5055535" y="4439016"/>
              <a:ext cx="1011688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 err="1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Passwd</a:t>
              </a:r>
              <a:endParaRPr lang="nl-NL" altLang="nl-NL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2204847" y="3915589"/>
              <a:ext cx="1112697" cy="587241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5454050" y="3888608"/>
              <a:ext cx="571428" cy="515820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3690560" y="3947332"/>
              <a:ext cx="396825" cy="457096"/>
            </a:xfrm>
            <a:prstGeom prst="straightConnector1">
              <a:avLst/>
            </a:prstGeom>
            <a:ln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2487" name="TextBox 32"/>
            <p:cNvSpPr txBox="1">
              <a:spLocks noChangeArrowheads="1"/>
            </p:cNvSpPr>
            <p:nvPr/>
          </p:nvSpPr>
          <p:spPr bwMode="auto">
            <a:xfrm>
              <a:off x="4034422" y="4442884"/>
              <a:ext cx="460324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$1</a:t>
              </a:r>
              <a:endParaRPr lang="nl-NL" altLang="nl-NL" sz="1800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62488" name="TextBox 33"/>
            <p:cNvSpPr txBox="1">
              <a:spLocks noChangeArrowheads="1"/>
            </p:cNvSpPr>
            <p:nvPr/>
          </p:nvSpPr>
          <p:spPr bwMode="auto">
            <a:xfrm>
              <a:off x="6899701" y="4428618"/>
              <a:ext cx="460324" cy="489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nl-NL" altLang="nl-NL" sz="1800" b="1" dirty="0">
                  <a:solidFill>
                    <a:srgbClr val="3399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$2</a:t>
              </a:r>
              <a:endParaRPr lang="nl-NL" altLang="nl-NL" sz="1800" dirty="0">
                <a:solidFill>
                  <a:srgbClr val="339933"/>
                </a:solidFill>
                <a:latin typeface="Arial Rounded MT Bold" panose="020F07040305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Similar mechanisms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 smtClean="0"/>
              <a:t>For SQL </a:t>
            </a:r>
            <a:r>
              <a:rPr lang="nl-NL" sz="1800" dirty="0" err="1" smtClean="0"/>
              <a:t>injection</a:t>
            </a:r>
            <a:r>
              <a:rPr lang="nl-NL" sz="1800" dirty="0" smtClean="0"/>
              <a:t>: </a:t>
            </a:r>
            <a:r>
              <a:rPr lang="nl-NL" sz="1800" dirty="0" err="1" smtClean="0"/>
              <a:t>some</a:t>
            </a:r>
            <a:r>
              <a:rPr lang="nl-NL" sz="1800" dirty="0" smtClean="0"/>
              <a:t> database systems </a:t>
            </a:r>
            <a:r>
              <a:rPr lang="nl-NL" sz="1800" dirty="0" err="1" smtClean="0"/>
              <a:t>provide</a:t>
            </a:r>
            <a:r>
              <a:rPr lang="nl-NL" sz="1800" dirty="0" smtClean="0"/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stored</a:t>
            </a:r>
            <a:r>
              <a:rPr lang="nl-NL" sz="1800" dirty="0" smtClean="0">
                <a:solidFill>
                  <a:schemeClr val="accent2"/>
                </a:solidFill>
              </a:rPr>
              <a:t> procedures.</a:t>
            </a:r>
          </a:p>
          <a:p>
            <a:pPr marL="457200" lvl="1" indent="0">
              <a:buNone/>
            </a:pPr>
            <a:r>
              <a:rPr lang="nl-NL" sz="1800" dirty="0" smtClean="0">
                <a:solidFill>
                  <a:schemeClr val="tx1"/>
                </a:solidFill>
              </a:rPr>
              <a:t>These </a:t>
            </a:r>
            <a:r>
              <a:rPr lang="nl-NL" sz="1800" i="1" dirty="0" err="1" smtClean="0">
                <a:solidFill>
                  <a:schemeClr val="tx1"/>
                </a:solidFill>
              </a:rPr>
              <a:t>may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be</a:t>
            </a:r>
            <a:r>
              <a:rPr lang="nl-NL" sz="1800" dirty="0" smtClean="0">
                <a:solidFill>
                  <a:schemeClr val="tx1"/>
                </a:solidFill>
              </a:rPr>
              <a:t> safe </a:t>
            </a:r>
            <a:r>
              <a:rPr lang="nl-NL" sz="1800" dirty="0" err="1" smtClean="0">
                <a:solidFill>
                  <a:schemeClr val="tx1"/>
                </a:solidFill>
              </a:rPr>
              <a:t>from</a:t>
            </a:r>
            <a:r>
              <a:rPr lang="nl-NL" sz="1800" dirty="0" smtClean="0">
                <a:solidFill>
                  <a:schemeClr val="tx1"/>
                </a:solidFill>
              </a:rPr>
              <a:t> SQL </a:t>
            </a:r>
            <a:r>
              <a:rPr lang="nl-NL" sz="1800" dirty="0" err="1" smtClean="0">
                <a:solidFill>
                  <a:schemeClr val="tx1"/>
                </a:solidFill>
              </a:rPr>
              <a:t>injection</a:t>
            </a:r>
            <a:r>
              <a:rPr lang="nl-NL" sz="1800" dirty="0" smtClean="0">
                <a:solidFill>
                  <a:schemeClr val="tx1"/>
                </a:solidFill>
              </a:rPr>
              <a:t>, but details </a:t>
            </a:r>
            <a:r>
              <a:rPr lang="nl-NL" sz="1800" dirty="0" err="1" smtClean="0">
                <a:solidFill>
                  <a:schemeClr val="tx1"/>
                </a:solidFill>
              </a:rPr>
              <a:t>depend</a:t>
            </a:r>
            <a:r>
              <a:rPr lang="nl-NL" sz="1800" dirty="0" smtClean="0">
                <a:solidFill>
                  <a:schemeClr val="tx1"/>
                </a:solidFill>
              </a:rPr>
              <a:t> on  </a:t>
            </a:r>
            <a:r>
              <a:rPr lang="nl-NL" sz="1800" dirty="0" err="1" smtClean="0">
                <a:solidFill>
                  <a:schemeClr val="tx1"/>
                </a:solidFill>
              </a:rPr>
              <a:t>the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programming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language</a:t>
            </a:r>
            <a:r>
              <a:rPr lang="nl-NL" sz="1800" dirty="0" smtClean="0">
                <a:solidFill>
                  <a:schemeClr val="tx1"/>
                </a:solidFill>
              </a:rPr>
              <a:t> &amp; database system!</a:t>
            </a:r>
          </a:p>
          <a:p>
            <a:pPr marL="0" indent="0">
              <a:buNone/>
            </a:pPr>
            <a:endParaRPr lang="nl-NL" dirty="0">
              <a:solidFill>
                <a:schemeClr val="tx1"/>
              </a:solidFill>
            </a:endParaRPr>
          </a:p>
          <a:p>
            <a:r>
              <a:rPr lang="nl-NL" sz="1800" dirty="0" smtClean="0">
                <a:solidFill>
                  <a:schemeClr val="tx1"/>
                </a:solidFill>
              </a:rPr>
              <a:t>For </a:t>
            </a:r>
            <a:r>
              <a:rPr lang="nl-NL" sz="1800" dirty="0" err="1" smtClean="0">
                <a:solidFill>
                  <a:schemeClr val="tx1"/>
                </a:solidFill>
              </a:rPr>
              <a:t>XPath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injection</a:t>
            </a:r>
            <a:r>
              <a:rPr lang="nl-NL" sz="1800" dirty="0" smtClean="0">
                <a:solidFill>
                  <a:schemeClr val="tx1"/>
                </a:solidFill>
              </a:rPr>
              <a:t>, </a:t>
            </a:r>
            <a:r>
              <a:rPr lang="nl-NL" sz="1800" dirty="0" err="1" smtClean="0">
                <a:solidFill>
                  <a:schemeClr val="tx1"/>
                </a:solidFill>
              </a:rPr>
              <a:t>some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APIs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now</a:t>
            </a:r>
            <a:r>
              <a:rPr lang="nl-NL" sz="1800" dirty="0" smtClean="0">
                <a:solidFill>
                  <a:schemeClr val="tx1"/>
                </a:solidFill>
              </a:rPr>
              <a:t> offer </a:t>
            </a:r>
            <a:r>
              <a:rPr lang="nl-NL" sz="1800" dirty="0" err="1" smtClean="0">
                <a:solidFill>
                  <a:schemeClr val="accent2"/>
                </a:solidFill>
              </a:rPr>
              <a:t>parameterised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</a:rPr>
              <a:t>aka</a:t>
            </a:r>
            <a:r>
              <a:rPr lang="nl-NL" sz="1800" dirty="0" smtClean="0">
                <a:solidFill>
                  <a:schemeClr val="accent2"/>
                </a:solidFill>
              </a:rPr>
              <a:t> pre-</a:t>
            </a:r>
            <a:r>
              <a:rPr lang="nl-NL" sz="1800" dirty="0" err="1" smtClean="0">
                <a:solidFill>
                  <a:schemeClr val="accent2"/>
                </a:solidFill>
              </a:rPr>
              <a:t>compiled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XPath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evaluation</a:t>
            </a:r>
            <a:r>
              <a:rPr lang="nl-NL" sz="1800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nl-NL" dirty="0" smtClean="0">
                <a:solidFill>
                  <a:schemeClr val="tx1"/>
                </a:solidFill>
              </a:rPr>
              <a:t>eg </a:t>
            </a:r>
            <a:r>
              <a:rPr lang="nl-NL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XPathVariableResolver</a:t>
            </a:r>
            <a:r>
              <a:rPr lang="nl-NL" dirty="0" smtClean="0">
                <a:solidFill>
                  <a:schemeClr val="tx1"/>
                </a:solidFill>
              </a:rPr>
              <a:t> in Java </a:t>
            </a:r>
            <a:endParaRPr lang="nl-NL" dirty="0">
              <a:solidFill>
                <a:schemeClr val="tx1"/>
              </a:solidFill>
            </a:endParaRPr>
          </a:p>
          <a:p>
            <a:pPr lvl="1"/>
            <a:endParaRPr lang="nl-NL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sz="1800" i="1" dirty="0" err="1" smtClean="0">
                <a:solidFill>
                  <a:schemeClr val="tx1"/>
                </a:solidFill>
              </a:rPr>
              <a:t>You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always</a:t>
            </a:r>
            <a:r>
              <a:rPr lang="nl-NL" sz="1800" i="1" dirty="0" smtClean="0">
                <a:solidFill>
                  <a:schemeClr val="tx1"/>
                </a:solidFill>
              </a:rPr>
              <a:t> have </a:t>
            </a:r>
            <a:r>
              <a:rPr lang="nl-NL" sz="1800" i="1" dirty="0" err="1" smtClean="0">
                <a:solidFill>
                  <a:schemeClr val="tx1"/>
                </a:solidFill>
              </a:rPr>
              <a:t>to</a:t>
            </a:r>
            <a:r>
              <a:rPr lang="nl-NL" sz="1800" i="1" dirty="0" smtClean="0">
                <a:solidFill>
                  <a:schemeClr val="tx1"/>
                </a:solidFill>
              </a:rPr>
              <a:t> look </a:t>
            </a:r>
            <a:r>
              <a:rPr lang="nl-NL" sz="1800" i="1" dirty="0" err="1" smtClean="0">
                <a:solidFill>
                  <a:schemeClr val="tx1"/>
                </a:solidFill>
              </a:rPr>
              <a:t>into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specific</a:t>
            </a:r>
            <a:r>
              <a:rPr lang="nl-NL" sz="1800" i="1" dirty="0" smtClean="0">
                <a:solidFill>
                  <a:schemeClr val="tx1"/>
                </a:solidFill>
              </a:rPr>
              <a:t> details </a:t>
            </a:r>
            <a:r>
              <a:rPr lang="nl-NL" sz="1800" i="1" dirty="0" err="1" smtClean="0">
                <a:solidFill>
                  <a:schemeClr val="tx1"/>
                </a:solidFill>
              </a:rPr>
              <a:t>for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the</a:t>
            </a:r>
            <a:r>
              <a:rPr lang="nl-NL" sz="1800" i="1" dirty="0" smtClean="0">
                <a:solidFill>
                  <a:schemeClr val="tx1"/>
                </a:solidFill>
              </a:rPr>
              <a:t>  </a:t>
            </a:r>
            <a:r>
              <a:rPr lang="nl-NL" sz="1800" i="1" u="sng" dirty="0" err="1" smtClean="0">
                <a:solidFill>
                  <a:schemeClr val="tx1"/>
                </a:solidFill>
              </a:rPr>
              <a:t>combination</a:t>
            </a:r>
            <a:r>
              <a:rPr lang="nl-NL" sz="1800" i="1" dirty="0" smtClean="0">
                <a:solidFill>
                  <a:schemeClr val="tx1"/>
                </a:solidFill>
              </a:rPr>
              <a:t> of </a:t>
            </a:r>
            <a:r>
              <a:rPr lang="nl-NL" sz="1800" i="1" dirty="0" err="1" smtClean="0">
                <a:solidFill>
                  <a:schemeClr val="tx1"/>
                </a:solidFill>
              </a:rPr>
              <a:t>the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programming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language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APIs</a:t>
            </a:r>
            <a:r>
              <a:rPr lang="nl-NL" sz="1800" i="1" dirty="0" smtClean="0">
                <a:solidFill>
                  <a:schemeClr val="tx1"/>
                </a:solidFill>
              </a:rPr>
              <a:t> &amp; </a:t>
            </a:r>
            <a:r>
              <a:rPr lang="nl-NL" sz="1800" i="1" dirty="0" err="1" smtClean="0">
                <a:solidFill>
                  <a:schemeClr val="tx1"/>
                </a:solidFill>
              </a:rPr>
              <a:t>back-end</a:t>
            </a:r>
            <a:r>
              <a:rPr lang="nl-NL" sz="1800" i="1" dirty="0" smtClean="0">
                <a:solidFill>
                  <a:schemeClr val="tx1"/>
                </a:solidFill>
              </a:rPr>
              <a:t> system  </a:t>
            </a:r>
            <a:r>
              <a:rPr lang="nl-NL" sz="1800" i="1" dirty="0" err="1" smtClean="0">
                <a:solidFill>
                  <a:schemeClr val="tx1"/>
                </a:solidFill>
              </a:rPr>
              <a:t>you</a:t>
            </a:r>
            <a:r>
              <a:rPr lang="nl-NL" sz="1800" i="1" dirty="0" smtClean="0">
                <a:solidFill>
                  <a:schemeClr val="tx1"/>
                </a:solidFill>
              </a:rPr>
              <a:t> </a:t>
            </a:r>
            <a:r>
              <a:rPr lang="nl-NL" sz="1800" i="1" dirty="0" err="1" smtClean="0">
                <a:solidFill>
                  <a:schemeClr val="tx1"/>
                </a:solidFill>
              </a:rPr>
              <a:t>use</a:t>
            </a:r>
            <a:r>
              <a:rPr lang="nl-NL" sz="1800" i="1" dirty="0" smtClean="0">
                <a:solidFill>
                  <a:schemeClr val="tx1"/>
                </a:solidFill>
              </a:rPr>
              <a:t>!</a:t>
            </a:r>
            <a:endParaRPr lang="en-GB" sz="1800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36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54329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nl-NL" smtClean="0"/>
              <a:t>Example stored </a:t>
            </a:r>
            <a:r>
              <a:rPr lang="en-GB" altLang="nl-NL"/>
              <a:t>p</a:t>
            </a:r>
            <a:r>
              <a:rPr lang="en-GB" altLang="nl-NL" smtClean="0"/>
              <a:t>rocedures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dirty="0" smtClean="0">
                <a:solidFill>
                  <a:srgbClr val="3333CC"/>
                </a:solidFill>
              </a:rPr>
              <a:t>Stored procedure</a:t>
            </a:r>
            <a:r>
              <a:rPr lang="en-GB" altLang="nl-NL" dirty="0" smtClean="0"/>
              <a:t> in </a:t>
            </a:r>
            <a:r>
              <a:rPr lang="en-GB" altLang="nl-NL" dirty="0" smtClean="0">
                <a:solidFill>
                  <a:srgbClr val="339933"/>
                </a:solidFill>
              </a:rPr>
              <a:t>Oracle's PL/SQL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CREATE PROCEDURE </a:t>
            </a:r>
            <a:r>
              <a:rPr lang="en-GB" altLang="nl-NL" sz="1600" b="1" dirty="0" smtClean="0">
                <a:solidFill>
                  <a:srgbClr val="3333CC"/>
                </a:solidFill>
                <a:latin typeface="Courier New" panose="02070309020205020404" pitchFamily="49" charset="0"/>
              </a:rPr>
              <a:t>login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   (name VARCHAR(100),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pwd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VARCHAR(100)) AS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DECLARE @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sql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nvarchar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(4000)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SELECT @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sql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=' SELECT * FROM Account WHERE       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username=' + @name + 'AND password=' + @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pwd</a:t>
            </a:r>
            <a:endParaRPr lang="en-GB" altLang="nl-NL" sz="1600" b="1" dirty="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EXEC (@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sql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)</a:t>
            </a:r>
            <a:r>
              <a:rPr lang="ar-SA" altLang="nl-NL" sz="1600" b="1" dirty="0" smtClean="0">
                <a:latin typeface="Courier New" panose="02070309020205020404" pitchFamily="49" charset="0"/>
              </a:rPr>
              <a:t>‏</a:t>
            </a:r>
            <a:endParaRPr lang="en-GB" altLang="nl-NL" sz="1600" b="1" dirty="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dirty="0" smtClean="0"/>
              <a:t>is safe when called from </a:t>
            </a:r>
            <a:r>
              <a:rPr lang="en-GB" altLang="nl-NL" dirty="0" smtClean="0">
                <a:solidFill>
                  <a:srgbClr val="339933"/>
                </a:solidFill>
              </a:rPr>
              <a:t>Java</a:t>
            </a:r>
            <a:r>
              <a:rPr lang="en-GB" altLang="nl-NL" dirty="0" smtClean="0"/>
              <a:t> with </a:t>
            </a:r>
            <a:r>
              <a:rPr lang="en-GB" altLang="nl-NL" sz="2800" dirty="0" smtClean="0"/>
              <a:t>  </a:t>
            </a:r>
            <a:r>
              <a:rPr lang="en-GB" altLang="nl-NL" dirty="0" smtClean="0"/>
              <a:t>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dirty="0" smtClean="0"/>
              <a:t>   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CallableStatement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proc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 = 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connection.prepareCall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("{call </a:t>
            </a:r>
            <a:r>
              <a:rPr lang="en-GB" altLang="nl-NL" sz="1600" b="1" dirty="0" smtClean="0">
                <a:solidFill>
                  <a:srgbClr val="3333CC"/>
                </a:solidFill>
                <a:latin typeface="Courier New" panose="02070309020205020404" pitchFamily="49" charset="0"/>
              </a:rPr>
              <a:t>login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(?, ?)}");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proc.setString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(1, username); 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altLang="nl-NL" sz="1600" b="1" dirty="0" smtClean="0">
                <a:latin typeface="Courier New" panose="02070309020205020404" pitchFamily="49" charset="0"/>
              </a:rPr>
              <a:t>   </a:t>
            </a:r>
            <a:r>
              <a:rPr lang="en-GB" altLang="nl-NL" sz="1600" b="1" dirty="0" err="1" smtClean="0">
                <a:latin typeface="Courier New" panose="02070309020205020404" pitchFamily="49" charset="0"/>
              </a:rPr>
              <a:t>proc.setString</a:t>
            </a:r>
            <a:r>
              <a:rPr lang="en-GB" altLang="nl-NL" sz="1600" b="1" dirty="0" smtClean="0">
                <a:latin typeface="Courier New" panose="02070309020205020404" pitchFamily="49" charset="0"/>
              </a:rPr>
              <a:t>(2, password);</a:t>
            </a: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sz="1800" b="1" dirty="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450"/>
              </a:spcBef>
              <a:buFont typeface="Times New Roman" pitchFamily="18" charset="0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altLang="nl-NL" sz="1800" b="1" dirty="0" smtClean="0">
              <a:latin typeface="Courier New" panose="02070309020205020404" pitchFamily="49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lnSpc>
                <a:spcPct val="116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lnSpc>
                <a:spcPct val="116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92125" eaLnBrk="0" fontAlgn="base" hangingPunct="0">
              <a:lnSpc>
                <a:spcPct val="116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None/>
            </a:pPr>
            <a:fld id="{B53FEF4B-AFC4-4FAA-9197-1F3782999943}" type="slidenum">
              <a:rPr lang="en-GB" altLang="nl-NL" sz="1400" smtClean="0">
                <a:latin typeface="Arial Rounded MT Bold" panose="020F070403050403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37</a:t>
            </a:fld>
            <a:endParaRPr lang="en-GB" altLang="nl-NL" sz="1400" dirty="0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Going one step further: Wyvern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Maybe the programming language </a:t>
            </a:r>
            <a:r>
              <a:rPr lang="nl-NL" dirty="0" err="1" smtClean="0"/>
              <a:t>should</a:t>
            </a:r>
            <a:r>
              <a:rPr lang="nl-NL" dirty="0" smtClean="0"/>
              <a:t> support the </a:t>
            </a:r>
            <a:r>
              <a:rPr lang="nl-NL" dirty="0" err="1" smtClean="0"/>
              <a:t>various</a:t>
            </a:r>
            <a:r>
              <a:rPr lang="nl-NL" dirty="0" smtClean="0"/>
              <a:t> formats used (HTML, SQL, ..) as different types?</a:t>
            </a:r>
          </a:p>
          <a:p>
            <a:pPr marL="0" indent="0">
              <a:buNone/>
            </a:pPr>
            <a:r>
              <a:rPr lang="nl-NL" dirty="0" smtClean="0"/>
              <a:t>Wyvern allows such domain-specific extensions, eg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where </a:t>
            </a:r>
            <a:r>
              <a:rPr lang="nl-NL" dirty="0" smtClean="0">
                <a:solidFill>
                  <a:srgbClr val="7030A0"/>
                </a:solidFill>
              </a:rPr>
              <a:t>HTML</a:t>
            </a:r>
            <a:r>
              <a:rPr lang="nl-NL" dirty="0" smtClean="0"/>
              <a:t> and </a:t>
            </a:r>
            <a:r>
              <a:rPr lang="nl-NL" dirty="0" smtClean="0">
                <a:solidFill>
                  <a:srgbClr val="FF9900"/>
                </a:solidFill>
              </a:rPr>
              <a:t>SQL </a:t>
            </a:r>
            <a:r>
              <a:rPr lang="nl-NL" dirty="0" smtClean="0"/>
              <a:t>are different </a:t>
            </a:r>
            <a:r>
              <a:rPr lang="nl-NL" dirty="0" smtClean="0">
                <a:solidFill>
                  <a:schemeClr val="accent2"/>
                </a:solidFill>
              </a:rPr>
              <a:t>types </a:t>
            </a:r>
            <a:r>
              <a:rPr lang="nl-NL" dirty="0" smtClean="0"/>
              <a:t>in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language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38</a:t>
            </a:fld>
            <a:endParaRPr lang="en-GB" altLang="nl-N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464" y="2420888"/>
            <a:ext cx="6120680" cy="283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Tackling</a:t>
            </a:r>
            <a:r>
              <a:rPr lang="nl-NL" dirty="0" smtClean="0"/>
              <a:t> input </a:t>
            </a:r>
            <a:r>
              <a:rPr lang="nl-NL" dirty="0" err="1" smtClean="0"/>
              <a:t>language</a:t>
            </a:r>
            <a:r>
              <a:rPr lang="nl-NL" dirty="0" smtClean="0"/>
              <a:t> </a:t>
            </a:r>
            <a:r>
              <a:rPr lang="nl-NL" dirty="0" err="1" smtClean="0"/>
              <a:t>confusion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Wyvern</a:t>
            </a:r>
            <a:r>
              <a:rPr lang="nl-NL" dirty="0" smtClean="0"/>
              <a:t> </a:t>
            </a:r>
            <a:r>
              <a:rPr lang="nl-NL" dirty="0" err="1" smtClean="0"/>
              <a:t>addresses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confusion</a:t>
            </a:r>
            <a:r>
              <a:rPr lang="nl-NL" dirty="0" smtClean="0"/>
              <a:t> </a:t>
            </a:r>
            <a:r>
              <a:rPr lang="nl-NL" dirty="0" err="1" smtClean="0"/>
              <a:t>too</a:t>
            </a:r>
            <a:r>
              <a:rPr lang="nl-NL" dirty="0" smtClean="0"/>
              <a:t> </a:t>
            </a:r>
            <a:r>
              <a:rPr lang="nl-NL" dirty="0" err="1" smtClean="0"/>
              <a:t>many</a:t>
            </a:r>
            <a:r>
              <a:rPr lang="nl-NL" dirty="0" smtClean="0"/>
              <a:t> input </a:t>
            </a:r>
            <a:r>
              <a:rPr lang="nl-NL" dirty="0" err="1" smtClean="0"/>
              <a:t>languages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formats in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programming</a:t>
            </a:r>
            <a:r>
              <a:rPr lang="nl-NL" dirty="0" smtClean="0"/>
              <a:t> </a:t>
            </a:r>
            <a:r>
              <a:rPr lang="nl-NL" dirty="0" err="1" smtClean="0"/>
              <a:t>language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/>
              <a:t>U</a:t>
            </a:r>
            <a:r>
              <a:rPr lang="nl-NL" dirty="0" smtClean="0"/>
              <a:t>sing </a:t>
            </a:r>
            <a:r>
              <a:rPr lang="nl-NL" dirty="0"/>
              <a:t>types or </a:t>
            </a:r>
            <a:r>
              <a:rPr lang="nl-NL" dirty="0" smtClean="0"/>
              <a:t>classes, </a:t>
            </a:r>
            <a:r>
              <a:rPr lang="nl-NL" dirty="0" err="1" smtClean="0"/>
              <a:t>similar</a:t>
            </a:r>
            <a:r>
              <a:rPr lang="nl-NL" dirty="0" smtClean="0"/>
              <a:t> </a:t>
            </a:r>
            <a:r>
              <a:rPr lang="nl-NL" dirty="0" err="1"/>
              <a:t>classifications</a:t>
            </a:r>
            <a:r>
              <a:rPr lang="nl-NL" dirty="0"/>
              <a:t> of </a:t>
            </a:r>
            <a:r>
              <a:rPr lang="nl-NL" dirty="0" smtClean="0"/>
              <a:t>data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made </a:t>
            </a:r>
            <a:r>
              <a:rPr lang="nl-NL" dirty="0"/>
              <a:t>in </a:t>
            </a:r>
            <a:r>
              <a:rPr lang="nl-NL" dirty="0" err="1"/>
              <a:t>any</a:t>
            </a:r>
            <a:r>
              <a:rPr lang="nl-NL" dirty="0"/>
              <a:t> (</a:t>
            </a:r>
            <a:r>
              <a:rPr lang="nl-NL" dirty="0" err="1"/>
              <a:t>typed</a:t>
            </a:r>
            <a:r>
              <a:rPr lang="nl-NL" dirty="0"/>
              <a:t>) </a:t>
            </a:r>
            <a:r>
              <a:rPr lang="nl-NL" dirty="0" err="1"/>
              <a:t>programming</a:t>
            </a:r>
            <a:r>
              <a:rPr lang="nl-NL" dirty="0"/>
              <a:t> </a:t>
            </a:r>
            <a:r>
              <a:rPr lang="nl-NL" dirty="0" err="1"/>
              <a:t>language</a:t>
            </a:r>
            <a:endParaRPr lang="nl-NL" dirty="0"/>
          </a:p>
          <a:p>
            <a:pPr lvl="1"/>
            <a:r>
              <a:rPr lang="nl-NL" sz="1800" dirty="0"/>
              <a:t>eg </a:t>
            </a:r>
            <a:r>
              <a:rPr lang="nl-NL" sz="1800" dirty="0" err="1"/>
              <a:t>using</a:t>
            </a:r>
            <a:r>
              <a:rPr lang="nl-NL" sz="1800" dirty="0"/>
              <a:t> </a:t>
            </a:r>
            <a:r>
              <a:rPr lang="nl-NL" sz="1800" dirty="0" smtClean="0"/>
              <a:t>types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nl-NL" sz="1800" dirty="0" smtClean="0"/>
              <a:t>, </a:t>
            </a:r>
            <a:r>
              <a:rPr 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EmailAdress</a:t>
            </a:r>
            <a:r>
              <a:rPr lang="nl-NL" sz="1800" dirty="0" smtClean="0"/>
              <a:t>, </a:t>
            </a:r>
            <a:r>
              <a:rPr lang="nl-NL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HTMLfragment</a:t>
            </a:r>
            <a:r>
              <a:rPr lang="nl-NL" sz="1800" dirty="0" smtClean="0"/>
              <a:t>, …                                        </a:t>
            </a:r>
            <a:r>
              <a:rPr lang="nl-NL" sz="1800" dirty="0" err="1" smtClean="0"/>
              <a:t>instead</a:t>
            </a:r>
            <a:r>
              <a:rPr lang="nl-NL" sz="1800" dirty="0" smtClean="0"/>
              <a:t> </a:t>
            </a:r>
            <a:r>
              <a:rPr lang="nl-NL" sz="1800" dirty="0"/>
              <a:t>of </a:t>
            </a:r>
            <a:r>
              <a:rPr lang="nl-NL" sz="1800" dirty="0" err="1" smtClean="0"/>
              <a:t>one</a:t>
            </a:r>
            <a:r>
              <a:rPr lang="nl-NL" sz="1800" dirty="0" smtClean="0"/>
              <a:t> type 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Strings</a:t>
            </a:r>
            <a:r>
              <a:rPr lang="nl-NL" sz="1800" dirty="0" smtClean="0"/>
              <a:t> </a:t>
            </a:r>
            <a:r>
              <a:rPr lang="nl-NL" sz="1800" dirty="0"/>
              <a:t>or </a:t>
            </a:r>
            <a:r>
              <a:rPr lang="nl-NL" sz="1800" b="1" dirty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nl-NL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nl-NL" sz="1800" dirty="0" smtClean="0"/>
              <a:t> </a:t>
            </a:r>
            <a:r>
              <a:rPr lang="nl-NL" sz="1800" dirty="0" err="1" smtClean="0"/>
              <a:t>for</a:t>
            </a:r>
            <a:r>
              <a:rPr lang="nl-NL" sz="1800" dirty="0" smtClean="0"/>
              <a:t> </a:t>
            </a:r>
            <a:r>
              <a:rPr lang="nl-NL" sz="1800" dirty="0" err="1"/>
              <a:t>everything</a:t>
            </a:r>
            <a:endParaRPr lang="en-GB" sz="1800" dirty="0"/>
          </a:p>
          <a:p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o read about Wyvern:                                                                                   </a:t>
            </a:r>
            <a:r>
              <a:rPr lang="en-GB" sz="1800" dirty="0" smtClean="0"/>
              <a:t>Darya </a:t>
            </a:r>
            <a:r>
              <a:rPr lang="en-GB" sz="1800" dirty="0" err="1" smtClean="0"/>
              <a:t>Kurilova</a:t>
            </a:r>
            <a:r>
              <a:rPr lang="en-GB" sz="1800" dirty="0" smtClean="0"/>
              <a:t>, Alex </a:t>
            </a:r>
            <a:r>
              <a:rPr lang="en-GB" sz="1800" dirty="0" err="1" smtClean="0"/>
              <a:t>Potanin</a:t>
            </a:r>
            <a:r>
              <a:rPr lang="en-GB" sz="1800" dirty="0" smtClean="0"/>
              <a:t>, and Jonathan Aldrich, </a:t>
            </a:r>
            <a:r>
              <a:rPr lang="en-GB" sz="1800" dirty="0" smtClean="0">
                <a:solidFill>
                  <a:schemeClr val="accent2"/>
                </a:solidFill>
              </a:rPr>
              <a:t>Wyvern</a:t>
            </a:r>
            <a:r>
              <a:rPr lang="en-GB" sz="1800" dirty="0">
                <a:solidFill>
                  <a:schemeClr val="accent2"/>
                </a:solidFill>
              </a:rPr>
              <a:t>: Impacting Software Security via Programming Language Design</a:t>
            </a:r>
            <a:r>
              <a:rPr lang="en-GB" sz="1800" dirty="0"/>
              <a:t>, </a:t>
            </a:r>
            <a:r>
              <a:rPr lang="en-GB" sz="1800" dirty="0" smtClean="0"/>
              <a:t>PLATEAU </a:t>
            </a:r>
            <a:r>
              <a:rPr lang="en-GB" sz="1800" dirty="0"/>
              <a:t>2014, ACM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39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88451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Input Validation,</a:t>
            </a:r>
            <a:br>
              <a:rPr lang="en-GB" dirty="0" smtClean="0"/>
            </a:br>
            <a:r>
              <a:rPr lang="en-GB" dirty="0" smtClean="0"/>
              <a:t>Sanitisation,</a:t>
            </a:r>
            <a:br>
              <a:rPr lang="en-GB" dirty="0" smtClean="0"/>
            </a:br>
            <a:r>
              <a:rPr lang="en-GB" sz="2400" dirty="0" smtClean="0"/>
              <a:t>Escaping, </a:t>
            </a:r>
            <a:br>
              <a:rPr lang="en-GB" sz="2400" dirty="0" smtClean="0"/>
            </a:br>
            <a:r>
              <a:rPr lang="en-GB" sz="2000" dirty="0" smtClean="0"/>
              <a:t>Encoding,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...</a:t>
            </a:r>
            <a:endParaRPr lang="en-GB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4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02456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685800" y="1041320"/>
            <a:ext cx="7772400" cy="1470025"/>
          </a:xfrm>
        </p:spPr>
        <p:txBody>
          <a:bodyPr/>
          <a:lstStyle/>
          <a:p>
            <a:r>
              <a:rPr lang="en-GB" dirty="0" smtClean="0"/>
              <a:t>Sandboxing</a:t>
            </a:r>
            <a:endParaRPr lang="en-GB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40</a:t>
            </a:fld>
            <a:endParaRPr lang="en-GB" altLang="nl-NL" dirty="0"/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708920"/>
            <a:ext cx="5184576" cy="2782087"/>
          </a:xfrm>
          <a:prstGeom prst="rect">
            <a:avLst/>
          </a:prstGeom>
        </p:spPr>
      </p:pic>
      <p:pic>
        <p:nvPicPr>
          <p:cNvPr id="8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166281"/>
            <a:ext cx="572126" cy="57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84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OS </a:t>
            </a:r>
            <a:r>
              <a:rPr lang="nl-NL" dirty="0" err="1" smtClean="0"/>
              <a:t>sandboxing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nl-NL" altLang="nl-NL" dirty="0" smtClean="0"/>
              <a:t>Most basic form of </a:t>
            </a:r>
            <a:r>
              <a:rPr lang="nl-NL" altLang="nl-NL" dirty="0" err="1" smtClean="0">
                <a:solidFill>
                  <a:schemeClr val="tx1"/>
                </a:solidFill>
              </a:rPr>
              <a:t>sandboxing</a:t>
            </a:r>
            <a:r>
              <a:rPr lang="nl-NL" altLang="nl-NL" dirty="0"/>
              <a:t> </a:t>
            </a:r>
            <a:r>
              <a:rPr lang="nl-NL" altLang="nl-NL" dirty="0" smtClean="0"/>
              <a:t>is </a:t>
            </a:r>
            <a:r>
              <a:rPr lang="nl-NL" altLang="nl-NL" dirty="0" err="1" smtClean="0"/>
              <a:t>provided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by</a:t>
            </a:r>
            <a:r>
              <a:rPr lang="nl-NL" altLang="nl-NL" dirty="0" smtClean="0"/>
              <a:t>  </a:t>
            </a:r>
            <a:r>
              <a:rPr lang="nl-NL" altLang="nl-NL" dirty="0" smtClean="0">
                <a:solidFill>
                  <a:schemeClr val="accent2"/>
                </a:solidFill>
              </a:rPr>
              <a:t>Operating System (OS) access control</a:t>
            </a:r>
            <a:r>
              <a:rPr lang="nl-NL" altLang="nl-NL" dirty="0" smtClean="0"/>
              <a:t>:</a:t>
            </a:r>
          </a:p>
          <a:p>
            <a:pPr eaLnBrk="1" hangingPunct="1">
              <a:lnSpc>
                <a:spcPct val="100000"/>
              </a:lnSpc>
              <a:buClrTx/>
              <a:buSzTx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nl-NL" altLang="nl-NL" dirty="0" err="1" smtClean="0"/>
              <a:t>By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reducing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rights</a:t>
            </a:r>
            <a:r>
              <a:rPr lang="nl-NL" altLang="nl-NL" dirty="0" smtClean="0"/>
              <a:t> of </a:t>
            </a:r>
            <a:r>
              <a:rPr lang="nl-NL" altLang="nl-NL" dirty="0" err="1" smtClean="0"/>
              <a:t>process</a:t>
            </a:r>
            <a:r>
              <a:rPr lang="nl-NL" altLang="nl-NL" dirty="0" smtClean="0"/>
              <a:t> (or user </a:t>
            </a:r>
            <a:r>
              <a:rPr lang="nl-NL" altLang="nl-NL" dirty="0" err="1" smtClean="0"/>
              <a:t>associated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with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that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process</a:t>
            </a:r>
            <a:r>
              <a:rPr lang="nl-NL" altLang="nl-NL" dirty="0" smtClean="0"/>
              <a:t>), we </a:t>
            </a:r>
            <a:r>
              <a:rPr lang="nl-NL" altLang="nl-NL" dirty="0" err="1" smtClean="0"/>
              <a:t>mitigate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potential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damage</a:t>
            </a:r>
            <a:endParaRPr lang="nl-NL" altLang="nl-NL" dirty="0" smtClean="0"/>
          </a:p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endParaRPr lang="nl-NL" altLang="nl-NL" dirty="0"/>
          </a:p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nl-NL" altLang="nl-NL" dirty="0" err="1" smtClean="0"/>
              <a:t>Counterexample</a:t>
            </a:r>
            <a:r>
              <a:rPr lang="nl-NL" altLang="nl-NL" dirty="0" smtClean="0"/>
              <a:t>:</a:t>
            </a:r>
          </a:p>
          <a:p>
            <a:pPr eaLnBrk="1" hangingPunct="1">
              <a:lnSpc>
                <a:spcPct val="100000"/>
              </a:lnSpc>
              <a:buClrTx/>
              <a:buSzTx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nl-NL" altLang="nl-NL" dirty="0"/>
              <a:t>	</a:t>
            </a:r>
            <a:r>
              <a:rPr lang="nl-NL" altLang="nl-NL" dirty="0" smtClean="0"/>
              <a:t>running </a:t>
            </a:r>
            <a:r>
              <a:rPr lang="nl-NL" altLang="nl-NL" dirty="0" err="1" smtClean="0"/>
              <a:t>your</a:t>
            </a:r>
            <a:r>
              <a:rPr lang="nl-NL" altLang="nl-NL" dirty="0" smtClean="0"/>
              <a:t> web </a:t>
            </a:r>
            <a:r>
              <a:rPr lang="nl-NL" altLang="nl-NL" dirty="0" err="1" smtClean="0"/>
              <a:t>application</a:t>
            </a:r>
            <a:r>
              <a:rPr lang="nl-NL" altLang="nl-NL" dirty="0" smtClean="0"/>
              <a:t> as root/</a:t>
            </a:r>
            <a:r>
              <a:rPr lang="nl-NL" altLang="nl-NL" dirty="0" err="1" smtClean="0"/>
              <a:t>admin</a:t>
            </a:r>
            <a:endParaRPr lang="en-GB" altLang="nl-NL" dirty="0"/>
          </a:p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dirty="0"/>
              <a:t>     </a:t>
            </a:r>
            <a:endParaRPr lang="en-GB" altLang="nl-NL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41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99285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chroot</a:t>
            </a:r>
            <a:r>
              <a:rPr lang="nl-NL" smtClean="0"/>
              <a:t> jail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nl-NL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chroot</a:t>
            </a:r>
            <a:r>
              <a:rPr lang="nl-NL" dirty="0" smtClean="0">
                <a:solidFill>
                  <a:schemeClr val="accent2"/>
                </a:solidFill>
              </a:rPr>
              <a:t> (change root) </a:t>
            </a:r>
            <a:r>
              <a:rPr lang="en-GB" altLang="nl-NL" dirty="0" smtClean="0"/>
              <a:t>restricts access </a:t>
            </a:r>
            <a:r>
              <a:rPr lang="en-GB" altLang="nl-NL" dirty="0"/>
              <a:t>of </a:t>
            </a:r>
            <a:r>
              <a:rPr lang="en-GB" altLang="nl-NL" dirty="0" smtClean="0"/>
              <a:t>a process </a:t>
            </a:r>
            <a:r>
              <a:rPr lang="en-GB" altLang="nl-NL" dirty="0"/>
              <a:t>to </a:t>
            </a:r>
            <a:r>
              <a:rPr lang="en-GB" altLang="nl-NL" dirty="0" smtClean="0"/>
              <a:t>a subset </a:t>
            </a:r>
            <a:r>
              <a:rPr lang="en-GB" altLang="nl-NL" dirty="0"/>
              <a:t>of file system, </a:t>
            </a:r>
            <a:r>
              <a:rPr lang="en-GB" altLang="nl-NL" dirty="0" err="1"/>
              <a:t>ie</a:t>
            </a:r>
            <a:r>
              <a:rPr lang="en-GB" altLang="nl-NL" dirty="0"/>
              <a:t>. changes the root of file system for that </a:t>
            </a:r>
            <a:r>
              <a:rPr lang="en-GB" altLang="nl-NL" dirty="0" smtClean="0"/>
              <a:t>process</a:t>
            </a:r>
          </a:p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endParaRPr lang="en-GB" altLang="nl-NL" dirty="0"/>
          </a:p>
          <a:p>
            <a:pPr marL="334963" indent="-334963" eaLnBrk="1" hangingPunct="1">
              <a:lnSpc>
                <a:spcPct val="100000"/>
              </a:lnSpc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dirty="0"/>
              <a:t>     </a:t>
            </a:r>
            <a:r>
              <a:rPr lang="en-GB" altLang="nl-NL" dirty="0" err="1"/>
              <a:t>Eg</a:t>
            </a:r>
            <a:r>
              <a:rPr lang="en-GB" altLang="nl-NL" dirty="0"/>
              <a:t> run an application you just downloaded with  </a:t>
            </a: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b="1" dirty="0">
                <a:solidFill>
                  <a:schemeClr val="tx1"/>
                </a:solidFill>
                <a:latin typeface="Courier New" panose="02070309020205020404" pitchFamily="49" charset="0"/>
              </a:rPr>
              <a:t>     </a:t>
            </a:r>
            <a:r>
              <a:rPr lang="en-GB" altLang="nl-NL" b="1" dirty="0" err="1">
                <a:solidFill>
                  <a:schemeClr val="tx1"/>
                </a:solidFill>
                <a:latin typeface="Courier New" panose="02070309020205020404" pitchFamily="49" charset="0"/>
              </a:rPr>
              <a:t>chroot</a:t>
            </a:r>
            <a:r>
              <a:rPr lang="en-GB" altLang="nl-NL" b="1" dirty="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  <a:r>
              <a:rPr lang="en-GB" altLang="nl-NL" b="1" dirty="0">
                <a:solidFill>
                  <a:srgbClr val="339933"/>
                </a:solidFill>
                <a:latin typeface="Courier New" panose="02070309020205020404" pitchFamily="49" charset="0"/>
              </a:rPr>
              <a:t>/</a:t>
            </a:r>
            <a:r>
              <a:rPr lang="en-GB" altLang="nl-NL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home/</a:t>
            </a:r>
            <a:r>
              <a:rPr lang="en-GB" altLang="nl-NL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sos</a:t>
            </a:r>
            <a:r>
              <a:rPr lang="en-GB" altLang="nl-NL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/</a:t>
            </a:r>
            <a:r>
              <a:rPr lang="en-GB" altLang="nl-NL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erik</a:t>
            </a:r>
            <a:r>
              <a:rPr lang="en-GB" altLang="nl-NL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/trial </a:t>
            </a:r>
            <a:r>
              <a:rPr lang="en-GB" altLang="nl-NL" b="1" dirty="0" smtClean="0">
                <a:solidFill>
                  <a:schemeClr val="tx1"/>
                </a:solidFill>
                <a:latin typeface="Courier New" panose="02070309020205020404" pitchFamily="49" charset="0"/>
              </a:rPr>
              <a:t>; </a:t>
            </a:r>
            <a:r>
              <a:rPr lang="en-GB" altLang="nl-NL" b="1" dirty="0" smtClean="0">
                <a:solidFill>
                  <a:srgbClr val="339933"/>
                </a:solidFill>
                <a:latin typeface="Courier New" panose="02070309020205020404" pitchFamily="49" charset="0"/>
              </a:rPr>
              <a:t>/</a:t>
            </a:r>
            <a:r>
              <a:rPr lang="en-GB" altLang="nl-NL" b="1" dirty="0" err="1" smtClean="0">
                <a:solidFill>
                  <a:srgbClr val="339933"/>
                </a:solidFill>
                <a:latin typeface="Courier New" panose="02070309020205020404" pitchFamily="49" charset="0"/>
              </a:rPr>
              <a:t>tmp</a:t>
            </a:r>
            <a:endParaRPr lang="en-GB" altLang="nl-NL" b="1" dirty="0" smtClean="0">
              <a:solidFill>
                <a:srgbClr val="339933"/>
              </a:solidFill>
              <a:latin typeface="Courier New" panose="02070309020205020404" pitchFamily="49" charset="0"/>
            </a:endParaRP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dirty="0" smtClean="0"/>
              <a:t>     to restrict access to just these two directories</a:t>
            </a:r>
            <a:endParaRPr lang="nl-NL" b="1" dirty="0">
              <a:solidFill>
                <a:srgbClr val="006600"/>
              </a:solidFill>
              <a:latin typeface="Courier New" panose="02070309020205020404" pitchFamily="49" charset="0"/>
            </a:endParaRP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endParaRPr lang="nl-NL" b="1" dirty="0" smtClean="0">
              <a:solidFill>
                <a:srgbClr val="006600"/>
              </a:solidFill>
              <a:latin typeface="Courier New" panose="02070309020205020404" pitchFamily="49" charset="0"/>
            </a:endParaRP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endParaRPr lang="nl-NL" b="1" dirty="0">
              <a:solidFill>
                <a:srgbClr val="006600"/>
              </a:solidFill>
              <a:latin typeface="Courier New" panose="02070309020205020404" pitchFamily="49" charset="0"/>
            </a:endParaRP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dirty="0" smtClean="0"/>
              <a:t>Using the traditional OS access control permission for this, </a:t>
            </a:r>
          </a:p>
          <a:p>
            <a:pPr marL="334963" indent="-334963"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dirty="0" smtClean="0"/>
              <a:t>instead </a:t>
            </a:r>
            <a:r>
              <a:rPr lang="nl-NL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chroot</a:t>
            </a:r>
            <a:r>
              <a:rPr lang="nl-NL" dirty="0" smtClean="0"/>
              <a:t>, </a:t>
            </a:r>
            <a:r>
              <a:rPr lang="en-GB" altLang="nl-NL" dirty="0" smtClean="0"/>
              <a:t>would be very tricky! </a:t>
            </a:r>
          </a:p>
          <a:p>
            <a:pPr eaLnBrk="1" hangingPunct="1">
              <a:lnSpc>
                <a:spcPct val="100000"/>
              </a:lnSpc>
              <a:spcBef>
                <a:spcPts val="500"/>
              </a:spcBef>
              <a:buClrTx/>
              <a:buSzTx/>
              <a:tabLst>
                <a:tab pos="3349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</a:tabLst>
            </a:pPr>
            <a:r>
              <a:rPr lang="en-GB" altLang="nl-NL" sz="1800" dirty="0" smtClean="0"/>
              <a:t>This would require having to permissions right all over the file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42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9057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Sandboxing in browser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JavaScript in a webpage is sand-boxed using the         </a:t>
            </a:r>
            <a:r>
              <a:rPr lang="en-GB" dirty="0" smtClean="0">
                <a:solidFill>
                  <a:schemeClr val="accent2"/>
                </a:solidFill>
              </a:rPr>
              <a:t>Same-Origin-Policy (SOP)</a:t>
            </a:r>
          </a:p>
          <a:p>
            <a:pPr lvl="1"/>
            <a:r>
              <a:rPr lang="en-GB" sz="1800" dirty="0"/>
              <a:t>S</a:t>
            </a:r>
            <a:r>
              <a:rPr lang="en-GB" sz="1800" dirty="0" smtClean="0"/>
              <a:t>cripts include in a webpage from A.com can only interact with content coming from A.com</a:t>
            </a:r>
          </a:p>
          <a:p>
            <a:pPr lvl="1"/>
            <a:r>
              <a:rPr lang="en-GB" sz="1800" dirty="0" smtClean="0"/>
              <a:t>So sub-pages (iframes) from different sources can not interact.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Some browsers go further, and start a new OS process for every browser tab or web-domain</a:t>
            </a:r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43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38304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dirty="0" smtClean="0"/>
              <a:t>CSP (Content Security Policy)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16013"/>
            <a:ext cx="7761288" cy="548133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 smtClean="0">
                <a:solidFill>
                  <a:schemeClr val="tx1"/>
                </a:solidFill>
                <a:cs typeface="Courier New" panose="02070309020205020404" pitchFamily="49" charset="0"/>
              </a:rPr>
              <a:t>CSP is a form of </a:t>
            </a:r>
            <a:r>
              <a:rPr lang="nl-NL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sandboxing</a:t>
            </a:r>
            <a:r>
              <a:rPr lang="nl-NL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nl-NL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implemented</a:t>
            </a:r>
            <a:r>
              <a:rPr lang="nl-NL" dirty="0" smtClean="0">
                <a:solidFill>
                  <a:schemeClr val="tx1"/>
                </a:solidFill>
                <a:cs typeface="Courier New" panose="02070309020205020404" pitchFamily="49" charset="0"/>
              </a:rPr>
              <a:t> in browser</a:t>
            </a:r>
          </a:p>
          <a:p>
            <a:pPr>
              <a:defRPr/>
            </a:pP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 webpage </a:t>
            </a:r>
            <a:r>
              <a:rPr lang="nl-NL" sz="1800" dirty="0">
                <a:solidFill>
                  <a:schemeClr val="tx1"/>
                </a:solidFill>
                <a:cs typeface="Courier New" panose="02070309020205020404" pitchFamily="49" charset="0"/>
              </a:rPr>
              <a:t>from bank.com </a:t>
            </a:r>
            <a:r>
              <a:rPr lang="nl-NL" sz="180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could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nl-NL" sz="180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contain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HTTP CSP header</a:t>
            </a:r>
            <a:endParaRPr lang="en-GB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Content-Security-Policy: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default-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'self';                  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img-src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'self' </a:t>
            </a:r>
            <a:r>
              <a:rPr lang="en-GB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isney.com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child-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https://youtube.com  </a:t>
            </a:r>
          </a:p>
          <a:p>
            <a:pPr marL="0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script-</a:t>
            </a:r>
            <a:r>
              <a:rPr lang="en-GB" sz="1800" b="1" dirty="0" err="1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1800" b="1" dirty="0" smtClean="0">
                <a:solidFill>
                  <a:srgbClr val="3399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apis.google.com</a:t>
            </a:r>
            <a:endParaRPr lang="nl-NL" sz="1800" dirty="0" smtClean="0">
              <a:cs typeface="Courier New" panose="02070309020205020404" pitchFamily="49" charset="0"/>
            </a:endParaRPr>
          </a:p>
          <a:p>
            <a:pPr marL="400050" lvl="1" indent="0">
              <a:lnSpc>
                <a:spcPct val="100000"/>
              </a:lnSpc>
              <a:buFont typeface="Times New Roman" pitchFamily="18" charset="0"/>
              <a:buNone/>
              <a:defRPr/>
            </a:pP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to </a:t>
            </a:r>
            <a:r>
              <a:rPr lang="nl-NL" sz="1800" i="1" u="sng" dirty="0" smtClean="0">
                <a:solidFill>
                  <a:schemeClr val="tx1"/>
                </a:solidFill>
                <a:cs typeface="Courier New" panose="02070309020205020404" pitchFamily="49" charset="0"/>
              </a:rPr>
              <a:t>only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allow </a:t>
            </a:r>
          </a:p>
          <a:p>
            <a:pPr lvl="1">
              <a:lnSpc>
                <a:spcPct val="100000"/>
              </a:lnSpc>
              <a:defRPr/>
            </a:pPr>
            <a:r>
              <a:rPr lang="nl-NL" sz="1800" dirty="0" smtClean="0">
                <a:solidFill>
                  <a:srgbClr val="339933"/>
                </a:solidFill>
                <a:cs typeface="Courier New" panose="02070309020205020404" pitchFamily="49" charset="0"/>
              </a:rPr>
              <a:t>images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from bank.com itself or from disney.com</a:t>
            </a:r>
          </a:p>
          <a:p>
            <a:pPr lvl="1">
              <a:lnSpc>
                <a:spcPct val="100000"/>
              </a:lnSpc>
              <a:defRPr/>
            </a:pPr>
            <a:r>
              <a:rPr lang="nl-NL" sz="1800" dirty="0" smtClean="0">
                <a:solidFill>
                  <a:srgbClr val="339933"/>
                </a:solidFill>
                <a:cs typeface="Courier New" panose="02070309020205020404" pitchFamily="49" charset="0"/>
              </a:rPr>
              <a:t>embedded frames 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from youtube, included via https</a:t>
            </a:r>
          </a:p>
          <a:p>
            <a:pPr lvl="1">
              <a:lnSpc>
                <a:spcPct val="100000"/>
              </a:lnSpc>
              <a:defRPr/>
            </a:pPr>
            <a:r>
              <a:rPr lang="nl-NL" sz="1800" dirty="0" smtClean="0">
                <a:solidFill>
                  <a:srgbClr val="339933"/>
                </a:solidFill>
                <a:cs typeface="Courier New" panose="02070309020205020404" pitchFamily="49" charset="0"/>
              </a:rPr>
              <a:t>scripts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</a:t>
            </a:r>
            <a:r>
              <a:rPr lang="nl-NL" sz="180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from</a:t>
            </a:r>
            <a:r>
              <a:rPr lang="nl-NL" sz="18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GB" sz="1800" dirty="0" smtClean="0">
                <a:cs typeface="Courier New" panose="02070309020205020404" pitchFamily="49" charset="0"/>
              </a:rPr>
              <a:t>apis.google.com</a:t>
            </a:r>
          </a:p>
          <a:p>
            <a:pPr lvl="1">
              <a:lnSpc>
                <a:spcPct val="100000"/>
              </a:lnSpc>
              <a:defRPr/>
            </a:pPr>
            <a:endParaRPr lang="en-GB" sz="1800" dirty="0" smtClean="0"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r>
              <a:rPr lang="en-GB" sz="1800" dirty="0" smtClean="0">
                <a:cs typeface="Courier New" panose="02070309020205020404" pitchFamily="49" charset="0"/>
              </a:rPr>
              <a:t>Warning: CSP turns out to be hard to get right!</a:t>
            </a:r>
            <a:r>
              <a:rPr lang="en-US" sz="1800" b="1" dirty="0"/>
              <a:t> </a:t>
            </a:r>
            <a:endParaRPr lang="en-US" sz="1400" dirty="0" smtClean="0"/>
          </a:p>
          <a:p>
            <a:pPr marL="400050" lvl="1" indent="0">
              <a:buNone/>
              <a:defRPr/>
            </a:pPr>
            <a:r>
              <a:rPr lang="en-US" sz="1400" dirty="0" smtClean="0"/>
              <a:t>[</a:t>
            </a:r>
            <a:r>
              <a:rPr lang="en-US" sz="1400" dirty="0" err="1" smtClean="0"/>
              <a:t>Weichselbaum</a:t>
            </a:r>
            <a:r>
              <a:rPr lang="en-US" sz="1400" dirty="0" smtClean="0"/>
              <a:t> et al., </a:t>
            </a:r>
            <a:r>
              <a:rPr lang="en-US" sz="1400" i="1" dirty="0" smtClean="0"/>
              <a:t>CSP </a:t>
            </a:r>
            <a:r>
              <a:rPr lang="en-US" sz="1400" i="1" dirty="0"/>
              <a:t>is dead, long live CSP! On the insecurity of whitelists and the future of content security </a:t>
            </a:r>
            <a:r>
              <a:rPr lang="en-US" sz="1400" i="1" dirty="0" smtClean="0"/>
              <a:t>policy</a:t>
            </a:r>
            <a:r>
              <a:rPr lang="en-US" sz="1400" dirty="0" smtClean="0"/>
              <a:t>, SIGSAC 2016]</a:t>
            </a:r>
            <a:endParaRPr lang="en-US" sz="1400" dirty="0"/>
          </a:p>
          <a:p>
            <a:pPr marL="0" indent="0">
              <a:buNone/>
              <a:defRPr/>
            </a:pPr>
            <a:endParaRPr lang="en-GB" sz="1800" dirty="0" smtClean="0">
              <a:cs typeface="Courier New" panose="02070309020205020404" pitchFamily="49" charset="0"/>
            </a:endParaRPr>
          </a:p>
          <a:p>
            <a:pPr lvl="1">
              <a:defRPr/>
            </a:pPr>
            <a:endParaRPr lang="nl-NL" sz="1800" dirty="0" smtClean="0">
              <a:cs typeface="Courier New" panose="02070309020205020404" pitchFamily="49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3D75CE50-2C4C-4406-A351-D5985816EA76}" type="slidenum">
              <a:rPr lang="en-GB" altLang="nl-NL" smtClean="0"/>
              <a:pPr/>
              <a:t>44</a:t>
            </a:fld>
            <a:endParaRPr lang="en-GB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41096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Sandboxing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iframes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HTML5 introduced a </a:t>
            </a: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sandbox</a:t>
            </a:r>
            <a:r>
              <a:rPr lang="nl-NL" dirty="0" smtClean="0"/>
              <a:t> option to restrict what an </a:t>
            </a:r>
            <a:r>
              <a:rPr lang="nl-NL" b="1" dirty="0" smtClean="0">
                <a:latin typeface="Arial Narrow" panose="020B0606020202030204" pitchFamily="34" charset="0"/>
              </a:rPr>
              <a:t>iframe</a:t>
            </a:r>
            <a:r>
              <a:rPr lang="nl-NL" dirty="0" smtClean="0"/>
              <a:t> can do</a:t>
            </a:r>
          </a:p>
          <a:p>
            <a:r>
              <a:rPr lang="nl-NL" sz="1800" dirty="0" smtClean="0">
                <a:cs typeface="Courier New" panose="02070309020205020404" pitchFamily="49" charset="0"/>
              </a:rPr>
              <a:t>Just turning on the sandbox with no further options</a:t>
            </a:r>
          </a:p>
          <a:p>
            <a:pPr marL="0" indent="0">
              <a:buNone/>
            </a:pP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          &lt;iframe </a:t>
            </a:r>
            <a:r>
              <a:rPr lang="nl-NL" b="1" dirty="0">
                <a:solidFill>
                  <a:srgbClr val="0033CC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sandbox</a:t>
            </a:r>
            <a:r>
              <a:rPr lang="nl-NL" b="1" dirty="0">
                <a:latin typeface="Arial Narrow" panose="020B0606020202030204" pitchFamily="34" charset="0"/>
                <a:cs typeface="Courier New" panose="02070309020205020404" pitchFamily="49" charset="0"/>
              </a:rPr>
              <a:t> src="..."&gt; &lt;/</a:t>
            </a: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iframe&gt;</a:t>
            </a:r>
          </a:p>
          <a:p>
            <a:pPr marL="0" indent="0">
              <a:buNone/>
            </a:pPr>
            <a:r>
              <a:rPr lang="nl-NL" b="1" dirty="0">
                <a:latin typeface="Arial Narrow" panose="020B0606020202030204" pitchFamily="34" charset="0"/>
                <a:cs typeface="Courier New" panose="02070309020205020404" pitchFamily="49" charset="0"/>
              </a:rPr>
              <a:t> </a:t>
            </a: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     </a:t>
            </a:r>
            <a:r>
              <a:rPr lang="nl-NL" sz="1800" dirty="0" err="1" smtClean="0">
                <a:cs typeface="Courier New" panose="02070309020205020404" pitchFamily="49" charset="0"/>
              </a:rPr>
              <a:t>imposes</a:t>
            </a:r>
            <a:r>
              <a:rPr lang="nl-NL" sz="1800" dirty="0" smtClean="0">
                <a:cs typeface="Courier New" panose="02070309020205020404" pitchFamily="49" charset="0"/>
              </a:rPr>
              <a:t> many restrictions, incl.</a:t>
            </a:r>
          </a:p>
          <a:p>
            <a:pPr lvl="1"/>
            <a:r>
              <a:rPr lang="nl-NL" sz="1800" dirty="0">
                <a:cs typeface="Courier New" panose="02070309020205020404" pitchFamily="49" charset="0"/>
              </a:rPr>
              <a:t>n</a:t>
            </a:r>
            <a:r>
              <a:rPr lang="nl-NL" sz="1800" dirty="0" smtClean="0">
                <a:cs typeface="Courier New" panose="02070309020205020404" pitchFamily="49" charset="0"/>
              </a:rPr>
              <a:t>o JavaScript can be executed  </a:t>
            </a:r>
          </a:p>
          <a:p>
            <a:pPr lvl="1"/>
            <a:r>
              <a:rPr lang="nl-NL" sz="1800" dirty="0" smtClean="0">
                <a:cs typeface="Courier New" panose="02070309020205020404" pitchFamily="49" charset="0"/>
              </a:rPr>
              <a:t>pop-up windows are blocked</a:t>
            </a:r>
          </a:p>
          <a:p>
            <a:pPr lvl="1"/>
            <a:r>
              <a:rPr lang="nl-NL" sz="1800" dirty="0" smtClean="0">
                <a:cs typeface="Courier New" panose="02070309020205020404" pitchFamily="49" charset="0"/>
              </a:rPr>
              <a:t>sending of forms is blocked</a:t>
            </a:r>
          </a:p>
          <a:p>
            <a:pPr lvl="1"/>
            <a:r>
              <a:rPr lang="nl-NL" sz="1800" dirty="0" smtClean="0">
                <a:cs typeface="Courier New" panose="02070309020205020404" pitchFamily="49" charset="0"/>
              </a:rPr>
              <a:t>...</a:t>
            </a:r>
          </a:p>
          <a:p>
            <a:r>
              <a:rPr lang="nl-NL" sz="1800" dirty="0">
                <a:cs typeface="Courier New" panose="02070309020205020404" pitchFamily="49" charset="0"/>
              </a:rPr>
              <a:t>T</a:t>
            </a:r>
            <a:r>
              <a:rPr lang="nl-NL" sz="1800" dirty="0" smtClean="0">
                <a:cs typeface="Courier New" panose="02070309020205020404" pitchFamily="49" charset="0"/>
              </a:rPr>
              <a:t>hese restrictions can be lifted one-by-one, eg</a:t>
            </a:r>
          </a:p>
          <a:p>
            <a:pPr marL="0" indent="0">
              <a:buNone/>
            </a:pP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          </a:t>
            </a:r>
            <a:r>
              <a:rPr lang="nl-NL" b="1" dirty="0">
                <a:latin typeface="Arial Narrow" panose="020B0606020202030204" pitchFamily="34" charset="0"/>
                <a:cs typeface="Courier New" panose="02070309020205020404" pitchFamily="49" charset="0"/>
              </a:rPr>
              <a:t>&lt;iframe </a:t>
            </a:r>
            <a:r>
              <a:rPr lang="nl-NL" b="1" dirty="0">
                <a:solidFill>
                  <a:srgbClr val="0033CC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sandbox</a:t>
            </a:r>
            <a:r>
              <a:rPr lang="nl-NL" b="1" dirty="0">
                <a:latin typeface="Arial Narrow" panose="020B0606020202030204" pitchFamily="34" charset="0"/>
                <a:cs typeface="Courier New" panose="02070309020205020404" pitchFamily="49" charset="0"/>
              </a:rPr>
              <a:t> </a:t>
            </a:r>
            <a:r>
              <a:rPr lang="en-GB" b="1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allow-scripts allow-forms allow-pop-ups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GB" b="1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                                       allow-same-origin </a:t>
            </a: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src</a:t>
            </a:r>
            <a:r>
              <a:rPr lang="nl-NL" b="1" dirty="0">
                <a:latin typeface="Arial Narrow" panose="020B0606020202030204" pitchFamily="34" charset="0"/>
                <a:cs typeface="Courier New" panose="02070309020205020404" pitchFamily="49" charset="0"/>
              </a:rPr>
              <a:t>="..."&gt; </a:t>
            </a:r>
            <a:r>
              <a:rPr lang="nl-NL" b="1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&lt;/ &gt;</a:t>
            </a:r>
          </a:p>
          <a:p>
            <a:r>
              <a:rPr lang="nl-NL" sz="1600" dirty="0" smtClean="0">
                <a:cs typeface="Courier New" panose="02070309020205020404" pitchFamily="49" charset="0"/>
              </a:rPr>
              <a:t>For full list of options </a:t>
            </a:r>
            <a:r>
              <a:rPr lang="nl-NL" sz="1600" dirty="0" err="1" smtClean="0">
                <a:cs typeface="Courier New" panose="02070309020205020404" pitchFamily="49" charset="0"/>
              </a:rPr>
              <a:t>see</a:t>
            </a:r>
            <a:r>
              <a:rPr lang="nl-NL" sz="1600" dirty="0" smtClean="0">
                <a:cs typeface="Courier New" panose="02070309020205020404" pitchFamily="49" charset="0"/>
              </a:rPr>
              <a:t>                                                                              </a:t>
            </a:r>
            <a:r>
              <a:rPr lang="nl-NL" sz="1600" dirty="0" smtClean="0">
                <a:latin typeface="Arial Narrow" panose="020B0606020202030204" pitchFamily="34" charset="0"/>
                <a:cs typeface="Courier New" panose="02070309020205020404" pitchFamily="49" charset="0"/>
              </a:rPr>
              <a:t>https://developer.mozilla.org/en-US/docs/Web/HTML/Element/iframe#attr-sandbox</a:t>
            </a:r>
          </a:p>
          <a:p>
            <a:endParaRPr lang="en-GB" sz="1600" b="1" dirty="0">
              <a:latin typeface="Arial Narrow" panose="020B0606020202030204" pitchFamily="34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F2AEC77-7434-46CA-BE34-C63E21E2B0BF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1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Input validation aka sanitisation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The</a:t>
            </a:r>
            <a:r>
              <a:rPr lang="en-GB" dirty="0" smtClean="0"/>
              <a:t> standard defence against malicious input 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400050"/>
            <a:r>
              <a:rPr lang="en-GB" sz="1800" dirty="0" smtClean="0">
                <a:solidFill>
                  <a:schemeClr val="accent2"/>
                </a:solidFill>
              </a:rPr>
              <a:t>‘Lack of input validation’ </a:t>
            </a:r>
            <a:r>
              <a:rPr lang="en-GB" sz="1800" dirty="0" smtClean="0"/>
              <a:t>is common term for all input attacks, but this is a bit of a misnomer, in the </a:t>
            </a:r>
            <a:r>
              <a:rPr lang="en-GB" sz="1800" dirty="0" err="1" smtClean="0"/>
              <a:t>LangSec</a:t>
            </a:r>
            <a:r>
              <a:rPr lang="en-GB" sz="1800" dirty="0" smtClean="0"/>
              <a:t> view, as we will see  later.</a:t>
            </a:r>
          </a:p>
          <a:p>
            <a:pPr marL="400050"/>
            <a:endParaRPr lang="en-GB" dirty="0"/>
          </a:p>
          <a:p>
            <a:pPr marL="400050"/>
            <a:r>
              <a:rPr lang="en-GB" dirty="0" smtClean="0"/>
              <a:t>Different ingredients:</a:t>
            </a:r>
          </a:p>
          <a:p>
            <a:pPr marL="971550" lvl="1" indent="-457200">
              <a:buFont typeface="+mj-lt"/>
              <a:buAutoNum type="arabicPeriod"/>
            </a:pPr>
            <a:r>
              <a:rPr lang="en-GB" i="1" dirty="0" smtClean="0">
                <a:solidFill>
                  <a:schemeClr val="accent2"/>
                </a:solidFill>
              </a:rPr>
              <a:t>How</a:t>
            </a:r>
            <a:r>
              <a:rPr lang="en-GB" dirty="0" smtClean="0"/>
              <a:t>  to validate or sanitise?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 smtClean="0"/>
              <a:t>How to spot  illegal inputs ?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 smtClean="0"/>
              <a:t>What to do with them?</a:t>
            </a:r>
          </a:p>
          <a:p>
            <a:pPr marL="971550" lvl="1" indent="-457200">
              <a:buFont typeface="+mj-lt"/>
              <a:buAutoNum type="arabicPeriod"/>
            </a:pPr>
            <a:r>
              <a:rPr lang="en-GB" i="1" dirty="0" smtClean="0">
                <a:solidFill>
                  <a:schemeClr val="accent2"/>
                </a:solidFill>
              </a:rPr>
              <a:t>Where</a:t>
            </a:r>
            <a:r>
              <a:rPr lang="en-GB" dirty="0" smtClean="0"/>
              <a:t>  to validate or sanitise?</a:t>
            </a:r>
          </a:p>
          <a:p>
            <a:pPr marL="800100"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5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83120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 smtClean="0"/>
              <a:t>1. Validation techniques</a:t>
            </a:r>
            <a:endParaRPr lang="en-GB" altLang="nl-NL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altLang="nl-NL" dirty="0">
                <a:solidFill>
                  <a:schemeClr val="accent2"/>
                </a:solidFill>
              </a:rPr>
              <a:t>I</a:t>
            </a:r>
            <a:r>
              <a:rPr lang="en-US" altLang="nl-NL" dirty="0" smtClean="0">
                <a:solidFill>
                  <a:schemeClr val="accent2"/>
                </a:solidFill>
              </a:rPr>
              <a:t>ndirect selection 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Let user choose from a set of legitimate inputs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>
                <a:solidFill>
                  <a:schemeClr val="tx1"/>
                </a:solidFill>
              </a:rPr>
              <a:t>U</a:t>
            </a:r>
            <a:r>
              <a:rPr lang="en-US" altLang="nl-NL" sz="1800" dirty="0" smtClean="0">
                <a:solidFill>
                  <a:schemeClr val="tx1"/>
                </a:solidFill>
              </a:rPr>
              <a:t>ser input never used directly by the application, and input does contaminate and taint other data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Most secure, but cannot be used in all situations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Also, attacker may be able to by-pass the user interface, </a:t>
            </a:r>
            <a:r>
              <a:rPr lang="en-US" altLang="nl-NL" sz="1800" dirty="0" err="1" smtClean="0">
                <a:solidFill>
                  <a:schemeClr val="tx1"/>
                </a:solidFill>
              </a:rPr>
              <a:t>eg</a:t>
            </a:r>
            <a:r>
              <a:rPr lang="en-US" altLang="nl-NL" sz="1800" dirty="0" smtClean="0">
                <a:solidFill>
                  <a:schemeClr val="tx1"/>
                </a:solidFill>
              </a:rPr>
              <a:t> by messing with HTTP traffic</a:t>
            </a:r>
          </a:p>
          <a:p>
            <a:pPr>
              <a:lnSpc>
                <a:spcPct val="100000"/>
              </a:lnSpc>
              <a:defRPr/>
            </a:pPr>
            <a:r>
              <a:rPr lang="en-US" altLang="nl-NL" dirty="0" smtClean="0">
                <a:solidFill>
                  <a:schemeClr val="accent2"/>
                </a:solidFill>
              </a:rPr>
              <a:t>White-listing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List valid patterns; input </a:t>
            </a:r>
            <a:r>
              <a:rPr lang="en-US" altLang="nl-NL" sz="1800" i="1" dirty="0" smtClean="0">
                <a:solidFill>
                  <a:srgbClr val="339933"/>
                </a:solidFill>
              </a:rPr>
              <a:t>rejected unless it matches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Secure, and can be used in all situations                                             </a:t>
            </a:r>
          </a:p>
          <a:p>
            <a:pPr>
              <a:lnSpc>
                <a:spcPct val="100000"/>
              </a:lnSpc>
              <a:defRPr/>
            </a:pPr>
            <a:r>
              <a:rPr lang="en-US" altLang="nl-NL" dirty="0" smtClean="0">
                <a:solidFill>
                  <a:schemeClr val="accent2"/>
                </a:solidFill>
              </a:rPr>
              <a:t>Black-listing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 smtClean="0">
                <a:solidFill>
                  <a:schemeClr val="tx1"/>
                </a:solidFill>
              </a:rPr>
              <a:t>List invalid patterns;</a:t>
            </a:r>
            <a:r>
              <a:rPr lang="en-US" altLang="nl-NL" sz="1800" dirty="0">
                <a:solidFill>
                  <a:schemeClr val="tx1"/>
                </a:solidFill>
              </a:rPr>
              <a:t> </a:t>
            </a:r>
            <a:r>
              <a:rPr lang="en-US" altLang="nl-NL" sz="1800" dirty="0" smtClean="0">
                <a:solidFill>
                  <a:schemeClr val="tx1"/>
                </a:solidFill>
              </a:rPr>
              <a:t>input </a:t>
            </a:r>
            <a:r>
              <a:rPr lang="en-US" altLang="nl-NL" sz="1800" i="1" dirty="0" smtClean="0">
                <a:solidFill>
                  <a:srgbClr val="339933"/>
                </a:solidFill>
              </a:rPr>
              <a:t>accepted unless it matches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nl-NL" sz="1800" dirty="0">
                <a:solidFill>
                  <a:schemeClr val="tx1"/>
                </a:solidFill>
              </a:rPr>
              <a:t>L</a:t>
            </a:r>
            <a:r>
              <a:rPr lang="en-US" altLang="nl-NL" sz="1800" dirty="0" smtClean="0">
                <a:solidFill>
                  <a:schemeClr val="tx1"/>
                </a:solidFill>
              </a:rPr>
              <a:t>east secure, given the </a:t>
            </a:r>
            <a:r>
              <a:rPr lang="en-US" altLang="nl-NL" sz="1800" b="1" dirty="0" smtClean="0">
                <a:solidFill>
                  <a:schemeClr val="tx1"/>
                </a:solidFill>
              </a:rPr>
              <a:t>big</a:t>
            </a:r>
            <a:r>
              <a:rPr lang="en-US" altLang="nl-NL" sz="1800" dirty="0" smtClean="0">
                <a:solidFill>
                  <a:schemeClr val="tx1"/>
                </a:solidFill>
              </a:rPr>
              <a:t> risk that some dangerous patterns are overlooked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  <a:defRPr/>
            </a:pPr>
            <a:endParaRPr lang="en-US" altLang="nl-NL" dirty="0">
              <a:solidFill>
                <a:schemeClr val="accent2"/>
              </a:solidFill>
            </a:endParaRPr>
          </a:p>
        </p:txBody>
      </p:sp>
      <p:sp>
        <p:nvSpPr>
          <p:cNvPr id="5120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04ED88A1-B3C9-4439-A8E9-4ACAF8707CFD}" type="slidenum">
              <a:rPr lang="en-GB" altLang="nl-NL" smtClean="0"/>
              <a:pPr/>
              <a:t>6</a:t>
            </a:fld>
            <a:endParaRPr lang="en-GB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189612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Black-listing vs white-listing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Black-listing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                                                                                                           </a:t>
            </a:r>
            <a:r>
              <a:rPr lang="en-GB" sz="1800" dirty="0" err="1" smtClean="0"/>
              <a:t>Eg</a:t>
            </a:r>
            <a:r>
              <a:rPr lang="en-GB" sz="1800" dirty="0" smtClean="0"/>
              <a:t> reject inputs that contain</a:t>
            </a:r>
          </a:p>
          <a:p>
            <a:pPr lvl="1">
              <a:lnSpc>
                <a:spcPct val="100000"/>
              </a:lnSpc>
            </a:pP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GB" sz="1800" dirty="0" smtClean="0"/>
              <a:t> </a:t>
            </a:r>
            <a:r>
              <a:rPr lang="en-GB" sz="1800" dirty="0"/>
              <a:t>or </a:t>
            </a:r>
            <a:r>
              <a:rPr lang="en-GB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GB" sz="1800" dirty="0"/>
              <a:t> </a:t>
            </a:r>
            <a:r>
              <a:rPr lang="en-GB" sz="1800" dirty="0" smtClean="0"/>
              <a:t> to prevent SQL injection </a:t>
            </a:r>
          </a:p>
          <a:p>
            <a:pPr lvl="1">
              <a:lnSpc>
                <a:spcPct val="100000"/>
              </a:lnSpc>
            </a:pP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800" dirty="0" smtClean="0"/>
              <a:t> or </a:t>
            </a: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GB" sz="1800" dirty="0" smtClean="0"/>
              <a:t> to prevent HTML injection</a:t>
            </a:r>
          </a:p>
          <a:p>
            <a:pPr lvl="1">
              <a:lnSpc>
                <a:spcPct val="100000"/>
              </a:lnSpc>
            </a:pP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&lt;script&gt; </a:t>
            </a:r>
            <a:r>
              <a:rPr lang="en-GB" sz="1800" dirty="0" smtClean="0"/>
              <a:t>and </a:t>
            </a: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&lt;/script&gt; </a:t>
            </a:r>
            <a:r>
              <a:rPr lang="en-GB" sz="1800" dirty="0" smtClean="0"/>
              <a:t>to prevent XSS</a:t>
            </a:r>
          </a:p>
          <a:p>
            <a:pPr lvl="1">
              <a:lnSpc>
                <a:spcPct val="100000"/>
              </a:lnSpc>
            </a:pP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| &lt; &gt; &amp; </a:t>
            </a:r>
            <a:r>
              <a:rPr lang="en-GB" sz="1800" dirty="0"/>
              <a:t>to </a:t>
            </a:r>
            <a:r>
              <a:rPr lang="en-GB" sz="1800" dirty="0" smtClean="0"/>
              <a:t>prevent OS command injection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Warning: these blacklists are very incomplete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GB" dirty="0"/>
          </a:p>
          <a:p>
            <a:r>
              <a:rPr lang="en-GB" dirty="0" smtClean="0">
                <a:solidFill>
                  <a:schemeClr val="accent2"/>
                </a:solidFill>
              </a:rPr>
              <a:t>White-listing</a:t>
            </a:r>
            <a:r>
              <a:rPr lang="en-GB" dirty="0" smtClean="0">
                <a:solidFill>
                  <a:schemeClr val="tx1"/>
                </a:solidFill>
              </a:rPr>
              <a:t>:                                                                                                      </a:t>
            </a:r>
            <a:r>
              <a:rPr lang="en-GB" sz="1800" dirty="0" err="1" smtClean="0">
                <a:solidFill>
                  <a:schemeClr val="tx1"/>
                </a:solidFill>
              </a:rPr>
              <a:t>Eg</a:t>
            </a:r>
            <a:r>
              <a:rPr lang="en-GB" sz="1800" dirty="0" smtClean="0">
                <a:solidFill>
                  <a:schemeClr val="tx1"/>
                </a:solidFill>
              </a:rPr>
              <a:t> only accept inputs with </a:t>
            </a:r>
            <a:r>
              <a:rPr lang="en-GB" sz="18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a..zA..Z0..9</a:t>
            </a:r>
            <a:r>
              <a:rPr lang="en-GB" sz="1800" b="1" dirty="0" smtClean="0">
                <a:solidFill>
                  <a:schemeClr val="accent2"/>
                </a:solidFill>
              </a:rPr>
              <a:t> </a:t>
            </a:r>
            <a:r>
              <a:rPr lang="en-GB" sz="1800" dirty="0" smtClean="0">
                <a:solidFill>
                  <a:schemeClr val="tx1"/>
                </a:solidFill>
              </a:rPr>
              <a:t>to </a:t>
            </a:r>
            <a:r>
              <a:rPr lang="en-GB" sz="1800" dirty="0">
                <a:solidFill>
                  <a:schemeClr val="tx1"/>
                </a:solidFill>
              </a:rPr>
              <a:t>prevent SQL </a:t>
            </a:r>
            <a:r>
              <a:rPr lang="en-GB" sz="1800" dirty="0" smtClean="0">
                <a:solidFill>
                  <a:schemeClr val="tx1"/>
                </a:solidFill>
              </a:rPr>
              <a:t>or HTML injection </a:t>
            </a:r>
            <a:endParaRPr lang="en-GB" sz="18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7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24133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Validation</a:t>
            </a:r>
            <a:r>
              <a:rPr lang="nl-NL" dirty="0" smtClean="0"/>
              <a:t> </a:t>
            </a:r>
            <a:r>
              <a:rPr lang="nl-NL" dirty="0" err="1" smtClean="0"/>
              <a:t>patterns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 smtClean="0"/>
              <a:t>For </a:t>
            </a:r>
            <a:r>
              <a:rPr lang="nl-NL" sz="1800" dirty="0" err="1" smtClean="0"/>
              <a:t>numbers</a:t>
            </a:r>
            <a:r>
              <a:rPr lang="nl-NL" sz="1800" dirty="0" smtClean="0"/>
              <a:t>:</a:t>
            </a:r>
          </a:p>
          <a:p>
            <a:pPr lvl="1"/>
            <a:r>
              <a:rPr lang="nl-NL" sz="1800" dirty="0" err="1" smtClean="0">
                <a:solidFill>
                  <a:schemeClr val="accent2"/>
                </a:solidFill>
              </a:rPr>
              <a:t>positive</a:t>
            </a:r>
            <a:r>
              <a:rPr lang="nl-NL" sz="1800" dirty="0">
                <a:solidFill>
                  <a:schemeClr val="accent2"/>
                </a:solidFill>
              </a:rPr>
              <a:t>, </a:t>
            </a:r>
            <a:r>
              <a:rPr lang="nl-NL" sz="1800" dirty="0" err="1">
                <a:solidFill>
                  <a:schemeClr val="accent2"/>
                </a:solidFill>
              </a:rPr>
              <a:t>negative</a:t>
            </a:r>
            <a:r>
              <a:rPr lang="nl-NL" sz="1800" dirty="0">
                <a:solidFill>
                  <a:schemeClr val="accent2"/>
                </a:solidFill>
              </a:rPr>
              <a:t>, max. </a:t>
            </a:r>
            <a:r>
              <a:rPr lang="nl-NL" sz="1800" dirty="0" err="1" smtClean="0">
                <a:solidFill>
                  <a:schemeClr val="accent2"/>
                </a:solidFill>
              </a:rPr>
              <a:t>value</a:t>
            </a:r>
            <a:r>
              <a:rPr lang="nl-NL" sz="1800" dirty="0" smtClean="0">
                <a:solidFill>
                  <a:schemeClr val="accent2"/>
                </a:solidFill>
              </a:rPr>
              <a:t>, </a:t>
            </a:r>
            <a:r>
              <a:rPr lang="nl-NL" sz="1800" dirty="0" err="1" smtClean="0">
                <a:solidFill>
                  <a:schemeClr val="accent2"/>
                </a:solidFill>
              </a:rPr>
              <a:t>possible</a:t>
            </a:r>
            <a:r>
              <a:rPr lang="nl-NL" sz="1800" dirty="0" smtClean="0">
                <a:solidFill>
                  <a:schemeClr val="accent2"/>
                </a:solidFill>
              </a:rPr>
              <a:t> range?</a:t>
            </a:r>
          </a:p>
          <a:p>
            <a:pPr lvl="1"/>
            <a:r>
              <a:rPr lang="en-GB" sz="1800" dirty="0" smtClean="0"/>
              <a:t>Or </a:t>
            </a:r>
            <a:r>
              <a:rPr lang="en-GB" sz="1800" dirty="0" err="1" smtClean="0"/>
              <a:t>eg</a:t>
            </a:r>
            <a:r>
              <a:rPr lang="en-GB" sz="1800" dirty="0" smtClean="0"/>
              <a:t>. </a:t>
            </a:r>
            <a:r>
              <a:rPr lang="en-GB" sz="1800" dirty="0" err="1" smtClean="0"/>
              <a:t>Luhn</a:t>
            </a:r>
            <a:r>
              <a:rPr lang="en-GB" sz="1800" dirty="0" smtClean="0"/>
              <a:t> </a:t>
            </a:r>
            <a:r>
              <a:rPr lang="en-GB" sz="1800" dirty="0"/>
              <a:t>mod 10 </a:t>
            </a:r>
            <a:r>
              <a:rPr lang="en-GB" sz="1800" dirty="0" smtClean="0"/>
              <a:t>check for credit card numbers</a:t>
            </a:r>
            <a:endParaRPr lang="en-GB" sz="1800" dirty="0"/>
          </a:p>
          <a:p>
            <a:r>
              <a:rPr lang="nl-NL" sz="1800" dirty="0"/>
              <a:t>F</a:t>
            </a:r>
            <a:r>
              <a:rPr lang="nl-NL" sz="1800" dirty="0" smtClean="0"/>
              <a:t>or strings</a:t>
            </a:r>
            <a:r>
              <a:rPr lang="nl-NL" sz="1800" dirty="0" smtClean="0">
                <a:solidFill>
                  <a:schemeClr val="accent2"/>
                </a:solidFill>
              </a:rPr>
              <a:t>: </a:t>
            </a:r>
          </a:p>
          <a:p>
            <a:pPr lvl="1"/>
            <a:r>
              <a:rPr lang="nl-NL" sz="1800" dirty="0" smtClean="0">
                <a:solidFill>
                  <a:schemeClr val="accent2"/>
                </a:solidFill>
              </a:rPr>
              <a:t>(dis)</a:t>
            </a:r>
            <a:r>
              <a:rPr lang="nl-NL" sz="1800" dirty="0" err="1" smtClean="0">
                <a:solidFill>
                  <a:schemeClr val="accent2"/>
                </a:solidFill>
              </a:rPr>
              <a:t>allowed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characters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smtClean="0">
                <a:solidFill>
                  <a:schemeClr val="tx2"/>
                </a:solidFill>
              </a:rPr>
              <a:t>or</a:t>
            </a:r>
            <a:r>
              <a:rPr lang="nl-NL" sz="1800" dirty="0" smtClean="0">
                <a:solidFill>
                  <a:srgbClr val="339933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words</a:t>
            </a:r>
            <a:endParaRPr lang="nl-NL" sz="1800" dirty="0" smtClean="0">
              <a:solidFill>
                <a:schemeClr val="accent2"/>
              </a:solidFill>
            </a:endParaRPr>
          </a:p>
          <a:p>
            <a:pPr lvl="1"/>
            <a:r>
              <a:rPr lang="nl-NL" sz="1800" dirty="0"/>
              <a:t>M</a:t>
            </a:r>
            <a:r>
              <a:rPr lang="nl-NL" sz="1800" dirty="0" smtClean="0"/>
              <a:t>ore </a:t>
            </a:r>
            <a:r>
              <a:rPr lang="nl-NL" sz="1800" dirty="0" err="1" smtClean="0"/>
              <a:t>precise</a:t>
            </a:r>
            <a:r>
              <a:rPr lang="nl-NL" sz="1800" dirty="0" smtClean="0"/>
              <a:t> checks, eg </a:t>
            </a:r>
            <a:r>
              <a:rPr lang="nl-NL" sz="1800" dirty="0" err="1" smtClean="0"/>
              <a:t>using</a:t>
            </a:r>
            <a:r>
              <a:rPr lang="nl-NL" sz="1800" dirty="0" smtClean="0"/>
              <a:t>  </a:t>
            </a:r>
            <a:r>
              <a:rPr lang="nl-NL" sz="1800" dirty="0" err="1" smtClean="0">
                <a:solidFill>
                  <a:schemeClr val="accent2"/>
                </a:solidFill>
              </a:rPr>
              <a:t>regular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err="1" smtClean="0">
                <a:solidFill>
                  <a:schemeClr val="accent2"/>
                </a:solidFill>
              </a:rPr>
              <a:t>expressions</a:t>
            </a:r>
            <a:r>
              <a:rPr lang="nl-NL" sz="1800" dirty="0" smtClean="0">
                <a:solidFill>
                  <a:schemeClr val="accent2"/>
                </a:solidFill>
              </a:rPr>
              <a:t> </a:t>
            </a:r>
            <a:r>
              <a:rPr lang="nl-NL" sz="1800" dirty="0" smtClean="0">
                <a:solidFill>
                  <a:schemeClr val="tx1"/>
                </a:solidFill>
              </a:rPr>
              <a:t>or</a:t>
            </a:r>
            <a:r>
              <a:rPr lang="nl-NL" sz="1800" dirty="0" smtClean="0">
                <a:solidFill>
                  <a:schemeClr val="accent2"/>
                </a:solidFill>
              </a:rPr>
              <a:t> context-free grammars</a:t>
            </a:r>
          </a:p>
          <a:p>
            <a:pPr lvl="2"/>
            <a:r>
              <a:rPr lang="en-GB" sz="1800" dirty="0" err="1" smtClean="0"/>
              <a:t>Eg</a:t>
            </a:r>
            <a:r>
              <a:rPr lang="en-GB" sz="1800" dirty="0" smtClean="0"/>
              <a:t> for  RU student number (s </a:t>
            </a:r>
            <a:r>
              <a:rPr lang="en-GB" sz="1800" dirty="0"/>
              <a:t>followed by 6 </a:t>
            </a:r>
            <a:r>
              <a:rPr lang="en-GB" sz="1800" dirty="0" smtClean="0"/>
              <a:t>digits),                    valid </a:t>
            </a:r>
            <a:r>
              <a:rPr lang="nl-NL" sz="1800" dirty="0" smtClean="0"/>
              <a:t>email </a:t>
            </a:r>
            <a:r>
              <a:rPr lang="nl-NL" sz="1800" dirty="0" err="1" smtClean="0"/>
              <a:t>address</a:t>
            </a:r>
            <a:r>
              <a:rPr lang="nl-NL" sz="1800" dirty="0" smtClean="0"/>
              <a:t>, URL, …</a:t>
            </a:r>
          </a:p>
          <a:p>
            <a:r>
              <a:rPr lang="nl-NL" sz="1800" dirty="0" smtClean="0">
                <a:solidFill>
                  <a:schemeClr val="tx1"/>
                </a:solidFill>
              </a:rPr>
              <a:t>For more complex input formats </a:t>
            </a:r>
            <a:r>
              <a:rPr lang="nl-NL" sz="1800" dirty="0" smtClean="0"/>
              <a:t>(eg Flash, JPG, PDF,...)       </a:t>
            </a:r>
            <a:r>
              <a:rPr lang="nl-NL" sz="1800" dirty="0" err="1" smtClean="0"/>
              <a:t>regular</a:t>
            </a:r>
            <a:r>
              <a:rPr lang="nl-NL" sz="1800" dirty="0" smtClean="0"/>
              <a:t> </a:t>
            </a:r>
            <a:r>
              <a:rPr lang="nl-NL" sz="1800" dirty="0" err="1" smtClean="0"/>
              <a:t>expressions</a:t>
            </a:r>
            <a:r>
              <a:rPr lang="nl-NL" sz="1800" dirty="0" smtClean="0"/>
              <a:t> or grammars are </a:t>
            </a:r>
            <a:r>
              <a:rPr lang="nl-NL" sz="1800" dirty="0" err="1" smtClean="0"/>
              <a:t>not</a:t>
            </a:r>
            <a:r>
              <a:rPr lang="nl-NL" sz="1800" dirty="0" smtClean="0"/>
              <a:t> </a:t>
            </a:r>
            <a:r>
              <a:rPr lang="nl-NL" sz="1800" dirty="0" err="1" smtClean="0"/>
              <a:t>expressive</a:t>
            </a:r>
            <a:r>
              <a:rPr lang="nl-NL" sz="1800" dirty="0" smtClean="0"/>
              <a:t> </a:t>
            </a:r>
            <a:r>
              <a:rPr lang="nl-NL" sz="1800" dirty="0" err="1" smtClean="0"/>
              <a:t>enough</a:t>
            </a:r>
            <a:r>
              <a:rPr lang="nl-NL" sz="1800" dirty="0" smtClean="0"/>
              <a:t>   </a:t>
            </a:r>
            <a:r>
              <a:rPr lang="nl-NL" b="1" dirty="0" smtClean="0">
                <a:sym typeface="Wingdings" panose="05000000000000000000" pitchFamily="2" charset="2"/>
              </a:rPr>
              <a:t></a:t>
            </a:r>
            <a:endParaRPr lang="nl-NL" sz="1800" b="1" dirty="0" smtClean="0"/>
          </a:p>
          <a:p>
            <a:pPr lvl="1"/>
            <a:r>
              <a:rPr lang="nl-NL" sz="1800" dirty="0" err="1"/>
              <a:t>T</a:t>
            </a:r>
            <a:r>
              <a:rPr lang="nl-NL" sz="1800" dirty="0" err="1" smtClean="0"/>
              <a:t>ypical</a:t>
            </a:r>
            <a:r>
              <a:rPr lang="nl-NL" sz="1800" dirty="0" smtClean="0"/>
              <a:t> source of </a:t>
            </a:r>
            <a:r>
              <a:rPr lang="nl-NL" sz="1800" dirty="0" err="1" smtClean="0"/>
              <a:t>problem</a:t>
            </a:r>
            <a:r>
              <a:rPr lang="nl-NL" sz="1800" dirty="0" smtClean="0">
                <a:solidFill>
                  <a:schemeClr val="accent2"/>
                </a:solidFill>
              </a:rPr>
              <a:t>: </a:t>
            </a:r>
            <a:r>
              <a:rPr lang="nl-NL" sz="1800" dirty="0" err="1" smtClean="0">
                <a:solidFill>
                  <a:srgbClr val="FF0000"/>
                </a:solidFill>
              </a:rPr>
              <a:t>length</a:t>
            </a:r>
            <a:r>
              <a:rPr lang="nl-NL" sz="1800" dirty="0" smtClean="0">
                <a:solidFill>
                  <a:srgbClr val="FF0000"/>
                </a:solidFill>
              </a:rPr>
              <a:t> fields</a:t>
            </a:r>
          </a:p>
          <a:p>
            <a:endParaRPr lang="nl-NL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8</a:t>
            </a:fld>
            <a:endParaRPr lang="en-GB" alt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812360" y="4437112"/>
            <a:ext cx="1120835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26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dirty="0" err="1"/>
              <a:t>T</a:t>
            </a:r>
            <a:r>
              <a:rPr lang="nl-NL" dirty="0" err="1" smtClean="0"/>
              <a:t>ypical</a:t>
            </a:r>
            <a:r>
              <a:rPr lang="nl-NL" dirty="0" smtClean="0"/>
              <a:t> </a:t>
            </a:r>
            <a:r>
              <a:rPr lang="nl-NL" dirty="0" err="1" smtClean="0"/>
              <a:t>packet</a:t>
            </a:r>
            <a:r>
              <a:rPr lang="nl-NL" dirty="0" smtClean="0"/>
              <a:t> format </a:t>
            </a:r>
            <a:r>
              <a:rPr lang="nl-NL" dirty="0" err="1" smtClean="0"/>
              <a:t>spec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03D43D3-408D-4D7A-B290-7A4D7FA16B86}" type="slidenum">
              <a:rPr lang="en-GB" altLang="nl-NL" smtClean="0"/>
              <a:pPr>
                <a:defRPr/>
              </a:pPr>
              <a:t>9</a:t>
            </a:fld>
            <a:endParaRPr lang="en-GB" altLang="nl-NL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012981"/>
            <a:ext cx="7761288" cy="3744416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 bwMode="auto">
          <a:xfrm>
            <a:off x="5776422" y="2751466"/>
            <a:ext cx="1872208" cy="42130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245870" y="2711233"/>
            <a:ext cx="813962" cy="483254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44040" y="1330037"/>
            <a:ext cx="5229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Great </a:t>
            </a:r>
            <a:r>
              <a:rPr lang="nl-NL" sz="20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fun</a:t>
            </a:r>
            <a:r>
              <a:rPr lang="nl-NL" sz="2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nl-NL" sz="20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</a:t>
            </a:r>
            <a:r>
              <a:rPr lang="nl-NL" sz="2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triggering buffer overflows!</a:t>
            </a:r>
            <a:endParaRPr lang="en-GB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2720515" y="1791702"/>
            <a:ext cx="482835" cy="88403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084168" y="1791702"/>
            <a:ext cx="371130" cy="959764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kstvak 2"/>
          <p:cNvSpPr txBox="1"/>
          <p:nvPr/>
        </p:nvSpPr>
        <p:spPr>
          <a:xfrm>
            <a:off x="3635896" y="5757397"/>
            <a:ext cx="2012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>
                <a:solidFill>
                  <a:srgbClr val="000000"/>
                </a:solidFill>
                <a:latin typeface="Arial Rounded MT Bold" panose="020F0704030504030204" pitchFamily="34" charset="0"/>
              </a:rPr>
              <a:t>IP packet format</a:t>
            </a:r>
            <a:endParaRPr lang="en-GB" sz="1800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" name="Oval 9"/>
          <p:cNvSpPr/>
          <p:nvPr/>
        </p:nvSpPr>
        <p:spPr bwMode="auto">
          <a:xfrm>
            <a:off x="3347864" y="4509120"/>
            <a:ext cx="2880320" cy="42130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cxnSp>
        <p:nvCxnSpPr>
          <p:cNvPr id="15" name="Straight Arrow Connector 16"/>
          <p:cNvCxnSpPr/>
          <p:nvPr/>
        </p:nvCxnSpPr>
        <p:spPr bwMode="auto">
          <a:xfrm>
            <a:off x="4380879" y="1694731"/>
            <a:ext cx="407145" cy="274238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3262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angepast 1">
      <a:majorFont>
        <a:latin typeface="Arial Rounded MT Bold"/>
        <a:ea typeface="DejaVu Sans"/>
        <a:cs typeface="DejaVu Sans"/>
      </a:majorFont>
      <a:minorFont>
        <a:latin typeface="Arial Rounded MT Bold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0">
          <a:lnSpc>
            <a:spcPct val="11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0">
          <a:lnSpc>
            <a:spcPct val="11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38743</TotalTime>
  <Words>2716</Words>
  <Application>Microsoft Office PowerPoint</Application>
  <PresentationFormat>Diavoorstelling (4:3)</PresentationFormat>
  <Paragraphs>538</Paragraphs>
  <Slides>45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2</vt:i4>
      </vt:variant>
      <vt:variant>
        <vt:lpstr>Diatitels</vt:lpstr>
      </vt:variant>
      <vt:variant>
        <vt:i4>45</vt:i4>
      </vt:variant>
    </vt:vector>
  </HeadingPairs>
  <TitlesOfParts>
    <vt:vector size="56" baseType="lpstr">
      <vt:lpstr>Arial</vt:lpstr>
      <vt:lpstr>Arial Narrow</vt:lpstr>
      <vt:lpstr>Arial Rounded MT Bold</vt:lpstr>
      <vt:lpstr>Comic Sans MS</vt:lpstr>
      <vt:lpstr>Courier New</vt:lpstr>
      <vt:lpstr>DejaVu Sans</vt:lpstr>
      <vt:lpstr>Pieces NFI</vt:lpstr>
      <vt:lpstr>Times New Roman</vt:lpstr>
      <vt:lpstr>Wingdings</vt:lpstr>
      <vt:lpstr>Office Theme</vt:lpstr>
      <vt:lpstr>1_Office Theme</vt:lpstr>
      <vt:lpstr>Software Security           Tackling                problems  </vt:lpstr>
      <vt:lpstr>Recall: input attacks</vt:lpstr>
      <vt:lpstr>Overview</vt:lpstr>
      <vt:lpstr>Input Validation, Sanitisation, Escaping,  Encoding,  ...</vt:lpstr>
      <vt:lpstr>Input validation aka sanitisation</vt:lpstr>
      <vt:lpstr>1. Validation techniques</vt:lpstr>
      <vt:lpstr>Black-listing vs white-listing</vt:lpstr>
      <vt:lpstr>Validation patterns</vt:lpstr>
      <vt:lpstr> Typical packet format spec</vt:lpstr>
      <vt:lpstr>Validation patterns can get            </vt:lpstr>
      <vt:lpstr>What to do with illegal inputs?</vt:lpstr>
      <vt:lpstr>What more to do?</vt:lpstr>
      <vt:lpstr>Beware of confusion</vt:lpstr>
      <vt:lpstr>Canonicalisation</vt:lpstr>
      <vt:lpstr>Canonicalisation</vt:lpstr>
      <vt:lpstr>Example: Complications in input validation for XSS</vt:lpstr>
      <vt:lpstr>Double encoding problems</vt:lpstr>
      <vt:lpstr>Input validation nightmares</vt:lpstr>
      <vt:lpstr>Where to validate or sanitise?</vt:lpstr>
      <vt:lpstr>Client- vs Server-side validation</vt:lpstr>
      <vt:lpstr>Doing validation right: at choke points</vt:lpstr>
      <vt:lpstr>Where to validate or sanitise input?</vt:lpstr>
      <vt:lpstr>Where to validate or sanitise?</vt:lpstr>
      <vt:lpstr>Input vs output escaping</vt:lpstr>
      <vt:lpstr>Where &amp; how to sanitise?</vt:lpstr>
      <vt:lpstr>History of input  sanitisation in PHP</vt:lpstr>
      <vt:lpstr>chokepoints, again</vt:lpstr>
      <vt:lpstr>Trust-boundaries &amp; chokepoints</vt:lpstr>
      <vt:lpstr>Example: 2nd order SQL injection</vt:lpstr>
      <vt:lpstr>Web Application Firewall (WAF)</vt:lpstr>
      <vt:lpstr>Reducing expressive power</vt:lpstr>
      <vt:lpstr>Recall forwarding flaws</vt:lpstr>
      <vt:lpstr>Prepared statements: the basic idea</vt:lpstr>
      <vt:lpstr>Prepared statements (aka parameterised queries)</vt:lpstr>
      <vt:lpstr>The idea behind parameterised queries</vt:lpstr>
      <vt:lpstr>Similar mechanisms</vt:lpstr>
      <vt:lpstr>Example stored procedures</vt:lpstr>
      <vt:lpstr>Going one step further: Wyvern</vt:lpstr>
      <vt:lpstr>Tackling input language confusion</vt:lpstr>
      <vt:lpstr>Sandboxing</vt:lpstr>
      <vt:lpstr>OS sandboxing</vt:lpstr>
      <vt:lpstr>chroot jail</vt:lpstr>
      <vt:lpstr>Sandboxing in browser</vt:lpstr>
      <vt:lpstr>CSP (Content Security Policy)</vt:lpstr>
      <vt:lpstr>Sandboxing for iframes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SoftwareSecurity1</dc:title>
  <dc:creator>Erik Poll</dc:creator>
  <cp:lastModifiedBy>Erik Poll</cp:lastModifiedBy>
  <cp:revision>310</cp:revision>
  <cp:lastPrinted>1601-01-01T00:00:00Z</cp:lastPrinted>
  <dcterms:created xsi:type="dcterms:W3CDTF">1601-01-01T00:00:00Z</dcterms:created>
  <dcterms:modified xsi:type="dcterms:W3CDTF">2018-10-12T13:17:04Z</dcterms:modified>
</cp:coreProperties>
</file>